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charts/chart10.xml" ContentType="application/vnd.openxmlformats-officedocument.drawingml.char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charts/chart7.xml" ContentType="application/vnd.openxmlformats-officedocument.drawingml.char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charts/chart4.xml" ContentType="application/vnd.openxmlformats-officedocument.drawingml.char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223" r:id="rId2"/>
    <p:sldMasterId id="2147484236" r:id="rId3"/>
    <p:sldMasterId id="2147484248" r:id="rId4"/>
    <p:sldMasterId id="2147484260" r:id="rId5"/>
    <p:sldMasterId id="2147484273" r:id="rId6"/>
    <p:sldMasterId id="2147484285" r:id="rId7"/>
    <p:sldMasterId id="2147484309" r:id="rId8"/>
    <p:sldMasterId id="2147484321" r:id="rId9"/>
    <p:sldMasterId id="2147484333" r:id="rId10"/>
    <p:sldMasterId id="2147484345" r:id="rId11"/>
    <p:sldMasterId id="2147484357" r:id="rId12"/>
    <p:sldMasterId id="2147484370" r:id="rId13"/>
    <p:sldMasterId id="2147484382" r:id="rId14"/>
    <p:sldMasterId id="2147484394" r:id="rId15"/>
    <p:sldMasterId id="2147484406" r:id="rId16"/>
    <p:sldMasterId id="2147484418" r:id="rId17"/>
    <p:sldMasterId id="2147484430" r:id="rId18"/>
    <p:sldMasterId id="2147484442" r:id="rId19"/>
    <p:sldMasterId id="2147484515" r:id="rId20"/>
    <p:sldMasterId id="2147484527" r:id="rId21"/>
    <p:sldMasterId id="2147484540" r:id="rId22"/>
    <p:sldMasterId id="2147484553" r:id="rId23"/>
  </p:sldMasterIdLst>
  <p:notesMasterIdLst>
    <p:notesMasterId r:id="rId54"/>
  </p:notesMasterIdLst>
  <p:sldIdLst>
    <p:sldId id="340" r:id="rId24"/>
    <p:sldId id="370" r:id="rId25"/>
    <p:sldId id="450" r:id="rId26"/>
    <p:sldId id="454" r:id="rId27"/>
    <p:sldId id="452" r:id="rId28"/>
    <p:sldId id="449" r:id="rId29"/>
    <p:sldId id="455" r:id="rId30"/>
    <p:sldId id="456" r:id="rId31"/>
    <p:sldId id="457" r:id="rId32"/>
    <p:sldId id="458" r:id="rId33"/>
    <p:sldId id="459" r:id="rId34"/>
    <p:sldId id="403" r:id="rId35"/>
    <p:sldId id="395" r:id="rId36"/>
    <p:sldId id="426" r:id="rId37"/>
    <p:sldId id="427" r:id="rId38"/>
    <p:sldId id="428" r:id="rId39"/>
    <p:sldId id="429" r:id="rId40"/>
    <p:sldId id="431" r:id="rId41"/>
    <p:sldId id="433" r:id="rId42"/>
    <p:sldId id="430" r:id="rId43"/>
    <p:sldId id="407" r:id="rId44"/>
    <p:sldId id="408" r:id="rId45"/>
    <p:sldId id="409" r:id="rId46"/>
    <p:sldId id="410" r:id="rId47"/>
    <p:sldId id="434" r:id="rId48"/>
    <p:sldId id="419" r:id="rId49"/>
    <p:sldId id="462" r:id="rId50"/>
    <p:sldId id="460" r:id="rId51"/>
    <p:sldId id="464" r:id="rId52"/>
    <p:sldId id="448" r:id="rId53"/>
  </p:sldIdLst>
  <p:sldSz cx="9144000" cy="6858000" type="screen4x3"/>
  <p:notesSz cx="6797675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E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BD3F1"/>
    <a:srgbClr val="FF6600"/>
    <a:srgbClr val="FF99CC"/>
    <a:srgbClr val="B6DF89"/>
    <a:srgbClr val="A6A6A6"/>
    <a:srgbClr val="EEEEEE"/>
    <a:srgbClr val="DDDDDD"/>
    <a:srgbClr val="D3ECF2"/>
    <a:srgbClr val="C4E59F"/>
    <a:srgbClr val="FFE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6092" autoAdjust="0"/>
  </p:normalViewPr>
  <p:slideViewPr>
    <p:cSldViewPr>
      <p:cViewPr>
        <p:scale>
          <a:sx n="75" d="100"/>
          <a:sy n="75" d="100"/>
        </p:scale>
        <p:origin x="-1356" y="66"/>
      </p:cViewPr>
      <p:guideLst>
        <p:guide orient="horz" pos="2160"/>
        <p:guide orient="horz" pos="3748"/>
        <p:guide orient="horz" pos="935"/>
        <p:guide pos="2880"/>
        <p:guide pos="113"/>
        <p:guide pos="5647"/>
      </p:guideLst>
    </p:cSldViewPr>
  </p:slideViewPr>
  <p:outlineViewPr>
    <p:cViewPr>
      <p:scale>
        <a:sx n="33" d="100"/>
        <a:sy n="33" d="100"/>
      </p:scale>
      <p:origin x="0" y="2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32606630309050644"/>
          <c:w val="1"/>
          <c:h val="0.6374377520144823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0.26079710279104779"/>
                  <c:y val="3.7625921382884911E-2"/>
                </c:manualLayout>
              </c:layout>
              <c:showPercent val="1"/>
            </c:dLbl>
            <c:dLbl>
              <c:idx val="1"/>
              <c:layout>
                <c:manualLayout>
                  <c:x val="0.21116820353294088"/>
                  <c:y val="-0.13112913757881778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0.11148421780296017"/>
                  <c:y val="6.5003264943351083E-2"/>
                </c:manualLayout>
              </c:layout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bg-BG"/>
              </a:p>
            </c:tx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micro - 237</c:v>
                </c:pt>
                <c:pt idx="1">
                  <c:v>small - 143</c:v>
                </c:pt>
                <c:pt idx="2">
                  <c:v>medium - 81</c:v>
                </c:pt>
                <c:pt idx="3">
                  <c:v>large - 71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237</c:v>
                </c:pt>
                <c:pt idx="1">
                  <c:v>143</c:v>
                </c:pt>
                <c:pt idx="2">
                  <c:v>81</c:v>
                </c:pt>
                <c:pt idx="3">
                  <c:v>71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8.2619904977878272E-2"/>
          <c:y val="3.7283408839347089E-2"/>
          <c:w val="0.86388117369674999"/>
          <c:h val="0.21065589625487918"/>
        </c:manualLayout>
      </c:layout>
      <c:txPr>
        <a:bodyPr/>
        <a:lstStyle/>
        <a:p>
          <a:pPr>
            <a:defRPr sz="16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6266788173954616"/>
          <c:y val="0.54966878642456662"/>
          <c:w val="0.68130294157192539"/>
          <c:h val="0.442004668003782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Регион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bg-BG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North Western 39</c:v>
                </c:pt>
                <c:pt idx="1">
                  <c:v>North Central 3</c:v>
                </c:pt>
                <c:pt idx="2">
                  <c:v>North Eastern 3</c:v>
                </c:pt>
                <c:pt idx="3">
                  <c:v>South Eastern 3</c:v>
                </c:pt>
                <c:pt idx="4">
                  <c:v>South Central 7</c:v>
                </c:pt>
                <c:pt idx="5">
                  <c:v>South Western 7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39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9852319158313048"/>
          <c:y val="6.559818651668689E-2"/>
          <c:w val="0.6385281122548071"/>
          <c:h val="0.42562061700922144"/>
        </c:manualLayout>
      </c:layout>
      <c:txPr>
        <a:bodyPr/>
        <a:lstStyle/>
        <a:p>
          <a:pPr>
            <a:defRPr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32396362866588407"/>
          <c:w val="1"/>
          <c:h val="0.6722015872110307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0.22275656735308272"/>
                  <c:y val="7.0993237988571878E-2"/>
                </c:manualLayout>
              </c:layout>
              <c:showPercent val="1"/>
            </c:dLbl>
            <c:dLbl>
              <c:idx val="1"/>
              <c:layout>
                <c:manualLayout>
                  <c:x val="-3.4365462661011537E-2"/>
                  <c:y val="-0.22646395145284154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1404661464630298"/>
                  <c:y val="-0.15238059134570633"/>
                </c:manualLayout>
              </c:layout>
              <c:showPercent val="1"/>
            </c:dLbl>
            <c:dLbl>
              <c:idx val="3"/>
              <c:layout>
                <c:manualLayout>
                  <c:x val="0.18064877322998968"/>
                  <c:y val="0.10790317592339595"/>
                </c:manualLayout>
              </c:layout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bg-BG"/>
              </a:p>
            </c:tx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micro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112992502.84</c:v>
                </c:pt>
                <c:pt idx="1">
                  <c:v>75903649.159999967</c:v>
                </c:pt>
                <c:pt idx="2">
                  <c:v>56264831.460000001</c:v>
                </c:pt>
                <c:pt idx="3">
                  <c:v>67508522.649999991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9.2994569230869809E-2"/>
          <c:y val="5.845108801724732E-2"/>
          <c:w val="0.86388117369674999"/>
          <c:h val="0.17538205631473047"/>
        </c:manualLayout>
      </c:layout>
      <c:txPr>
        <a:bodyPr/>
        <a:lstStyle/>
        <a:p>
          <a:pPr>
            <a:defRPr sz="16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3296731554285076E-2"/>
          <c:y val="0.35810923919883708"/>
          <c:w val="0.86461502147880154"/>
          <c:h val="0.5613367980730786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Регион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bg-BG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North Western - 170</c:v>
                </c:pt>
                <c:pt idx="1">
                  <c:v>North Central - 36</c:v>
                </c:pt>
                <c:pt idx="2">
                  <c:v>North Eastern - 53</c:v>
                </c:pt>
                <c:pt idx="3">
                  <c:v>South Eastern  - 43</c:v>
                </c:pt>
                <c:pt idx="4">
                  <c:v>South Central - 87</c:v>
                </c:pt>
                <c:pt idx="5">
                  <c:v>South Western - 166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170</c:v>
                </c:pt>
                <c:pt idx="1">
                  <c:v>36</c:v>
                </c:pt>
                <c:pt idx="2">
                  <c:v>53</c:v>
                </c:pt>
                <c:pt idx="3">
                  <c:v>43</c:v>
                </c:pt>
                <c:pt idx="4">
                  <c:v>87</c:v>
                </c:pt>
                <c:pt idx="5">
                  <c:v>166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7.1211905087666724E-3"/>
          <c:y val="8.4440049641817824E-2"/>
          <c:w val="0.96105032647583688"/>
          <c:h val="0.24976268313085676"/>
        </c:manualLayout>
      </c:layout>
      <c:txPr>
        <a:bodyPr/>
        <a:lstStyle/>
        <a:p>
          <a:pPr>
            <a:defRPr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0164465417043893E-2"/>
          <c:y val="0.32758379410834715"/>
          <c:w val="0.98983553458295592"/>
          <c:h val="0.672416317168462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Регион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bg-BG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North Western - 297</c:v>
                </c:pt>
                <c:pt idx="1">
                  <c:v>North Central - 47</c:v>
                </c:pt>
                <c:pt idx="2">
                  <c:v>North Central - 59</c:v>
                </c:pt>
                <c:pt idx="3">
                  <c:v>South Eastern - 34</c:v>
                </c:pt>
                <c:pt idx="4">
                  <c:v>South Central - 63</c:v>
                </c:pt>
                <c:pt idx="5">
                  <c:v>South Western - 363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297</c:v>
                </c:pt>
                <c:pt idx="1">
                  <c:v>47</c:v>
                </c:pt>
                <c:pt idx="2">
                  <c:v>59</c:v>
                </c:pt>
                <c:pt idx="3">
                  <c:v>34</c:v>
                </c:pt>
                <c:pt idx="4">
                  <c:v>63</c:v>
                </c:pt>
                <c:pt idx="5">
                  <c:v>363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1.482338089041688E-2"/>
          <c:y val="1.9997510960320649E-2"/>
          <c:w val="0.96105032647583688"/>
          <c:h val="0.24976268313085676"/>
        </c:manualLayout>
      </c:layout>
      <c:txPr>
        <a:bodyPr/>
        <a:lstStyle/>
        <a:p>
          <a:pPr>
            <a:defRPr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tx>
        <c:rich>
          <a:bodyPr/>
          <a:lstStyle/>
          <a:p>
            <a:pPr algn="l"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600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Number of signed grant contracts</a:t>
            </a:r>
            <a:r>
              <a:rPr lang="bg-BG" sz="1600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bg-BG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203</a:t>
            </a:r>
            <a:endParaRPr lang="bg-BG" sz="1600" b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1.7828045561075222E-2"/>
          <c:y val="7.13879013442951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9181104633598227E-2"/>
          <c:y val="0.45231713672025858"/>
          <c:w val="0.80692788520573733"/>
          <c:h val="0.493254056427592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Брой проектни предложения 280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bg-BG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Micro 39</c:v>
                </c:pt>
                <c:pt idx="1">
                  <c:v>Small 77</c:v>
                </c:pt>
                <c:pt idx="2">
                  <c:v>Medium 87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39</c:v>
                </c:pt>
                <c:pt idx="1">
                  <c:v>77</c:v>
                </c:pt>
                <c:pt idx="2">
                  <c:v>87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1.1582987954257442E-3"/>
          <c:y val="0.24426789279305672"/>
          <c:w val="0.89241185845250914"/>
          <c:h val="0.16117587463826763"/>
        </c:manualLayout>
      </c:layout>
      <c:txPr>
        <a:bodyPr/>
        <a:lstStyle/>
        <a:p>
          <a:pPr>
            <a:defRPr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641834859644158E-2"/>
          <c:y val="0.5662181053956965"/>
          <c:w val="0.86017729357455575"/>
          <c:h val="0.4014475243491463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Регион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bg-BG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North Western 61</c:v>
                </c:pt>
                <c:pt idx="1">
                  <c:v>North Central 26</c:v>
                </c:pt>
                <c:pt idx="2">
                  <c:v>North Eastern 11</c:v>
                </c:pt>
                <c:pt idx="3">
                  <c:v>South Eastern 31</c:v>
                </c:pt>
                <c:pt idx="4">
                  <c:v>South Central 61</c:v>
                </c:pt>
                <c:pt idx="5">
                  <c:v>South Western 26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61</c:v>
                </c:pt>
                <c:pt idx="1">
                  <c:v>26</c:v>
                </c:pt>
                <c:pt idx="2">
                  <c:v>11</c:v>
                </c:pt>
                <c:pt idx="3">
                  <c:v>31</c:v>
                </c:pt>
                <c:pt idx="4">
                  <c:v>61</c:v>
                </c:pt>
                <c:pt idx="5">
                  <c:v>26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4812598973661803"/>
          <c:y val="1.7636929230085554E-2"/>
          <c:w val="0.63556357096971761"/>
          <c:h val="0.43866237084768384"/>
        </c:manualLayout>
      </c:layout>
      <c:txPr>
        <a:bodyPr/>
        <a:lstStyle/>
        <a:p>
          <a:pPr>
            <a:defRPr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tx>
        <c:rich>
          <a:bodyPr/>
          <a:lstStyle/>
          <a:p>
            <a:pPr algn="l">
              <a:defRPr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600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Number of signed grant contracts</a:t>
            </a:r>
            <a:r>
              <a:rPr lang="bg-BG" sz="1600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bg-BG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221</a:t>
            </a:r>
            <a:endParaRPr lang="bg-BG" sz="1600" b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1.7828045561075222E-2"/>
          <c:y val="7.13879013442951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9181104633598227E-2"/>
          <c:y val="0.45231713672025858"/>
          <c:w val="0.80692788520573733"/>
          <c:h val="0.493254056427592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Брой проектни предложения 280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bg-BG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Micro  42</c:v>
                </c:pt>
                <c:pt idx="1">
                  <c:v>Small 105</c:v>
                </c:pt>
                <c:pt idx="2">
                  <c:v>Medium 74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105</c:v>
                </c:pt>
                <c:pt idx="2">
                  <c:v>74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1.1582987954257442E-3"/>
          <c:y val="0.24426789279305672"/>
          <c:w val="0.89241185845250914"/>
          <c:h val="0.16117587463826763"/>
        </c:manualLayout>
      </c:layout>
      <c:txPr>
        <a:bodyPr/>
        <a:lstStyle/>
        <a:p>
          <a:pPr>
            <a:defRPr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641834859644158E-2"/>
          <c:y val="0.5662181053956965"/>
          <c:w val="0.86017729357455575"/>
          <c:h val="0.4014475243491463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Регион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bg-BG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North Western 42</c:v>
                </c:pt>
                <c:pt idx="1">
                  <c:v>North Central 35</c:v>
                </c:pt>
                <c:pt idx="2">
                  <c:v>North Eastern 22</c:v>
                </c:pt>
                <c:pt idx="3">
                  <c:v>South Eastern 29</c:v>
                </c:pt>
                <c:pt idx="4">
                  <c:v>South Central 71</c:v>
                </c:pt>
                <c:pt idx="5">
                  <c:v>South Western 28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42</c:v>
                </c:pt>
                <c:pt idx="1">
                  <c:v>35</c:v>
                </c:pt>
                <c:pt idx="2">
                  <c:v>22</c:v>
                </c:pt>
                <c:pt idx="3">
                  <c:v>29</c:v>
                </c:pt>
                <c:pt idx="4">
                  <c:v>71</c:v>
                </c:pt>
                <c:pt idx="5">
                  <c:v>28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4812598973661803"/>
          <c:y val="1.7636929230085554E-2"/>
          <c:w val="0.63556357096971761"/>
          <c:h val="0.43866237084768384"/>
        </c:manualLayout>
      </c:layout>
      <c:txPr>
        <a:bodyPr/>
        <a:lstStyle/>
        <a:p>
          <a:pPr>
            <a:defRPr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title>
      <c:tx>
        <c:rich>
          <a:bodyPr/>
          <a:lstStyle/>
          <a:p>
            <a:pPr algn="l">
              <a:defRPr sz="16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the signed grant contracts</a:t>
            </a:r>
            <a:endParaRPr lang="bg-BG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defRPr sz="16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bg-BG" sz="1600" b="0" baseline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1600" b="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bg-BG" sz="1600" b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  <a:endParaRPr lang="bg-BG" sz="16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5.4390067770247782E-2"/>
          <c:y val="1.837180128133912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509596576811331E-2"/>
          <c:y val="0.39971797959701244"/>
          <c:w val="0.77248445458922099"/>
          <c:h val="0.45866385789700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Брой проектни предложения 280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bg-BG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Micro 7</c:v>
                </c:pt>
                <c:pt idx="1">
                  <c:v>Small 21</c:v>
                </c:pt>
                <c:pt idx="2">
                  <c:v>Medium 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21</c:v>
                </c:pt>
                <c:pt idx="2">
                  <c:v>23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4.4395109297620132E-2"/>
          <c:y val="0.22384389398875099"/>
          <c:w val="0.78576391343722751"/>
          <c:h val="0.12307544532089029"/>
        </c:manualLayout>
      </c:layout>
      <c:txPr>
        <a:bodyPr/>
        <a:lstStyle/>
        <a:p>
          <a:pPr>
            <a:defRPr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512CBB-8246-42B3-BA18-F6EB28FE5AB4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753138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3527-8418-4418-887A-53D68217BD7E}" type="slidenum">
              <a:rPr lang="bg-BG" smtClean="0">
                <a:solidFill>
                  <a:prstClr val="black"/>
                </a:solidFill>
              </a:rPr>
              <a:pPr/>
              <a:t>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65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3527-8418-4418-887A-53D68217BD7E}" type="slidenum">
              <a:rPr lang="bg-BG" smtClean="0">
                <a:solidFill>
                  <a:prstClr val="black"/>
                </a:solidFill>
              </a:rPr>
              <a:pPr/>
              <a:t>22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43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3527-8418-4418-887A-53D68217BD7E}" type="slidenum">
              <a:rPr lang="bg-BG" smtClean="0">
                <a:solidFill>
                  <a:prstClr val="black"/>
                </a:solidFill>
              </a:rPr>
              <a:pPr/>
              <a:t>23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43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Процедурата по договаряне по третия краен срок все още не е приключена.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3527-8418-4418-887A-53D68217BD7E}" type="slidenum">
              <a:rPr lang="bg-BG" smtClean="0">
                <a:solidFill>
                  <a:prstClr val="black"/>
                </a:solidFill>
              </a:rPr>
              <a:pPr/>
              <a:t>24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26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299696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699677673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3858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52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435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73264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6002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149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9243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4552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882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24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689867265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661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8202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2843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268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35758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196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4091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422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6476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151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503392696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394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36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0694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7200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472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41221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9931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233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4891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1951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bg-BG" noProof="0" dirty="0" smtClean="0"/>
          </a:p>
        </p:txBody>
      </p:sp>
    </p:spTree>
    <p:extLst>
      <p:ext uri="{BB962C8B-B14F-4D97-AF65-F5344CB8AC3E}">
        <p14:creationId xmlns="" xmlns:p14="http://schemas.microsoft.com/office/powerpoint/2010/main" val="4022716403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778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7477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839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7397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200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15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02205199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89121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9160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035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2686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3029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103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546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915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9208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709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10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82657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449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956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5952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9612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346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064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691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9260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237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717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45048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2591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288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1249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6718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245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355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819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3028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355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36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10328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8263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776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5627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716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30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56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473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8454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3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923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40216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2571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495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3777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9042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580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5061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8178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2100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748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8544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78764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711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671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6718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4600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157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6475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494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9352714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3832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805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380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87160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7804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219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5870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4510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692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798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435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599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52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681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2107493"/>
      </p:ext>
    </p:extLst>
  </p:cSld>
  <p:clrMapOvr>
    <a:masterClrMapping/>
  </p:clrMapOvr>
  <p:transition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19156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8239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8745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8908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835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6977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852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41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439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841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751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73593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531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715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803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0680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810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7738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601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3561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899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2937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2061438"/>
      </p:ext>
    </p:extLst>
  </p:cSld>
  <p:clrMapOvr>
    <a:masterClrMapping/>
  </p:clrMapOvr>
  <p:transition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3069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8631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052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814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5404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662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5512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354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0208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393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153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0172461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29969644"/>
      </p:ext>
    </p:extLst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239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708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630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449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889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02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20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26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72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80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171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83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45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76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9930456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699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73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350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25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389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17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36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854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857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78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4114392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565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704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19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49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41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8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39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20194871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171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96477698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45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76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699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73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350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25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389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17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736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10293974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854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857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78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565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704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19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49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341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8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4859484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39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051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880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254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43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003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88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84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18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36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50236525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88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69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55753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4224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987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49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8009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230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065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3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222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</p:sldLayoutIdLst>
  <p:transition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bg1"/>
          </a:solidFill>
          <a:latin typeface="+mn-lt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13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92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43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9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37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3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18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16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859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68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7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  <p:sldLayoutId id="214748453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92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  <p:sldLayoutId id="2147484552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23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7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0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/>
              <a:pPr/>
              <a:t>9.6.2016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7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0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92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9.6.2016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5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2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2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2.xml"/><Relationship Id="rId4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1512168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Progress in the implementation of OP</a:t>
            </a:r>
            <a:r>
              <a:rPr lang="bg-BG" sz="3200" dirty="0" smtClean="0">
                <a:solidFill>
                  <a:srgbClr val="002060"/>
                </a:solidFill>
              </a:rPr>
              <a:t/>
            </a:r>
            <a:br>
              <a:rPr lang="bg-BG" sz="3200" dirty="0" smtClean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“</a:t>
            </a:r>
            <a:r>
              <a:rPr lang="en-US" sz="3200" dirty="0" smtClean="0">
                <a:solidFill>
                  <a:srgbClr val="002060"/>
                </a:solidFill>
              </a:rPr>
              <a:t>Innovation and Competitiveness</a:t>
            </a:r>
            <a:r>
              <a:rPr lang="bg-BG" sz="3200" dirty="0" smtClean="0">
                <a:solidFill>
                  <a:srgbClr val="002060"/>
                </a:solidFill>
              </a:rPr>
              <a:t>“  </a:t>
            </a:r>
            <a:br>
              <a:rPr lang="bg-BG" sz="3200" dirty="0" smtClean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2014-2020</a:t>
            </a:r>
            <a:endParaRPr lang="bg-BG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3" y="4391233"/>
            <a:ext cx="70393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Budapest, 09</a:t>
            </a:r>
            <a:r>
              <a:rPr lang="bg-BG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.0</a:t>
            </a:r>
            <a:r>
              <a:rPr lang="en-US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6</a:t>
            </a:r>
            <a:r>
              <a:rPr lang="bg-BG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.2016</a:t>
            </a:r>
          </a:p>
          <a:p>
            <a:pPr algn="ctr"/>
            <a:endParaRPr lang="bg-BG" sz="2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/>
            <a:endParaRPr lang="bg-BG" sz="2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GD</a:t>
            </a:r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„</a:t>
            </a:r>
            <a:r>
              <a:rPr lang="en-US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European funds for Competitiveness”</a:t>
            </a:r>
          </a:p>
          <a:p>
            <a:pPr algn="ctr"/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Ministry of Economy</a:t>
            </a:r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endParaRPr lang="en-US" sz="2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Bulgaria</a:t>
            </a:r>
            <a:endParaRPr lang="bg-BG" sz="2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9238" y="4031353"/>
            <a:ext cx="86455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27" y="260648"/>
            <a:ext cx="1714713" cy="1512000"/>
          </a:xfrm>
          <a:prstGeom prst="rect">
            <a:avLst/>
          </a:prstGeom>
        </p:spPr>
      </p:pic>
      <p:pic>
        <p:nvPicPr>
          <p:cNvPr id="5" name="Picture 2" descr="http://www.opcompetitiveness.bg/images/module3/101_logo_e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99" y="260648"/>
            <a:ext cx="1621193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34250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European Union</a:t>
            </a:r>
          </a:p>
          <a:p>
            <a:pPr algn="ctr"/>
            <a:r>
              <a:rPr lang="en-US" sz="1200" dirty="0" smtClean="0"/>
              <a:t>European Fund for Regional </a:t>
            </a:r>
            <a:r>
              <a:rPr lang="en-US" sz="1200" dirty="0"/>
              <a:t>D</a:t>
            </a:r>
            <a:r>
              <a:rPr lang="en-US" sz="1200" dirty="0" smtClean="0"/>
              <a:t>evelopment</a:t>
            </a:r>
            <a:endParaRPr lang="bg-BG" sz="1200" dirty="0"/>
          </a:p>
        </p:txBody>
      </p:sp>
    </p:spTree>
    <p:extLst>
      <p:ext uri="{BB962C8B-B14F-4D97-AF65-F5344CB8AC3E}">
        <p14:creationId xmlns="" xmlns:p14="http://schemas.microsoft.com/office/powerpoint/2010/main" val="24887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OPIC structure and budget 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allocation </a:t>
            </a:r>
            <a:r>
              <a:rPr lang="en-US" altLang="en-US" sz="2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bg-BG" altLang="en-US" sz="2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2/</a:t>
            </a:r>
            <a:r>
              <a:rPr lang="en-US" altLang="en-US" sz="2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altLang="en-US" sz="2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2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978691"/>
            <a:ext cx="7632848" cy="30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978971" y="1478739"/>
            <a:ext cx="215801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Priority Axis 3</a:t>
            </a:r>
            <a:r>
              <a:rPr lang="ru-RU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endParaRPr lang="ru-RU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Energy and Resource 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Efficiency</a:t>
            </a:r>
          </a:p>
          <a:p>
            <a:pPr algn="ctr">
              <a:spcBef>
                <a:spcPts val="0"/>
              </a:spcBef>
            </a:pPr>
            <a:endParaRPr lang="ru-RU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24.46%</a:t>
            </a:r>
          </a:p>
          <a:p>
            <a:pPr algn="ctr">
              <a:spcBef>
                <a:spcPts val="0"/>
              </a:spcBef>
            </a:pP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(310.7 </a:t>
            </a:r>
            <a:r>
              <a:rPr lang="en-US" altLang="en-US" sz="16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mln</a:t>
            </a:r>
            <a:r>
              <a:rPr lang="en-US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EUR</a:t>
            </a: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ru-RU" altLang="en-US" sz="1600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 OPIC budget </a:t>
            </a:r>
            <a:endParaRPr lang="ru-RU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331640" y="2651795"/>
            <a:ext cx="4680520" cy="1190353"/>
            <a:chOff x="2126602" y="4543357"/>
            <a:chExt cx="4802863" cy="839667"/>
          </a:xfrm>
        </p:grpSpPr>
        <p:sp>
          <p:nvSpPr>
            <p:cNvPr id="12" name="Right Arrow 11"/>
            <p:cNvSpPr/>
            <p:nvPr/>
          </p:nvSpPr>
          <p:spPr>
            <a:xfrm>
              <a:off x="2126602" y="4543357"/>
              <a:ext cx="4802863" cy="839667"/>
            </a:xfrm>
            <a:prstGeom prst="rightArrow">
              <a:avLst>
                <a:gd name="adj1" fmla="val 75000"/>
                <a:gd name="adj2" fmla="val 44912"/>
              </a:avLst>
            </a:prstGeom>
            <a:solidFill>
              <a:srgbClr val="92D05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ight Arrow 4"/>
            <p:cNvSpPr/>
            <p:nvPr/>
          </p:nvSpPr>
          <p:spPr>
            <a:xfrm>
              <a:off x="2126602" y="4663471"/>
              <a:ext cx="4442818" cy="719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160" tIns="10160" rIns="10160" bIns="10160" anchor="ctr"/>
            <a:lstStyle/>
            <a:p>
              <a:pPr marL="171450" lvl="1" indent="-171450" algn="ctr" defTabSz="711200">
                <a:buFontTx/>
                <a:buChar char="•"/>
              </a:pPr>
              <a:r>
                <a:rPr lang="en-US" sz="1200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Investment Priority 3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.2</a:t>
              </a:r>
              <a:r>
                <a:rPr lang="bg-BG" sz="1200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Resource Efficiency</a:t>
              </a:r>
              <a:r>
                <a:rPr lang="bg-BG" sz="16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/>
              </a:r>
              <a:br>
                <a:rPr lang="bg-BG" sz="16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Thematic Objective 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6</a:t>
              </a:r>
              <a:r>
                <a:rPr lang="bg-BG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)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364803" y="1300070"/>
            <a:ext cx="4614193" cy="1202026"/>
            <a:chOff x="2137513" y="3538562"/>
            <a:chExt cx="4791932" cy="990030"/>
          </a:xfrm>
        </p:grpSpPr>
        <p:sp>
          <p:nvSpPr>
            <p:cNvPr id="17" name="Right Arrow 16"/>
            <p:cNvSpPr/>
            <p:nvPr/>
          </p:nvSpPr>
          <p:spPr>
            <a:xfrm>
              <a:off x="2137513" y="3538562"/>
              <a:ext cx="4791932" cy="990030"/>
            </a:xfrm>
            <a:prstGeom prst="rightArrow">
              <a:avLst>
                <a:gd name="adj1" fmla="val 75000"/>
                <a:gd name="adj2" fmla="val 40466"/>
              </a:avLst>
            </a:prstGeom>
            <a:solidFill>
              <a:srgbClr val="92D05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ight Arrow 4"/>
            <p:cNvSpPr/>
            <p:nvPr/>
          </p:nvSpPr>
          <p:spPr>
            <a:xfrm>
              <a:off x="2211146" y="3661856"/>
              <a:ext cx="4346686" cy="743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160" tIns="10160" rIns="10160" bIns="10160" anchor="ctr"/>
            <a:lstStyle/>
            <a:p>
              <a:pPr marL="171450" lvl="1" indent="-171450" algn="ctr" defTabSz="711200">
                <a:buFontTx/>
                <a:buChar char="•"/>
              </a:pPr>
              <a:r>
                <a:rPr lang="en-US" sz="1200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Investment Priority 3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.1</a:t>
              </a:r>
              <a:r>
                <a:rPr lang="bg-BG" sz="1200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Energy technologies and energy efficiency</a:t>
              </a: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/>
              </a:r>
              <a:br>
                <a:rPr lang="bg-BG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Thematic Objective 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4</a:t>
              </a:r>
              <a:r>
                <a:rPr lang="bg-BG" sz="1200" i="1" dirty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)</a:t>
              </a: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38177"/>
            <a:ext cx="7632848" cy="25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ight Arrow 26"/>
          <p:cNvSpPr/>
          <p:nvPr/>
        </p:nvSpPr>
        <p:spPr>
          <a:xfrm>
            <a:off x="1215445" y="4365104"/>
            <a:ext cx="4794408" cy="2088232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EBD3F1"/>
          </a:solidFill>
          <a:ln>
            <a:solidFill>
              <a:srgbClr val="EBD3F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5960355" y="4019223"/>
            <a:ext cx="21545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Priority Axis</a:t>
            </a:r>
            <a:r>
              <a:rPr lang="bg-BG" sz="16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</a:t>
            </a:r>
          </a:p>
          <a:p>
            <a:pPr algn="ctr"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Removing bottlenecks in security of gas 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supplies</a:t>
            </a:r>
          </a:p>
          <a:p>
            <a:pPr algn="ctr">
              <a:spcAft>
                <a:spcPts val="0"/>
              </a:spcAft>
            </a:pP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3.54%</a:t>
            </a:r>
          </a:p>
          <a:p>
            <a:pPr algn="ctr">
              <a:spcAft>
                <a:spcPts val="0"/>
              </a:spcAft>
            </a:pPr>
            <a:r>
              <a:rPr lang="ru-RU" sz="1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(45 </a:t>
            </a:r>
            <a:r>
              <a:rPr lang="en-US" sz="1600" i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mln</a:t>
            </a:r>
            <a:r>
              <a:rPr lang="en-US" sz="1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EUR</a:t>
            </a:r>
            <a:r>
              <a:rPr lang="ru-RU" sz="1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OPIC budget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0720" y="4726174"/>
            <a:ext cx="436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Investment Priority </a:t>
            </a:r>
            <a:r>
              <a:rPr lang="bg-BG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.1</a:t>
            </a:r>
            <a:r>
              <a:rPr lang="bg-BG" sz="12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bg-BG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endParaRPr lang="en-US" sz="1200" i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0"/>
              </a:spcAft>
            </a:pPr>
            <a:r>
              <a:rPr lang="bg-BG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Improving energy efficiency and security of supply through the development of smart energy transmission systems</a:t>
            </a:r>
            <a:r>
              <a:rPr lang="bg-B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2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Thematic Objective </a:t>
            </a:r>
            <a:r>
              <a:rPr lang="bg-BG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n-US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1200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00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11</a:t>
            </a:fld>
            <a:endParaRPr 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813" y="1857364"/>
            <a:ext cx="856098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OPIC structure and budget 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allocation </a:t>
            </a:r>
            <a:r>
              <a:rPr lang="en-US" altLang="en-US" sz="2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en-US" sz="2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bg-BG" altLang="en-US" sz="2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altLang="en-US" sz="2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altLang="en-US" sz="2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2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980728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32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539553" y="1988840"/>
            <a:ext cx="7992888" cy="201622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Overview of the implementation of OPIC 2014-2020 till June 2016</a:t>
            </a:r>
            <a:endParaRPr lang="ru-RU" sz="2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2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2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00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General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overview of the implementation of OPIC 2014-2020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June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2016 </a:t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395536" y="836712"/>
            <a:ext cx="8424936" cy="566124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180975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2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 grant procedures  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are </a:t>
            </a:r>
            <a:r>
              <a:rPr lang="en-US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launched</a:t>
            </a:r>
            <a:endParaRPr lang="en-US" sz="2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Approximately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25</a:t>
            </a:r>
            <a:r>
              <a:rPr lang="bg-BG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%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of the budget of the OPIC is launched at the amount of </a:t>
            </a:r>
            <a:r>
              <a:rPr lang="bg-BG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EUR 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300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mln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  <a:endParaRPr lang="ru-RU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75 grant contracts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are signed with total grant amount</a:t>
            </a: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of 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EUR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133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mln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749 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contracts with </a:t>
            </a:r>
            <a:r>
              <a:rPr lang="af-ZA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total </a:t>
            </a:r>
            <a:r>
              <a:rPr lang="af-ZA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grant amount</a:t>
            </a: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EUR 210 </a:t>
            </a:r>
            <a:r>
              <a:rPr lang="en-US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mln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with 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envisaged over-contracting under PA 2</a:t>
            </a: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  <a:endParaRPr lang="ru-RU" sz="2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Payments 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totaling 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EUR 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0 </a:t>
            </a:r>
            <a:r>
              <a:rPr lang="en-US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mln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have been 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committed from 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beginning of 2016.</a:t>
            </a:r>
            <a:endParaRPr lang="en-US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Till the end of </a:t>
            </a: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2016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11 grant procedures have to be launched</a:t>
            </a: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 calls for competitive selection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and 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7 for direct award</a:t>
            </a:r>
            <a:r>
              <a:rPr lang="bg-BG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at total amount of</a:t>
            </a: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EUR 230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mln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  <a:endParaRPr lang="en-US" sz="21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ru-RU" sz="21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160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144000" cy="980728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Priority Axis </a:t>
            </a:r>
            <a: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„</a:t>
            </a:r>
            <a:r>
              <a:rPr lang="en-US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Technological development and innovation”</a:t>
            </a:r>
            <a:r>
              <a:rPr lang="bg-BG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4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323528" y="1052736"/>
            <a:ext cx="8496944" cy="544522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80975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</a:t>
            </a:r>
            <a:r>
              <a:rPr lang="bg-BG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1.1: </a:t>
            </a:r>
            <a:r>
              <a:rPr lang="bg-BG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US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Technological development and innovation” </a:t>
            </a:r>
            <a:endParaRPr lang="bg-BG" sz="1800" i="1" dirty="0" smtClean="0"/>
          </a:p>
          <a:p>
            <a:pPr marL="180975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Performance Framework for PA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1: 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107054"/>
              </p:ext>
            </p:extLst>
          </p:nvPr>
        </p:nvGraphicFramePr>
        <p:xfrm>
          <a:off x="1071538" y="2786058"/>
          <a:ext cx="7008441" cy="176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719966"/>
                <a:gridCol w="2336147"/>
              </a:tblGrid>
              <a:tr h="626368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Indicator </a:t>
                      </a:r>
                      <a:r>
                        <a:rPr lang="bg-BG" sz="1600" baseline="0" dirty="0" smtClean="0"/>
                        <a:t> 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Milestone </a:t>
                      </a:r>
                      <a:r>
                        <a:rPr lang="bg-BG" sz="1600" dirty="0" smtClean="0"/>
                        <a:t> </a:t>
                      </a:r>
                      <a:r>
                        <a:rPr lang="en-US" sz="1600" dirty="0" smtClean="0"/>
                        <a:t>(</a:t>
                      </a:r>
                      <a:r>
                        <a:rPr lang="bg-BG" sz="1600" dirty="0" smtClean="0"/>
                        <a:t>2018</a:t>
                      </a:r>
                      <a:r>
                        <a:rPr lang="en-US" sz="1600" dirty="0" smtClean="0"/>
                        <a:t>)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Final</a:t>
                      </a:r>
                      <a:r>
                        <a:rPr lang="en-US" sz="1600" baseline="0" dirty="0" smtClean="0"/>
                        <a:t> target </a:t>
                      </a:r>
                      <a:r>
                        <a:rPr lang="en-US" sz="1600" dirty="0" smtClean="0"/>
                        <a:t>(</a:t>
                      </a:r>
                      <a:r>
                        <a:rPr lang="bg-BG" sz="1600" dirty="0" smtClean="0"/>
                        <a:t>2023</a:t>
                      </a:r>
                      <a:r>
                        <a:rPr lang="en-US" sz="1600" dirty="0" smtClean="0"/>
                        <a:t>)</a:t>
                      </a:r>
                      <a:endParaRPr lang="bg-BG" sz="1600" dirty="0" smtClean="0"/>
                    </a:p>
                    <a:p>
                      <a:pPr algn="ctr"/>
                      <a:endParaRPr lang="bg-BG" sz="1600" dirty="0"/>
                    </a:p>
                  </a:txBody>
                  <a:tcPr/>
                </a:tc>
              </a:tr>
              <a:tr h="5634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Certified</a:t>
                      </a:r>
                      <a:r>
                        <a:rPr lang="en-US" sz="1600" baseline="0" dirty="0" smtClean="0"/>
                        <a:t> expenditure </a:t>
                      </a:r>
                      <a:r>
                        <a:rPr lang="bg-BG" sz="1600" dirty="0" smtClean="0"/>
                        <a:t> 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40 826 510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295 282 552</a:t>
                      </a:r>
                      <a:endParaRPr lang="bg-BG" sz="1400" dirty="0"/>
                    </a:p>
                  </a:txBody>
                  <a:tcPr/>
                </a:tc>
              </a:tr>
              <a:tr h="5634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of</a:t>
                      </a:r>
                      <a:r>
                        <a:rPr lang="en-US" sz="1600" baseline="0" dirty="0" smtClean="0"/>
                        <a:t> enterprises receiving support </a:t>
                      </a:r>
                      <a:r>
                        <a:rPr lang="bg-BG" sz="1600" baseline="0" dirty="0" smtClean="0"/>
                        <a:t> 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57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504</a:t>
                      </a:r>
                      <a:endParaRPr lang="bg-BG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2373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</p:spPr>
        <p:txBody>
          <a:bodyPr anchor="ctr"/>
          <a:lstStyle/>
          <a:p>
            <a:pPr marL="180975" indent="0" algn="ctr">
              <a:lnSpc>
                <a:spcPct val="15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Priority Axis 1 „Technological development and innovation”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GRANT SCHEME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n-US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BG16RFOP002-1.001 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„</a:t>
            </a:r>
            <a:r>
              <a:rPr lang="en-US" sz="1600" cap="all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Support for Introducing Innovations in </a:t>
            </a:r>
            <a:r>
              <a:rPr lang="en-US" sz="1600" cap="all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Enterprises</a:t>
            </a:r>
            <a:r>
              <a:rPr lang="ru-RU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“(1/3)</a:t>
            </a:r>
            <a:br>
              <a:rPr lang="ru-RU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</a:br>
            <a:endParaRPr lang="bg-BG" sz="1600" dirty="0">
              <a:solidFill>
                <a:srgbClr val="B4DCF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395536" y="1285860"/>
            <a:ext cx="8424936" cy="514009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Launched at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23</a:t>
            </a:r>
            <a:r>
              <a:rPr lang="en-US" sz="2300" b="1" baseline="30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</a:t>
            </a:r>
            <a:r>
              <a:rPr lang="en-US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of December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2015  </a:t>
            </a:r>
            <a:r>
              <a:rPr lang="en-US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</a:t>
            </a:r>
            <a:r>
              <a:rPr 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ith deadline 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04</a:t>
            </a:r>
            <a:r>
              <a:rPr lang="en-US" sz="2300" baseline="30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</a:t>
            </a:r>
            <a:r>
              <a:rPr 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of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April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2016 </a:t>
            </a: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Budget of the grant scheme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bg-BG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50 000 </a:t>
            </a:r>
            <a:r>
              <a:rPr lang="bg-BG" sz="2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000</a:t>
            </a:r>
            <a:r>
              <a:rPr lang="bg-BG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EUR</a:t>
            </a:r>
            <a:r>
              <a:rPr lang="bg-BG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bg-BG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(97 791 500 </a:t>
            </a:r>
            <a:r>
              <a:rPr 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BGN</a:t>
            </a:r>
            <a:r>
              <a:rPr lang="bg-BG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  <a:endParaRPr lang="en-US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Distribution of the available budget in accordance of the size of the </a:t>
            </a:r>
            <a:r>
              <a:rPr lang="en-US" sz="2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entreprise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-</a:t>
            </a:r>
            <a:r>
              <a:rPr lang="en-US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Micro and Small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 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15 000 000 </a:t>
            </a:r>
            <a:r>
              <a:rPr 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EUR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(29 </a:t>
            </a:r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337 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450 </a:t>
            </a:r>
            <a:r>
              <a:rPr 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BGN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);</a:t>
            </a:r>
            <a:endParaRPr lang="ru-RU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-</a:t>
            </a:r>
            <a:r>
              <a:rPr lang="en-US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Medium enterprises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15 000 000 </a:t>
            </a:r>
            <a:r>
              <a:rPr 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EUR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(29 337 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450</a:t>
            </a:r>
            <a:r>
              <a:rPr 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BGN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).;</a:t>
            </a:r>
            <a:endParaRPr lang="ru-RU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-</a:t>
            </a:r>
            <a:r>
              <a:rPr lang="en-US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Large enterprises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20 000 000 </a:t>
            </a:r>
            <a:r>
              <a:rPr 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EUR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(39 </a:t>
            </a:r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116 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600 </a:t>
            </a:r>
            <a:r>
              <a:rPr 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BGN</a:t>
            </a:r>
            <a:r>
              <a:rPr lang="ru-RU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).</a:t>
            </a:r>
            <a:endParaRPr lang="ru-RU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Main objective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en-US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Providing focused support to increase innovation activity of Bulgarian enterprises in the thematic areas of the Innovation Strategy for Smart Specialization (RIS3), as the </a:t>
            </a:r>
            <a:r>
              <a:rPr 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implementation of the projects </a:t>
            </a:r>
            <a:r>
              <a:rPr lang="en-US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supported under the procedure must lead to market realization of a product (good or service) or process </a:t>
            </a:r>
            <a:r>
              <a:rPr 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 </a:t>
            </a:r>
            <a:r>
              <a:rPr lang="en-US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priority directions of the thematic areas of RIS3</a:t>
            </a:r>
            <a:r>
              <a:rPr 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  <a:endParaRPr lang="bg-BG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Eligible candidates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en-US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Micro, </a:t>
            </a:r>
            <a:r>
              <a:rPr 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small, medium and large </a:t>
            </a:r>
            <a:r>
              <a:rPr lang="en-US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enterprises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Newly introduced approaches in selection of projects</a:t>
            </a:r>
          </a:p>
          <a:p>
            <a:pPr marL="786765" lvl="1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en-US" sz="1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330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83968" y="1340768"/>
            <a:ext cx="4536504" cy="2304256"/>
          </a:xfrm>
        </p:spPr>
        <p:txBody>
          <a:bodyPr>
            <a:normAutofit fontScale="25000" lnSpcReduction="20000"/>
          </a:bodyPr>
          <a:lstStyle/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en-US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Total value of the grant requested is </a:t>
            </a:r>
            <a:r>
              <a:rPr lang="ru-RU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312 </a:t>
            </a:r>
            <a:r>
              <a:rPr lang="ru-RU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669 </a:t>
            </a:r>
            <a:r>
              <a:rPr lang="ru-RU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506,11 </a:t>
            </a:r>
            <a:r>
              <a:rPr lang="en-US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BGN</a:t>
            </a:r>
            <a:r>
              <a:rPr lang="ru-RU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  <a:endParaRPr lang="bg-BG" sz="6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-</a:t>
            </a:r>
            <a:r>
              <a:rPr lang="en-US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Micro enterprises</a:t>
            </a:r>
            <a:r>
              <a:rPr lang="ru-RU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ru-RU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112 </a:t>
            </a:r>
            <a:r>
              <a:rPr lang="ru-RU" sz="6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992 </a:t>
            </a:r>
            <a:r>
              <a:rPr lang="ru-RU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502,84</a:t>
            </a:r>
            <a:r>
              <a:rPr lang="en-US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BGN</a:t>
            </a:r>
            <a:r>
              <a:rPr lang="ru-RU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;</a:t>
            </a:r>
            <a:endParaRPr lang="ru-RU" sz="6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-</a:t>
            </a:r>
            <a:r>
              <a:rPr lang="en-US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Small 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enterprises</a:t>
            </a:r>
            <a:r>
              <a:rPr lang="ru-RU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ru-RU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75 </a:t>
            </a:r>
            <a:r>
              <a:rPr lang="ru-RU" sz="6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903 649,16 </a:t>
            </a:r>
            <a:r>
              <a:rPr lang="en-US" sz="6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BGN</a:t>
            </a:r>
            <a:r>
              <a:rPr lang="ru-RU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;</a:t>
            </a:r>
            <a:endParaRPr lang="ru-RU" sz="6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-</a:t>
            </a:r>
            <a:r>
              <a:rPr lang="en-US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Medium 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enterprises</a:t>
            </a:r>
            <a:r>
              <a:rPr lang="ru-RU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ru-RU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56 </a:t>
            </a:r>
            <a:r>
              <a:rPr lang="ru-RU" sz="6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264 831,46 </a:t>
            </a:r>
            <a:r>
              <a:rPr lang="en-US" sz="6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BGN</a:t>
            </a:r>
            <a:r>
              <a:rPr lang="ru-RU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;</a:t>
            </a:r>
            <a:endParaRPr lang="ru-RU" sz="6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-</a:t>
            </a:r>
            <a:r>
              <a:rPr lang="en-US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Large 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enterprises</a:t>
            </a:r>
            <a:r>
              <a:rPr lang="ru-RU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  <a:r>
              <a:rPr lang="ru-RU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67 </a:t>
            </a:r>
            <a:r>
              <a:rPr lang="ru-RU" sz="6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508 </a:t>
            </a:r>
            <a:r>
              <a:rPr lang="ru-RU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522,65 </a:t>
            </a:r>
            <a:r>
              <a:rPr lang="en-US" sz="6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BGN</a:t>
            </a:r>
            <a:endParaRPr lang="ru-RU" sz="6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ru-RU" sz="2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Priority Axis 1 „Technological development and innovation”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GRANT SCHEME BG16RFOP002-1.001 </a:t>
            </a:r>
            <a:r>
              <a:rPr lang="en-US" sz="1600" cap="all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„Support for Introducing Innovations in Enterprises“(2/3)</a:t>
            </a:r>
            <a:endParaRPr lang="bg-BG" sz="2400" cap="al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79512" y="1196752"/>
            <a:ext cx="396044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bg-BG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567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project proposals are provided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out of which 532 are subject of evaluation, as follows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  <a:endParaRPr lang="bg-BG" sz="2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22483546"/>
              </p:ext>
            </p:extLst>
          </p:nvPr>
        </p:nvGraphicFramePr>
        <p:xfrm>
          <a:off x="395536" y="2708920"/>
          <a:ext cx="367240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44849518"/>
              </p:ext>
            </p:extLst>
          </p:nvPr>
        </p:nvGraphicFramePr>
        <p:xfrm>
          <a:off x="4932040" y="4005064"/>
          <a:ext cx="367240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240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1" cy="144016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Priority </a:t>
            </a:r>
            <a:r>
              <a:rPr lang="en-US" sz="2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Axis 1 „Technological development and innovation”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GRANT SCHEME BG16RFOP002-1.001 </a:t>
            </a:r>
            <a:r>
              <a:rPr lang="en-US" sz="1600" cap="all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„Support for Introducing Innovations in Enterprises“(3/3) </a:t>
            </a:r>
            <a:endParaRPr lang="bg-BG" sz="1600" cap="all" dirty="0">
              <a:solidFill>
                <a:srgbClr val="B4DCF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208912" cy="4104456"/>
          </a:xfrm>
        </p:spPr>
        <p:txBody>
          <a:bodyPr>
            <a:normAutofit/>
          </a:bodyPr>
          <a:lstStyle/>
          <a:p>
            <a:pPr marL="466725" indent="-285750" algn="just">
              <a:lnSpc>
                <a:spcPct val="13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3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Project proposals according to the envisaged location/locations for implementation falls in the following planning regions</a:t>
            </a:r>
            <a:r>
              <a:rPr lang="bg-BG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</a:p>
          <a:p>
            <a:endParaRPr lang="ru-RU" dirty="0"/>
          </a:p>
          <a:p>
            <a:endParaRPr lang="ru-RU" dirty="0" smtClean="0"/>
          </a:p>
          <a:p>
            <a:endParaRPr lang="bg-BG" dirty="0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79107144"/>
              </p:ext>
            </p:extLst>
          </p:nvPr>
        </p:nvGraphicFramePr>
        <p:xfrm>
          <a:off x="539552" y="2492897"/>
          <a:ext cx="824440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9683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</p:spPr>
        <p:txBody>
          <a:bodyPr anchor="ctr"/>
          <a:lstStyle/>
          <a:p>
            <a:pPr marL="180975" indent="0" algn="ctr">
              <a:lnSpc>
                <a:spcPct val="15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Priority Axis 1 „Technological development and innovation” </a:t>
            </a:r>
            <a: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GRANT SCHEME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BG16RFOP002-1.00</a:t>
            </a:r>
            <a:r>
              <a:rPr lang="bg-BG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2</a:t>
            </a: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„</a:t>
            </a: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SUPPORT FOR DEVELOPMENT OF INNOVATIONS IN START-UPS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“</a:t>
            </a: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(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1/</a:t>
            </a: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2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)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</a:br>
            <a:endParaRPr lang="bg-BG" sz="1600" dirty="0">
              <a:solidFill>
                <a:srgbClr val="B4DCF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395536" y="1214422"/>
            <a:ext cx="8534182" cy="528641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Launched at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04.02.2016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with deadline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05.05.2016 </a:t>
            </a: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Budget of the grant scheme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bg-B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  <a:r>
              <a:rPr lang="bg-B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0</a:t>
            </a:r>
            <a:r>
              <a:rPr lang="bg-B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 000 </a:t>
            </a:r>
            <a:r>
              <a:rPr lang="bg-B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000</a:t>
            </a:r>
            <a:r>
              <a:rPr lang="bg-B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EUR</a:t>
            </a:r>
            <a:r>
              <a:rPr lang="bg-B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bg-B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19</a:t>
            </a:r>
            <a:r>
              <a:rPr lang="bg-B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 </a:t>
            </a:r>
            <a:r>
              <a:rPr lang="bg-B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558</a:t>
            </a:r>
            <a:r>
              <a:rPr lang="bg-B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 </a:t>
            </a:r>
            <a:r>
              <a:rPr lang="bg-B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300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BGN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Main objective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Provision of support to start-ups to increase their innovation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activity in the thematic areas of the Innovation Strategy for Smart Specialization (RIS3), as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implementation of the projects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supported under the procedure must lead to market realization of a product (good or service) or process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priority directions of the thematic areas of RIS3.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Eligible candidates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Micro, small, medium and large enterprises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with less then 3 completed fiscal years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at the deadline for provision of project proposals i.e. the candidates have to be registered at the Trade registry after 01.01. 2014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76377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1" cy="144016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Priority 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Axis 1 „Technological development and innovation”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GRANT SCHEME BG16RFOP002-1.002 „SUPPORT FOR DEVELOPMENT OF INNOVATIONS IN START-UPS</a:t>
            </a: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“ </a:t>
            </a: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(2/2)</a:t>
            </a:r>
            <a:endParaRPr lang="bg-BG" sz="1600" dirty="0">
              <a:solidFill>
                <a:srgbClr val="B4DCF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31540" y="1608358"/>
            <a:ext cx="8208912" cy="4104456"/>
          </a:xfrm>
        </p:spPr>
        <p:txBody>
          <a:bodyPr>
            <a:normAutofit/>
          </a:bodyPr>
          <a:lstStyle/>
          <a:p>
            <a:pPr marL="466725" indent="-285750" algn="just">
              <a:lnSpc>
                <a:spcPct val="13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Project proposals according to the envisaged location/locations for implementation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fall 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 the following planning regions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  <a:endParaRPr lang="bg-BG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bg-BG" dirty="0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46955177"/>
              </p:ext>
            </p:extLst>
          </p:nvPr>
        </p:nvGraphicFramePr>
        <p:xfrm>
          <a:off x="413792" y="2400446"/>
          <a:ext cx="824440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2420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980728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32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539553" y="1988840"/>
            <a:ext cx="7992888" cy="403244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Managing Authority setup and structure</a:t>
            </a: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OP “Innovation and Competitiveness” 2014-2020 (OPIC)</a:t>
            </a: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Overview of the implementation of OPIC 2014-2020 till June 2016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How we are about to end 2007-2013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2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2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2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683568" y="548680"/>
            <a:ext cx="7848872" cy="100811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Main topics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938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144000" cy="980728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„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Entrepreneurship and capacity for growth of SMEs</a:t>
            </a:r>
            <a:r>
              <a:rPr lang="bg-BG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4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323528" y="1052736"/>
            <a:ext cx="8496944" cy="544522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80975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</a:t>
            </a:r>
            <a:r>
              <a:rPr lang="bg-BG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2.2: </a:t>
            </a:r>
            <a:r>
              <a:rPr lang="bg-BG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US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for SMEs to grow”</a:t>
            </a:r>
            <a:endParaRPr lang="bg-BG" sz="1800" i="1" dirty="0" smtClean="0"/>
          </a:p>
          <a:p>
            <a:pPr marL="180975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Performance Framework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for PA 2: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7362801"/>
              </p:ext>
            </p:extLst>
          </p:nvPr>
        </p:nvGraphicFramePr>
        <p:xfrm>
          <a:off x="928662" y="2857496"/>
          <a:ext cx="7008441" cy="2012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719966"/>
                <a:gridCol w="2336147"/>
              </a:tblGrid>
              <a:tr h="626368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Indicator </a:t>
                      </a:r>
                      <a:r>
                        <a:rPr lang="bg-BG" sz="1600" baseline="0" dirty="0" smtClean="0"/>
                        <a:t> 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Milestone </a:t>
                      </a:r>
                      <a:r>
                        <a:rPr lang="bg-BG" sz="1600" dirty="0" smtClean="0"/>
                        <a:t> </a:t>
                      </a:r>
                      <a:r>
                        <a:rPr lang="en-US" sz="1600" dirty="0" smtClean="0"/>
                        <a:t>(</a:t>
                      </a:r>
                      <a:r>
                        <a:rPr lang="bg-BG" sz="1600" dirty="0" smtClean="0"/>
                        <a:t>2018</a:t>
                      </a:r>
                      <a:r>
                        <a:rPr lang="en-US" sz="1600" dirty="0" smtClean="0"/>
                        <a:t>)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Final</a:t>
                      </a:r>
                      <a:r>
                        <a:rPr lang="en-US" sz="1600" baseline="0" dirty="0" smtClean="0"/>
                        <a:t> target </a:t>
                      </a:r>
                      <a:r>
                        <a:rPr lang="en-US" sz="1600" dirty="0" smtClean="0"/>
                        <a:t>(</a:t>
                      </a:r>
                      <a:r>
                        <a:rPr lang="bg-BG" sz="1600" dirty="0" smtClean="0"/>
                        <a:t>2023</a:t>
                      </a:r>
                      <a:r>
                        <a:rPr lang="en-US" sz="1600" dirty="0" smtClean="0"/>
                        <a:t>)</a:t>
                      </a:r>
                      <a:endParaRPr lang="bg-BG" sz="1600" dirty="0" smtClean="0"/>
                    </a:p>
                    <a:p>
                      <a:pPr algn="ctr"/>
                      <a:endParaRPr lang="bg-BG" sz="1600" dirty="0"/>
                    </a:p>
                  </a:txBody>
                  <a:tcPr/>
                </a:tc>
              </a:tr>
              <a:tr h="56345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Certified</a:t>
                      </a:r>
                      <a:r>
                        <a:rPr lang="en-US" sz="1600" baseline="0" dirty="0" smtClean="0"/>
                        <a:t> expenditure </a:t>
                      </a:r>
                      <a:r>
                        <a:rPr lang="bg-BG" sz="1600" dirty="0" smtClean="0"/>
                        <a:t> 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188 847 615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577 492 050</a:t>
                      </a:r>
                      <a:r>
                        <a:rPr lang="bg-BG" sz="1400" baseline="0" dirty="0" smtClean="0"/>
                        <a:t> </a:t>
                      </a:r>
                      <a:endParaRPr lang="bg-BG" sz="1400" dirty="0"/>
                    </a:p>
                  </a:txBody>
                  <a:tcPr/>
                </a:tc>
              </a:tr>
              <a:tr h="5634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g-BG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Private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investment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matching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bg-BG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enterprises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bg-BG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grants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non-grants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63 093 284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171</a:t>
                      </a:r>
                      <a:r>
                        <a:rPr lang="bg-BG" sz="1400" baseline="0" dirty="0" smtClean="0"/>
                        <a:t> 343 567</a:t>
                      </a:r>
                      <a:endParaRPr lang="bg-BG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9558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87" y="116632"/>
            <a:ext cx="8991600" cy="720080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PA 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„</a:t>
            </a:r>
            <a:r>
              <a:rPr lang="en-US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Entrepreneurship and capacity for growth of SMEs</a:t>
            </a:r>
            <a:r>
              <a:rPr lang="bg-BG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000" b="1" i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395536" y="980728"/>
            <a:ext cx="8280919" cy="568863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180975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GRANT SCHEME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BG16RFOP002-2.001 </a:t>
            </a:r>
            <a:r>
              <a:rPr lang="bg-BG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„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IMPROVING PRODUCTION CAPACITY OF SMEs</a:t>
            </a:r>
            <a:r>
              <a:rPr lang="bg-BG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“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1/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  <a:endParaRPr lang="ru-RU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Launched at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07.05.2015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with three deadlines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08.07.2015., 08.09.2015.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and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09.11.2015.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); 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Budget of the scheme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150 000 000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EUR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(293 374 500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BGN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Main objective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Providing investment support for Bulgarian SMEs in order to improve the production processes, increase production capacity and enhance the export potential of the enterprises. 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Eligible candidates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SMEs from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High-technology and medium-high-technology manufacturing industries; Knowledge based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services; Low-technology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and medium-low-technology manufacturing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industries;</a:t>
            </a:r>
            <a:r>
              <a:rPr lang="bg-BG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1326 project proposals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are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evaluated under the scheme 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– 844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under the first deadline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279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under the second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and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203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under the third deadline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;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Newly introduced approaches in selection of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projects</a:t>
            </a:r>
            <a:endParaRPr lang="bg-BG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sz="4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8294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55576" y="1996480"/>
            <a:ext cx="3528392" cy="720080"/>
          </a:xfrm>
        </p:spPr>
        <p:txBody>
          <a:bodyPr/>
          <a:lstStyle/>
          <a:p>
            <a:pPr marL="0" indent="0" algn="ctr">
              <a:buNone/>
            </a:pP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Low-technology and medium-low-technology manufacturing industries 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611560" y="5877272"/>
            <a:ext cx="4176464" cy="504056"/>
          </a:xfrm>
        </p:spPr>
        <p:txBody>
          <a:bodyPr>
            <a:noAutofit/>
          </a:bodyPr>
          <a:lstStyle/>
          <a:p>
            <a:pPr algn="l">
              <a:buClr>
                <a:srgbClr val="F14124">
                  <a:lumMod val="75000"/>
                </a:srgbClr>
              </a:buClr>
            </a:pPr>
            <a:r>
              <a:rPr lang="en-US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amount of the grant contracted</a:t>
            </a:r>
            <a:r>
              <a:rPr lang="bg-BG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l">
              <a:buClr>
                <a:srgbClr val="F14124">
                  <a:lumMod val="75000"/>
                </a:srgbClr>
              </a:buClr>
            </a:pPr>
            <a:r>
              <a:rPr lang="bg-BG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bg-BG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114 831 981,64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BGN</a:t>
            </a:r>
            <a:endParaRPr lang="bg-BG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bg-BG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Content Placeholder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71123139"/>
              </p:ext>
            </p:extLst>
          </p:nvPr>
        </p:nvGraphicFramePr>
        <p:xfrm>
          <a:off x="539552" y="2852936"/>
          <a:ext cx="41764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51520" y="260648"/>
            <a:ext cx="84249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ctr" fontAlgn="auto">
              <a:lnSpc>
                <a:spcPct val="15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en-US" sz="2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 2 „Entrepreneurship and capacity for growth of SMEs“ </a:t>
            </a:r>
            <a:r>
              <a:rPr lang="en-US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b="1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GRANT </a:t>
            </a:r>
            <a:r>
              <a:rPr lang="en-US" sz="1600" b="1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SCHEME BG16RFOP002-2.001 „</a:t>
            </a:r>
            <a:r>
              <a:rPr lang="en-US" sz="1600" b="1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IMPROVING </a:t>
            </a:r>
            <a:r>
              <a:rPr lang="en-US" sz="1600" b="1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PRODUCTION CAPACITY OF SMEs</a:t>
            </a:r>
            <a:r>
              <a:rPr lang="en-US" sz="1600" b="1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“ (</a:t>
            </a:r>
            <a:r>
              <a:rPr lang="en-US" sz="1600" b="1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2/4)</a:t>
            </a:r>
            <a:endParaRPr lang="ru-RU" sz="1600" b="1" dirty="0">
              <a:solidFill>
                <a:srgbClr val="B4DCF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76410997"/>
              </p:ext>
            </p:extLst>
          </p:nvPr>
        </p:nvGraphicFramePr>
        <p:xfrm>
          <a:off x="4860032" y="2420888"/>
          <a:ext cx="381642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76056" y="1994883"/>
            <a:ext cx="3353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 of the project</a:t>
            </a:r>
            <a:endParaRPr lang="bg-BG" sz="1600" b="1" dirty="0">
              <a:solidFill>
                <a:srgbClr val="4E67C8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0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55576" y="1996480"/>
            <a:ext cx="3528392" cy="720080"/>
          </a:xfrm>
        </p:spPr>
        <p:txBody>
          <a:bodyPr/>
          <a:lstStyle/>
          <a:p>
            <a:pPr marL="0" indent="0" algn="ctr">
              <a:buNone/>
            </a:pP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High-technology and medium-high-technology manufacturing industries </a:t>
            </a:r>
            <a:endParaRPr lang="bg-BG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611560" y="5877272"/>
            <a:ext cx="4176464" cy="504056"/>
          </a:xfrm>
        </p:spPr>
        <p:txBody>
          <a:bodyPr>
            <a:noAutofit/>
          </a:bodyPr>
          <a:lstStyle/>
          <a:p>
            <a:pPr algn="l">
              <a:buClr>
                <a:srgbClr val="F14124">
                  <a:lumMod val="75000"/>
                </a:srgbClr>
              </a:buClr>
            </a:pPr>
            <a:r>
              <a:rPr lang="en-US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amount of the contracted grant</a:t>
            </a:r>
            <a:endParaRPr lang="bg-BG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Clr>
                <a:srgbClr val="F14124">
                  <a:lumMod val="75000"/>
                </a:srgbClr>
              </a:buClr>
            </a:pPr>
            <a:r>
              <a:rPr lang="bg-BG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bg-BG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115 182 835,76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BGN</a:t>
            </a:r>
            <a:endParaRPr lang="bg-BG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bg-BG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bg-BG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Content Placeholder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43021375"/>
              </p:ext>
            </p:extLst>
          </p:nvPr>
        </p:nvGraphicFramePr>
        <p:xfrm>
          <a:off x="539552" y="2852936"/>
          <a:ext cx="41764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51520" y="260648"/>
            <a:ext cx="84249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ctr" fontAlgn="auto">
              <a:lnSpc>
                <a:spcPct val="15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en-US" sz="2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 2 „Entrepreneurship and capacity for growth of SMEs“ </a:t>
            </a:r>
            <a:r>
              <a:rPr lang="en-US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b="1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GRANT </a:t>
            </a:r>
            <a:r>
              <a:rPr lang="en-US" sz="1600" b="1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SCHEME BG16RFOP002-2.001 „</a:t>
            </a:r>
            <a:r>
              <a:rPr lang="en-US" sz="1600" b="1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IMPROVING </a:t>
            </a:r>
            <a:r>
              <a:rPr lang="en-US" sz="1600" b="1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PRODUCTION CAPACITY OF SMEs</a:t>
            </a:r>
            <a:r>
              <a:rPr lang="en-US" sz="1600" b="1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“ (</a:t>
            </a:r>
            <a:r>
              <a:rPr lang="en-US" sz="1600" b="1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3/4)</a:t>
            </a:r>
            <a:endParaRPr lang="ru-RU" sz="1600" b="1" dirty="0">
              <a:solidFill>
                <a:srgbClr val="B4DCF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06189186"/>
              </p:ext>
            </p:extLst>
          </p:nvPr>
        </p:nvGraphicFramePr>
        <p:xfrm>
          <a:off x="4860032" y="2420888"/>
          <a:ext cx="381642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76056" y="1994883"/>
            <a:ext cx="3353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 of the project</a:t>
            </a:r>
            <a:endParaRPr lang="bg-BG" sz="1600" b="1" dirty="0">
              <a:solidFill>
                <a:srgbClr val="4E67C8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2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39552" y="5805264"/>
            <a:ext cx="4176464" cy="763452"/>
          </a:xfrm>
        </p:spPr>
        <p:txBody>
          <a:bodyPr>
            <a:normAutofit fontScale="92500"/>
          </a:bodyPr>
          <a:lstStyle/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en-US" sz="17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amount of the contracted grant</a:t>
            </a:r>
            <a:r>
              <a:rPr lang="bg-BG" sz="17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1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</a:p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bg-BG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28 192 </a:t>
            </a:r>
            <a:r>
              <a:rPr lang="bg-BG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688,13</a:t>
            </a:r>
            <a:r>
              <a:rPr lang="en-US" sz="1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BGN</a:t>
            </a:r>
            <a:endParaRPr lang="bg-BG" sz="17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bg-BG" dirty="0"/>
          </a:p>
        </p:txBody>
      </p:sp>
      <p:graphicFrame>
        <p:nvGraphicFramePr>
          <p:cNvPr id="13" name="Content Placeholder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30645056"/>
              </p:ext>
            </p:extLst>
          </p:nvPr>
        </p:nvGraphicFramePr>
        <p:xfrm>
          <a:off x="323528" y="2708920"/>
          <a:ext cx="4752528" cy="3481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07504" y="450831"/>
            <a:ext cx="885666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lnSpc>
                <a:spcPct val="15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en-US" sz="2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PA </a:t>
            </a:r>
            <a:r>
              <a:rPr lang="ru-RU" sz="2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„</a:t>
            </a:r>
            <a:r>
              <a:rPr lang="en-US" sz="2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Entrepreneurship and capacity for growth of SMEs</a:t>
            </a:r>
            <a:r>
              <a:rPr lang="bg-BG" sz="2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ru-RU" sz="2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GRANT </a:t>
            </a:r>
            <a:r>
              <a:rPr lang="en-US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SCHEME BG16RFOP002-2.001 „</a:t>
            </a: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IMPROVING </a:t>
            </a:r>
            <a:r>
              <a:rPr lang="en-US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PRODUCTION CAPACITY OF SMEs</a:t>
            </a: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“ (</a:t>
            </a: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4/4)</a:t>
            </a:r>
            <a:endParaRPr lang="ru-RU" sz="1600" b="1" dirty="0">
              <a:solidFill>
                <a:srgbClr val="B4DCF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56" y="2035801"/>
            <a:ext cx="3569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E67C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 of the project</a:t>
            </a:r>
            <a:endParaRPr lang="bg-BG" sz="1600" b="1" dirty="0">
              <a:solidFill>
                <a:srgbClr val="4E67C8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Content Placeholder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93659572"/>
              </p:ext>
            </p:extLst>
          </p:nvPr>
        </p:nvGraphicFramePr>
        <p:xfrm>
          <a:off x="4572000" y="2374355"/>
          <a:ext cx="4283968" cy="404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202325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 based services </a:t>
            </a:r>
            <a:endParaRPr lang="bg-BG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7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144000" cy="980728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</a:t>
            </a:r>
            <a: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  <a:r>
              <a:rPr lang="en-US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„</a:t>
            </a:r>
            <a:r>
              <a:rPr lang="en-US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Energy and resource efficiency</a:t>
            </a:r>
            <a:r>
              <a:rPr lang="bg-BG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  </a:t>
            </a:r>
            <a: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kern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4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323528" y="980728"/>
            <a:ext cx="8496944" cy="551723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80975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</a:t>
            </a:r>
            <a:r>
              <a:rPr lang="bg-BG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3.1: </a:t>
            </a:r>
            <a:r>
              <a:rPr lang="bg-BG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US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technologies and energy efficiency</a:t>
            </a:r>
            <a:r>
              <a:rPr lang="bg-BG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n-US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bg-BG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</a:t>
            </a:r>
            <a:r>
              <a:rPr lang="bg-BG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3.2. „</a:t>
            </a:r>
            <a:r>
              <a:rPr lang="en-US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efficiency</a:t>
            </a:r>
            <a:r>
              <a:rPr lang="bg-BG" sz="1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ru-RU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Performance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Framework for PA 3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3473479"/>
              </p:ext>
            </p:extLst>
          </p:nvPr>
        </p:nvGraphicFramePr>
        <p:xfrm>
          <a:off x="785786" y="2714620"/>
          <a:ext cx="7008441" cy="2101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719966"/>
                <a:gridCol w="2336147"/>
              </a:tblGrid>
              <a:tr h="78672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Indicator </a:t>
                      </a:r>
                      <a:r>
                        <a:rPr lang="bg-BG" sz="1600" baseline="0" dirty="0" smtClean="0"/>
                        <a:t> 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Milestone </a:t>
                      </a:r>
                      <a:r>
                        <a:rPr lang="bg-BG" sz="1600" dirty="0" smtClean="0"/>
                        <a:t> </a:t>
                      </a:r>
                      <a:r>
                        <a:rPr lang="en-US" sz="1600" dirty="0" smtClean="0"/>
                        <a:t>(</a:t>
                      </a:r>
                      <a:r>
                        <a:rPr lang="bg-BG" sz="1600" dirty="0" smtClean="0"/>
                        <a:t>2018</a:t>
                      </a:r>
                      <a:r>
                        <a:rPr lang="en-US" sz="1600" dirty="0" smtClean="0"/>
                        <a:t>)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Final</a:t>
                      </a:r>
                      <a:r>
                        <a:rPr lang="en-US" sz="1600" baseline="0" dirty="0" smtClean="0"/>
                        <a:t> target </a:t>
                      </a:r>
                      <a:r>
                        <a:rPr lang="en-US" sz="1600" dirty="0" smtClean="0"/>
                        <a:t>(</a:t>
                      </a:r>
                      <a:r>
                        <a:rPr lang="bg-BG" sz="1600" dirty="0" smtClean="0"/>
                        <a:t>2023</a:t>
                      </a:r>
                      <a:r>
                        <a:rPr lang="en-US" sz="1600" dirty="0" smtClean="0"/>
                        <a:t>)</a:t>
                      </a:r>
                      <a:endParaRPr lang="bg-BG" sz="1600" dirty="0" smtClean="0"/>
                    </a:p>
                    <a:p>
                      <a:pPr algn="ctr"/>
                      <a:endParaRPr lang="bg-BG" sz="1600" dirty="0" smtClean="0"/>
                    </a:p>
                    <a:p>
                      <a:pPr algn="ctr"/>
                      <a:endParaRPr lang="bg-BG" sz="1600" dirty="0"/>
                    </a:p>
                  </a:txBody>
                  <a:tcPr/>
                </a:tc>
              </a:tr>
              <a:tr h="4919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Certified</a:t>
                      </a:r>
                      <a:r>
                        <a:rPr lang="en-US" sz="1600" baseline="0" dirty="0" smtClean="0"/>
                        <a:t> expenditure </a:t>
                      </a:r>
                      <a:r>
                        <a:rPr lang="bg-BG" sz="1600" dirty="0" smtClean="0"/>
                        <a:t> 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68</a:t>
                      </a:r>
                      <a:r>
                        <a:rPr lang="bg-BG" sz="1600" baseline="0" dirty="0" smtClean="0"/>
                        <a:t> 416 590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310</a:t>
                      </a:r>
                      <a:r>
                        <a:rPr lang="bg-BG" sz="1400" baseline="0" dirty="0" smtClean="0"/>
                        <a:t> 686 632</a:t>
                      </a:r>
                      <a:endParaRPr lang="bg-BG" sz="1400" dirty="0"/>
                    </a:p>
                  </a:txBody>
                  <a:tcPr/>
                </a:tc>
              </a:tr>
              <a:tr h="7867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enterprises receiving grants (IP 3.1)</a:t>
                      </a:r>
                      <a:endParaRPr lang="bg-BG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185 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528</a:t>
                      </a:r>
                      <a:r>
                        <a:rPr lang="bg-BG" sz="1400" baseline="0" dirty="0" smtClean="0"/>
                        <a:t> </a:t>
                      </a:r>
                      <a:endParaRPr lang="bg-BG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8954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</p:spPr>
        <p:txBody>
          <a:bodyPr anchor="ctr"/>
          <a:lstStyle/>
          <a:p>
            <a:pPr marL="180975" indent="0" algn="ctr">
              <a:lnSpc>
                <a:spcPct val="15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PA 3 „Energy and resource efficiency“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GRANT SCHEME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BG16RFOP002-3.001 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„</a:t>
            </a: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ENERGY EFFICENCY FOR SMEs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“ </a:t>
            </a:r>
            <a:r>
              <a:rPr lang="ru-RU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ru-RU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</a:br>
            <a:endParaRPr lang="bg-BG" sz="1600" dirty="0">
              <a:solidFill>
                <a:srgbClr val="B4DCF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428596" y="1214422"/>
            <a:ext cx="8424936" cy="499550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Launched at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14.05.2016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-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deadline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12.10.2016 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Budget of the grant scheme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90 000 000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EUR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Main objective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Providing focused support to Bulgarian SMEs to promote the implementation of energy efficiency measures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with view to achieve sustainable growth and competitiveness of the economy. 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Eligible candidates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SMEs with at least 3 completed fiscal years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(2013-2015) 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Stage of implementation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opened for call for proposals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Newly introduced approaches in selection of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projects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475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81013" y="908856"/>
            <a:ext cx="8208912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827584" y="188641"/>
            <a:ext cx="7175351" cy="720079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…till the end of 2016</a:t>
            </a:r>
            <a:endParaRPr lang="bg-BG" sz="2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214282" y="1571612"/>
            <a:ext cx="8643998" cy="366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under PA1 </a:t>
            </a:r>
          </a:p>
          <a:p>
            <a:pPr marL="923925" lvl="1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-</a:t>
            </a: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Support for the  Development of Innovations (EUR 35 </a:t>
            </a:r>
            <a:r>
              <a:rPr lang="en-US" sz="19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mln</a:t>
            </a: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);</a:t>
            </a: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under PA2 </a:t>
            </a:r>
          </a:p>
          <a:p>
            <a:pPr marL="923925" lvl="1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- Support for the Development of Clusters (EUR 20 </a:t>
            </a:r>
            <a:r>
              <a:rPr lang="en-US" sz="19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mln</a:t>
            </a: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);</a:t>
            </a:r>
          </a:p>
          <a:p>
            <a:pPr marL="923925" lvl="1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- Support for the Development of Management Capacities in SMEs (EUR 35 </a:t>
            </a:r>
            <a:r>
              <a:rPr lang="en-US" sz="19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mln</a:t>
            </a: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);</a:t>
            </a:r>
            <a:endParaRPr lang="en-US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under PA3</a:t>
            </a:r>
          </a:p>
          <a:p>
            <a:pPr marL="923925" lvl="1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- Energy efficiency in Large enterprises (EUR 50 </a:t>
            </a:r>
            <a:r>
              <a:rPr lang="en-US" sz="19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mln</a:t>
            </a: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).</a:t>
            </a:r>
            <a:endParaRPr lang="en-US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181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980728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32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539553" y="1988840"/>
            <a:ext cx="7992888" cy="201622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How we are about to end 2007-2013</a:t>
            </a:r>
            <a:endParaRPr lang="ru-RU" sz="2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2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2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00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81013" y="908856"/>
            <a:ext cx="8208912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827584" y="188641"/>
            <a:ext cx="7175351" cy="720079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Main features </a:t>
            </a:r>
            <a:endParaRPr lang="bg-BG" sz="2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714348" y="1285860"/>
            <a:ext cx="7858180" cy="4504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 total number of 38 calls (including JEREMIE) at a total budget of  EUR 1.3 </a:t>
            </a:r>
            <a:r>
              <a:rPr lang="en-US" sz="19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bln</a:t>
            </a: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(113% of the total OP budget);</a:t>
            </a: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en-US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 total number of 3119 of contracts (2539 completed);</a:t>
            </a: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en-US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more than 9 000 transactions under JEREMIE (more than 7000 recipients);</a:t>
            </a: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en-US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total payments as of today 97.1% of the total OP budget and certified 87% (overall completion of the OP is expected to be close to 98%)</a:t>
            </a:r>
            <a:endParaRPr lang="en-US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181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980728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32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539553" y="1988840"/>
            <a:ext cx="7992888" cy="201622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Managing Authority setup and structure</a:t>
            </a:r>
            <a:endParaRPr lang="ru-RU" sz="2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2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2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00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42072" y="2060848"/>
            <a:ext cx="7390368" cy="20162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bg-BG" sz="40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  <a:p>
            <a:pPr marL="182880" indent="0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4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Thank you for the attention</a:t>
            </a:r>
            <a:endParaRPr lang="bg-BG" sz="4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7584" y="188640"/>
            <a:ext cx="7175351" cy="1584175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bg-BG" sz="24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bg-BG" sz="24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WWW.OPCOMPETITIVENESS.BG</a:t>
            </a:r>
            <a:endParaRPr lang="bg-BG" sz="24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43607" y="4821699"/>
            <a:ext cx="7776865" cy="2012749"/>
            <a:chOff x="1043607" y="4821699"/>
            <a:chExt cx="7776865" cy="2012749"/>
          </a:xfrm>
        </p:grpSpPr>
        <p:pic>
          <p:nvPicPr>
            <p:cNvPr id="12" name="Picture 3" descr="C:\Users\mdragomirova\Desktop\ОП Иновации и конкурентоспособност\Logo_EN\logo-en-center-no-back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821699"/>
              <a:ext cx="2232248" cy="20127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1043608" y="6237312"/>
              <a:ext cx="196874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000" b="1" dirty="0">
                  <a:latin typeface="Tahoma" pitchFamily="34" charset="0"/>
                </a:rPr>
                <a:t>EUROPEAN UNION</a:t>
              </a:r>
            </a:p>
            <a:p>
              <a:pPr eaLnBrk="1" hangingPunct="1"/>
              <a:r>
                <a:rPr lang="en-US" sz="800" b="1" cap="all" dirty="0" smtClean="0">
                  <a:latin typeface="Antique Olive" pitchFamily="34" charset="0"/>
                </a:rPr>
                <a:t>European </a:t>
              </a:r>
              <a:r>
                <a:rPr lang="en-US" sz="800" b="1" cap="all" dirty="0">
                  <a:latin typeface="Antique Olive" pitchFamily="34" charset="0"/>
                </a:rPr>
                <a:t>Regional </a:t>
              </a:r>
              <a:endParaRPr lang="en-US" sz="800" b="1" cap="all" dirty="0" smtClean="0">
                <a:latin typeface="Antique Olive" pitchFamily="34" charset="0"/>
              </a:endParaRPr>
            </a:p>
            <a:p>
              <a:pPr eaLnBrk="1" hangingPunct="1"/>
              <a:r>
                <a:rPr lang="en-US" sz="800" b="1" cap="all" dirty="0" smtClean="0">
                  <a:latin typeface="Antique Olive" pitchFamily="34" charset="0"/>
                </a:rPr>
                <a:t>Development Fund</a:t>
              </a:r>
              <a:endParaRPr lang="bg-BG" sz="800" b="1" cap="all" dirty="0">
                <a:latin typeface="Tahoma" pitchFamily="34" charset="0"/>
              </a:endParaRPr>
            </a:p>
          </p:txBody>
        </p:sp>
        <p:pic>
          <p:nvPicPr>
            <p:cNvPr id="15" name="Picture 25" descr="EU-logo_fit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5331761"/>
              <a:ext cx="1307156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1043607" y="5121177"/>
              <a:ext cx="1968749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</a:rPr>
                <a:t>Investing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</a:rPr>
                <a:t>in your future</a:t>
              </a:r>
              <a:endParaRPr lang="bg-BG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147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81013" y="908856"/>
            <a:ext cx="8208912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827584" y="188641"/>
            <a:ext cx="7175351" cy="720079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Responsibilities</a:t>
            </a:r>
            <a:endParaRPr lang="bg-BG" sz="2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785786" y="2285992"/>
            <a:ext cx="7858180" cy="248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Acts as Managing Authority (MA) of OPDCBE, OPIC and SME Initiative, respecting the principle of separation of responsibilities;</a:t>
            </a: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endParaRPr lang="en-US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endParaRPr lang="en-US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Merging of the IB and MA in 2012. </a:t>
            </a:r>
          </a:p>
        </p:txBody>
      </p:sp>
    </p:spTree>
    <p:extLst>
      <p:ext uri="{BB962C8B-B14F-4D97-AF65-F5344CB8AC3E}">
        <p14:creationId xmlns="" xmlns:p14="http://schemas.microsoft.com/office/powerpoint/2010/main" val="2807181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81013" y="908856"/>
            <a:ext cx="8208912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827584" y="188641"/>
            <a:ext cx="7175351" cy="720079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STRUCTURE</a:t>
            </a:r>
            <a:endParaRPr lang="bg-BG" sz="2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475786" y="1268760"/>
            <a:ext cx="5480043" cy="625946"/>
          </a:xfrm>
          <a:custGeom>
            <a:avLst/>
            <a:gdLst>
              <a:gd name="connsiteX0" fmla="*/ 0 w 6096000"/>
              <a:gd name="connsiteY0" fmla="*/ 92035 h 920353"/>
              <a:gd name="connsiteX1" fmla="*/ 92035 w 6096000"/>
              <a:gd name="connsiteY1" fmla="*/ 0 h 920353"/>
              <a:gd name="connsiteX2" fmla="*/ 6003965 w 6096000"/>
              <a:gd name="connsiteY2" fmla="*/ 0 h 920353"/>
              <a:gd name="connsiteX3" fmla="*/ 6096000 w 6096000"/>
              <a:gd name="connsiteY3" fmla="*/ 92035 h 920353"/>
              <a:gd name="connsiteX4" fmla="*/ 6096000 w 6096000"/>
              <a:gd name="connsiteY4" fmla="*/ 828318 h 920353"/>
              <a:gd name="connsiteX5" fmla="*/ 6003965 w 6096000"/>
              <a:gd name="connsiteY5" fmla="*/ 920353 h 920353"/>
              <a:gd name="connsiteX6" fmla="*/ 92035 w 6096000"/>
              <a:gd name="connsiteY6" fmla="*/ 920353 h 920353"/>
              <a:gd name="connsiteX7" fmla="*/ 0 w 6096000"/>
              <a:gd name="connsiteY7" fmla="*/ 828318 h 920353"/>
              <a:gd name="connsiteX8" fmla="*/ 0 w 6096000"/>
              <a:gd name="connsiteY8" fmla="*/ 92035 h 92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920353">
                <a:moveTo>
                  <a:pt x="0" y="92035"/>
                </a:moveTo>
                <a:cubicBezTo>
                  <a:pt x="0" y="41205"/>
                  <a:pt x="41205" y="0"/>
                  <a:pt x="92035" y="0"/>
                </a:cubicBezTo>
                <a:lnTo>
                  <a:pt x="6003965" y="0"/>
                </a:lnTo>
                <a:cubicBezTo>
                  <a:pt x="6054795" y="0"/>
                  <a:pt x="6096000" y="41205"/>
                  <a:pt x="6096000" y="92035"/>
                </a:cubicBezTo>
                <a:lnTo>
                  <a:pt x="6096000" y="828318"/>
                </a:lnTo>
                <a:cubicBezTo>
                  <a:pt x="6096000" y="879148"/>
                  <a:pt x="6054795" y="920353"/>
                  <a:pt x="6003965" y="920353"/>
                </a:cubicBezTo>
                <a:lnTo>
                  <a:pt x="92035" y="920353"/>
                </a:lnTo>
                <a:cubicBezTo>
                  <a:pt x="41205" y="920353"/>
                  <a:pt x="0" y="879148"/>
                  <a:pt x="0" y="828318"/>
                </a:cubicBezTo>
                <a:lnTo>
                  <a:pt x="0" y="9203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96" tIns="234696" rIns="4501896" bIns="234696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300" kern="1200"/>
          </a:p>
        </p:txBody>
      </p:sp>
      <p:sp>
        <p:nvSpPr>
          <p:cNvPr id="33" name="Freeform 32"/>
          <p:cNvSpPr/>
          <p:nvPr/>
        </p:nvSpPr>
        <p:spPr>
          <a:xfrm>
            <a:off x="2727053" y="1268760"/>
            <a:ext cx="3593467" cy="625945"/>
          </a:xfrm>
          <a:custGeom>
            <a:avLst/>
            <a:gdLst>
              <a:gd name="connsiteX0" fmla="*/ 0 w 1150441"/>
              <a:gd name="connsiteY0" fmla="*/ 76696 h 766960"/>
              <a:gd name="connsiteX1" fmla="*/ 76696 w 1150441"/>
              <a:gd name="connsiteY1" fmla="*/ 0 h 766960"/>
              <a:gd name="connsiteX2" fmla="*/ 1073745 w 1150441"/>
              <a:gd name="connsiteY2" fmla="*/ 0 h 766960"/>
              <a:gd name="connsiteX3" fmla="*/ 1150441 w 1150441"/>
              <a:gd name="connsiteY3" fmla="*/ 76696 h 766960"/>
              <a:gd name="connsiteX4" fmla="*/ 1150441 w 1150441"/>
              <a:gd name="connsiteY4" fmla="*/ 690264 h 766960"/>
              <a:gd name="connsiteX5" fmla="*/ 1073745 w 1150441"/>
              <a:gd name="connsiteY5" fmla="*/ 766960 h 766960"/>
              <a:gd name="connsiteX6" fmla="*/ 76696 w 1150441"/>
              <a:gd name="connsiteY6" fmla="*/ 766960 h 766960"/>
              <a:gd name="connsiteX7" fmla="*/ 0 w 1150441"/>
              <a:gd name="connsiteY7" fmla="*/ 690264 h 766960"/>
              <a:gd name="connsiteX8" fmla="*/ 0 w 1150441"/>
              <a:gd name="connsiteY8" fmla="*/ 76696 h 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441" h="766960">
                <a:moveTo>
                  <a:pt x="0" y="76696"/>
                </a:moveTo>
                <a:cubicBezTo>
                  <a:pt x="0" y="34338"/>
                  <a:pt x="34338" y="0"/>
                  <a:pt x="76696" y="0"/>
                </a:cubicBezTo>
                <a:lnTo>
                  <a:pt x="1073745" y="0"/>
                </a:lnTo>
                <a:cubicBezTo>
                  <a:pt x="1116103" y="0"/>
                  <a:pt x="1150441" y="34338"/>
                  <a:pt x="1150441" y="76696"/>
                </a:cubicBezTo>
                <a:lnTo>
                  <a:pt x="1150441" y="690264"/>
                </a:lnTo>
                <a:cubicBezTo>
                  <a:pt x="1150441" y="732622"/>
                  <a:pt x="1116103" y="766960"/>
                  <a:pt x="1073745" y="766960"/>
                </a:cubicBezTo>
                <a:lnTo>
                  <a:pt x="76696" y="766960"/>
                </a:lnTo>
                <a:cubicBezTo>
                  <a:pt x="34338" y="766960"/>
                  <a:pt x="0" y="732622"/>
                  <a:pt x="0" y="690264"/>
                </a:cubicBezTo>
                <a:lnTo>
                  <a:pt x="0" y="76696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1523" tIns="121523" rIns="121523" bIns="12152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/>
              <a:t>MINISTER OF ECONOMY</a:t>
            </a:r>
            <a:endParaRPr lang="bg-BG" sz="1200" dirty="0" smtClean="0"/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/>
              <a:t>Head of the Managing </a:t>
            </a:r>
            <a:r>
              <a:rPr lang="en-US" sz="1200" dirty="0" smtClean="0"/>
              <a:t>authority</a:t>
            </a:r>
            <a:endParaRPr lang="en-US" sz="1200" kern="1200" dirty="0" smtClean="0"/>
          </a:p>
        </p:txBody>
      </p:sp>
      <p:sp>
        <p:nvSpPr>
          <p:cNvPr id="25" name="Freeform 24"/>
          <p:cNvSpPr/>
          <p:nvPr/>
        </p:nvSpPr>
        <p:spPr>
          <a:xfrm>
            <a:off x="1524000" y="2060848"/>
            <a:ext cx="7080448" cy="625946"/>
          </a:xfrm>
          <a:custGeom>
            <a:avLst/>
            <a:gdLst>
              <a:gd name="connsiteX0" fmla="*/ 0 w 6096000"/>
              <a:gd name="connsiteY0" fmla="*/ 92035 h 920353"/>
              <a:gd name="connsiteX1" fmla="*/ 92035 w 6096000"/>
              <a:gd name="connsiteY1" fmla="*/ 0 h 920353"/>
              <a:gd name="connsiteX2" fmla="*/ 6003965 w 6096000"/>
              <a:gd name="connsiteY2" fmla="*/ 0 h 920353"/>
              <a:gd name="connsiteX3" fmla="*/ 6096000 w 6096000"/>
              <a:gd name="connsiteY3" fmla="*/ 92035 h 920353"/>
              <a:gd name="connsiteX4" fmla="*/ 6096000 w 6096000"/>
              <a:gd name="connsiteY4" fmla="*/ 828318 h 920353"/>
              <a:gd name="connsiteX5" fmla="*/ 6003965 w 6096000"/>
              <a:gd name="connsiteY5" fmla="*/ 920353 h 920353"/>
              <a:gd name="connsiteX6" fmla="*/ 92035 w 6096000"/>
              <a:gd name="connsiteY6" fmla="*/ 920353 h 920353"/>
              <a:gd name="connsiteX7" fmla="*/ 0 w 6096000"/>
              <a:gd name="connsiteY7" fmla="*/ 828318 h 920353"/>
              <a:gd name="connsiteX8" fmla="*/ 0 w 6096000"/>
              <a:gd name="connsiteY8" fmla="*/ 92035 h 92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920353">
                <a:moveTo>
                  <a:pt x="0" y="92035"/>
                </a:moveTo>
                <a:cubicBezTo>
                  <a:pt x="0" y="41205"/>
                  <a:pt x="41205" y="0"/>
                  <a:pt x="92035" y="0"/>
                </a:cubicBezTo>
                <a:lnTo>
                  <a:pt x="6003965" y="0"/>
                </a:lnTo>
                <a:cubicBezTo>
                  <a:pt x="6054795" y="0"/>
                  <a:pt x="6096000" y="41205"/>
                  <a:pt x="6096000" y="92035"/>
                </a:cubicBezTo>
                <a:lnTo>
                  <a:pt x="6096000" y="828318"/>
                </a:lnTo>
                <a:cubicBezTo>
                  <a:pt x="6096000" y="879148"/>
                  <a:pt x="6054795" y="920353"/>
                  <a:pt x="6003965" y="920353"/>
                </a:cubicBezTo>
                <a:lnTo>
                  <a:pt x="92035" y="920353"/>
                </a:lnTo>
                <a:cubicBezTo>
                  <a:pt x="41205" y="920353"/>
                  <a:pt x="0" y="879148"/>
                  <a:pt x="0" y="828318"/>
                </a:cubicBezTo>
                <a:lnTo>
                  <a:pt x="0" y="9203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96" tIns="234696" rIns="4501896" bIns="234696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300" kern="1200"/>
          </a:p>
        </p:txBody>
      </p:sp>
      <p:sp>
        <p:nvSpPr>
          <p:cNvPr id="26" name="Freeform 25"/>
          <p:cNvSpPr/>
          <p:nvPr/>
        </p:nvSpPr>
        <p:spPr>
          <a:xfrm>
            <a:off x="1499605" y="2852936"/>
            <a:ext cx="6096000" cy="625946"/>
          </a:xfrm>
          <a:custGeom>
            <a:avLst/>
            <a:gdLst>
              <a:gd name="connsiteX0" fmla="*/ 0 w 6096000"/>
              <a:gd name="connsiteY0" fmla="*/ 92035 h 920353"/>
              <a:gd name="connsiteX1" fmla="*/ 92035 w 6096000"/>
              <a:gd name="connsiteY1" fmla="*/ 0 h 920353"/>
              <a:gd name="connsiteX2" fmla="*/ 6003965 w 6096000"/>
              <a:gd name="connsiteY2" fmla="*/ 0 h 920353"/>
              <a:gd name="connsiteX3" fmla="*/ 6096000 w 6096000"/>
              <a:gd name="connsiteY3" fmla="*/ 92035 h 920353"/>
              <a:gd name="connsiteX4" fmla="*/ 6096000 w 6096000"/>
              <a:gd name="connsiteY4" fmla="*/ 828318 h 920353"/>
              <a:gd name="connsiteX5" fmla="*/ 6003965 w 6096000"/>
              <a:gd name="connsiteY5" fmla="*/ 920353 h 920353"/>
              <a:gd name="connsiteX6" fmla="*/ 92035 w 6096000"/>
              <a:gd name="connsiteY6" fmla="*/ 920353 h 920353"/>
              <a:gd name="connsiteX7" fmla="*/ 0 w 6096000"/>
              <a:gd name="connsiteY7" fmla="*/ 828318 h 920353"/>
              <a:gd name="connsiteX8" fmla="*/ 0 w 6096000"/>
              <a:gd name="connsiteY8" fmla="*/ 92035 h 92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920353">
                <a:moveTo>
                  <a:pt x="0" y="92035"/>
                </a:moveTo>
                <a:cubicBezTo>
                  <a:pt x="0" y="41205"/>
                  <a:pt x="41205" y="0"/>
                  <a:pt x="92035" y="0"/>
                </a:cubicBezTo>
                <a:lnTo>
                  <a:pt x="6003965" y="0"/>
                </a:lnTo>
                <a:cubicBezTo>
                  <a:pt x="6054795" y="0"/>
                  <a:pt x="6096000" y="41205"/>
                  <a:pt x="6096000" y="92035"/>
                </a:cubicBezTo>
                <a:lnTo>
                  <a:pt x="6096000" y="828318"/>
                </a:lnTo>
                <a:cubicBezTo>
                  <a:pt x="6096000" y="879148"/>
                  <a:pt x="6054795" y="920353"/>
                  <a:pt x="6003965" y="920353"/>
                </a:cubicBezTo>
                <a:lnTo>
                  <a:pt x="92035" y="920353"/>
                </a:lnTo>
                <a:cubicBezTo>
                  <a:pt x="41205" y="920353"/>
                  <a:pt x="0" y="879148"/>
                  <a:pt x="0" y="828318"/>
                </a:cubicBezTo>
                <a:lnTo>
                  <a:pt x="0" y="9203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96" tIns="234696" rIns="4501896" bIns="234696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300" kern="1200"/>
          </a:p>
        </p:txBody>
      </p:sp>
      <p:sp>
        <p:nvSpPr>
          <p:cNvPr id="27" name="Freeform 26"/>
          <p:cNvSpPr/>
          <p:nvPr/>
        </p:nvSpPr>
        <p:spPr>
          <a:xfrm>
            <a:off x="631928" y="3645024"/>
            <a:ext cx="7972520" cy="625946"/>
          </a:xfrm>
          <a:custGeom>
            <a:avLst/>
            <a:gdLst>
              <a:gd name="connsiteX0" fmla="*/ 0 w 6096000"/>
              <a:gd name="connsiteY0" fmla="*/ 92035 h 920353"/>
              <a:gd name="connsiteX1" fmla="*/ 92035 w 6096000"/>
              <a:gd name="connsiteY1" fmla="*/ 0 h 920353"/>
              <a:gd name="connsiteX2" fmla="*/ 6003965 w 6096000"/>
              <a:gd name="connsiteY2" fmla="*/ 0 h 920353"/>
              <a:gd name="connsiteX3" fmla="*/ 6096000 w 6096000"/>
              <a:gd name="connsiteY3" fmla="*/ 92035 h 920353"/>
              <a:gd name="connsiteX4" fmla="*/ 6096000 w 6096000"/>
              <a:gd name="connsiteY4" fmla="*/ 828318 h 920353"/>
              <a:gd name="connsiteX5" fmla="*/ 6003965 w 6096000"/>
              <a:gd name="connsiteY5" fmla="*/ 920353 h 920353"/>
              <a:gd name="connsiteX6" fmla="*/ 92035 w 6096000"/>
              <a:gd name="connsiteY6" fmla="*/ 920353 h 920353"/>
              <a:gd name="connsiteX7" fmla="*/ 0 w 6096000"/>
              <a:gd name="connsiteY7" fmla="*/ 828318 h 920353"/>
              <a:gd name="connsiteX8" fmla="*/ 0 w 6096000"/>
              <a:gd name="connsiteY8" fmla="*/ 92035 h 92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920353">
                <a:moveTo>
                  <a:pt x="0" y="92035"/>
                </a:moveTo>
                <a:cubicBezTo>
                  <a:pt x="0" y="41205"/>
                  <a:pt x="41205" y="0"/>
                  <a:pt x="92035" y="0"/>
                </a:cubicBezTo>
                <a:lnTo>
                  <a:pt x="6003965" y="0"/>
                </a:lnTo>
                <a:cubicBezTo>
                  <a:pt x="6054795" y="0"/>
                  <a:pt x="6096000" y="41205"/>
                  <a:pt x="6096000" y="92035"/>
                </a:cubicBezTo>
                <a:lnTo>
                  <a:pt x="6096000" y="828318"/>
                </a:lnTo>
                <a:cubicBezTo>
                  <a:pt x="6096000" y="879148"/>
                  <a:pt x="6054795" y="920353"/>
                  <a:pt x="6003965" y="920353"/>
                </a:cubicBezTo>
                <a:lnTo>
                  <a:pt x="92035" y="920353"/>
                </a:lnTo>
                <a:cubicBezTo>
                  <a:pt x="41205" y="920353"/>
                  <a:pt x="0" y="879148"/>
                  <a:pt x="0" y="828318"/>
                </a:cubicBezTo>
                <a:lnTo>
                  <a:pt x="0" y="9203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96" tIns="234696" rIns="4501896" bIns="234696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300" kern="1200"/>
          </a:p>
        </p:txBody>
      </p:sp>
      <p:sp>
        <p:nvSpPr>
          <p:cNvPr id="28" name="Freeform 27"/>
          <p:cNvSpPr/>
          <p:nvPr/>
        </p:nvSpPr>
        <p:spPr>
          <a:xfrm>
            <a:off x="631928" y="4446128"/>
            <a:ext cx="7972520" cy="625946"/>
          </a:xfrm>
          <a:custGeom>
            <a:avLst/>
            <a:gdLst>
              <a:gd name="connsiteX0" fmla="*/ 0 w 6096000"/>
              <a:gd name="connsiteY0" fmla="*/ 92035 h 920353"/>
              <a:gd name="connsiteX1" fmla="*/ 92035 w 6096000"/>
              <a:gd name="connsiteY1" fmla="*/ 0 h 920353"/>
              <a:gd name="connsiteX2" fmla="*/ 6003965 w 6096000"/>
              <a:gd name="connsiteY2" fmla="*/ 0 h 920353"/>
              <a:gd name="connsiteX3" fmla="*/ 6096000 w 6096000"/>
              <a:gd name="connsiteY3" fmla="*/ 92035 h 920353"/>
              <a:gd name="connsiteX4" fmla="*/ 6096000 w 6096000"/>
              <a:gd name="connsiteY4" fmla="*/ 828318 h 920353"/>
              <a:gd name="connsiteX5" fmla="*/ 6003965 w 6096000"/>
              <a:gd name="connsiteY5" fmla="*/ 920353 h 920353"/>
              <a:gd name="connsiteX6" fmla="*/ 92035 w 6096000"/>
              <a:gd name="connsiteY6" fmla="*/ 920353 h 920353"/>
              <a:gd name="connsiteX7" fmla="*/ 0 w 6096000"/>
              <a:gd name="connsiteY7" fmla="*/ 828318 h 920353"/>
              <a:gd name="connsiteX8" fmla="*/ 0 w 6096000"/>
              <a:gd name="connsiteY8" fmla="*/ 92035 h 92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920353">
                <a:moveTo>
                  <a:pt x="0" y="92035"/>
                </a:moveTo>
                <a:cubicBezTo>
                  <a:pt x="0" y="41205"/>
                  <a:pt x="41205" y="0"/>
                  <a:pt x="92035" y="0"/>
                </a:cubicBezTo>
                <a:lnTo>
                  <a:pt x="6003965" y="0"/>
                </a:lnTo>
                <a:cubicBezTo>
                  <a:pt x="6054795" y="0"/>
                  <a:pt x="6096000" y="41205"/>
                  <a:pt x="6096000" y="92035"/>
                </a:cubicBezTo>
                <a:lnTo>
                  <a:pt x="6096000" y="828318"/>
                </a:lnTo>
                <a:cubicBezTo>
                  <a:pt x="6096000" y="879148"/>
                  <a:pt x="6054795" y="920353"/>
                  <a:pt x="6003965" y="920353"/>
                </a:cubicBezTo>
                <a:lnTo>
                  <a:pt x="92035" y="920353"/>
                </a:lnTo>
                <a:cubicBezTo>
                  <a:pt x="41205" y="920353"/>
                  <a:pt x="0" y="879148"/>
                  <a:pt x="0" y="828318"/>
                </a:cubicBezTo>
                <a:lnTo>
                  <a:pt x="0" y="9203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96" tIns="234696" rIns="4501896" bIns="234696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300" kern="1200"/>
          </a:p>
        </p:txBody>
      </p:sp>
      <p:grpSp>
        <p:nvGrpSpPr>
          <p:cNvPr id="2" name="Group 92"/>
          <p:cNvGrpSpPr/>
          <p:nvPr/>
        </p:nvGrpSpPr>
        <p:grpSpPr>
          <a:xfrm>
            <a:off x="3995938" y="2373821"/>
            <a:ext cx="1003264" cy="534216"/>
            <a:chOff x="3995938" y="2373821"/>
            <a:chExt cx="1003264" cy="534216"/>
          </a:xfrm>
        </p:grpSpPr>
        <p:cxnSp>
          <p:nvCxnSpPr>
            <p:cNvPr id="8" name="Elbow Connector 7"/>
            <p:cNvCxnSpPr/>
            <p:nvPr/>
          </p:nvCxnSpPr>
          <p:spPr>
            <a:xfrm rot="16200000" flipH="1">
              <a:off x="4505379" y="2413468"/>
              <a:ext cx="533469" cy="454176"/>
            </a:xfrm>
            <a:prstGeom prst="bentConnector3">
              <a:avLst>
                <a:gd name="adj1" fmla="val 50000"/>
              </a:avLst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rot="5400000">
              <a:off x="3991012" y="2379491"/>
              <a:ext cx="533472" cy="523620"/>
            </a:xfrm>
            <a:prstGeom prst="bentConnector3">
              <a:avLst>
                <a:gd name="adj1" fmla="val 50000"/>
              </a:avLst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reeform 28"/>
          <p:cNvSpPr/>
          <p:nvPr/>
        </p:nvSpPr>
        <p:spPr>
          <a:xfrm>
            <a:off x="2722825" y="2134241"/>
            <a:ext cx="3593467" cy="479159"/>
          </a:xfrm>
          <a:custGeom>
            <a:avLst/>
            <a:gdLst>
              <a:gd name="connsiteX0" fmla="*/ 0 w 1150441"/>
              <a:gd name="connsiteY0" fmla="*/ 76696 h 766960"/>
              <a:gd name="connsiteX1" fmla="*/ 76696 w 1150441"/>
              <a:gd name="connsiteY1" fmla="*/ 0 h 766960"/>
              <a:gd name="connsiteX2" fmla="*/ 1073745 w 1150441"/>
              <a:gd name="connsiteY2" fmla="*/ 0 h 766960"/>
              <a:gd name="connsiteX3" fmla="*/ 1150441 w 1150441"/>
              <a:gd name="connsiteY3" fmla="*/ 76696 h 766960"/>
              <a:gd name="connsiteX4" fmla="*/ 1150441 w 1150441"/>
              <a:gd name="connsiteY4" fmla="*/ 690264 h 766960"/>
              <a:gd name="connsiteX5" fmla="*/ 1073745 w 1150441"/>
              <a:gd name="connsiteY5" fmla="*/ 766960 h 766960"/>
              <a:gd name="connsiteX6" fmla="*/ 76696 w 1150441"/>
              <a:gd name="connsiteY6" fmla="*/ 766960 h 766960"/>
              <a:gd name="connsiteX7" fmla="*/ 0 w 1150441"/>
              <a:gd name="connsiteY7" fmla="*/ 690264 h 766960"/>
              <a:gd name="connsiteX8" fmla="*/ 0 w 1150441"/>
              <a:gd name="connsiteY8" fmla="*/ 76696 h 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441" h="766960">
                <a:moveTo>
                  <a:pt x="0" y="76696"/>
                </a:moveTo>
                <a:cubicBezTo>
                  <a:pt x="0" y="34338"/>
                  <a:pt x="34338" y="0"/>
                  <a:pt x="76696" y="0"/>
                </a:cubicBezTo>
                <a:lnTo>
                  <a:pt x="1073745" y="0"/>
                </a:lnTo>
                <a:cubicBezTo>
                  <a:pt x="1116103" y="0"/>
                  <a:pt x="1150441" y="34338"/>
                  <a:pt x="1150441" y="76696"/>
                </a:cubicBezTo>
                <a:lnTo>
                  <a:pt x="1150441" y="690264"/>
                </a:lnTo>
                <a:cubicBezTo>
                  <a:pt x="1150441" y="732622"/>
                  <a:pt x="1116103" y="766960"/>
                  <a:pt x="1073745" y="766960"/>
                </a:cubicBezTo>
                <a:lnTo>
                  <a:pt x="76696" y="766960"/>
                </a:lnTo>
                <a:cubicBezTo>
                  <a:pt x="34338" y="766960"/>
                  <a:pt x="0" y="732622"/>
                  <a:pt x="0" y="690264"/>
                </a:cubicBezTo>
                <a:lnTo>
                  <a:pt x="0" y="76696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1523" tIns="121523" rIns="121523" bIns="12152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Director General of DG EFC </a:t>
            </a:r>
            <a:endParaRPr lang="bg-BG" sz="1200" kern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19558" y="1829611"/>
            <a:ext cx="0" cy="31292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1763688" y="2902785"/>
            <a:ext cx="2481140" cy="452982"/>
          </a:xfrm>
          <a:custGeom>
            <a:avLst/>
            <a:gdLst>
              <a:gd name="connsiteX0" fmla="*/ 0 w 1150441"/>
              <a:gd name="connsiteY0" fmla="*/ 76696 h 766960"/>
              <a:gd name="connsiteX1" fmla="*/ 76696 w 1150441"/>
              <a:gd name="connsiteY1" fmla="*/ 0 h 766960"/>
              <a:gd name="connsiteX2" fmla="*/ 1073745 w 1150441"/>
              <a:gd name="connsiteY2" fmla="*/ 0 h 766960"/>
              <a:gd name="connsiteX3" fmla="*/ 1150441 w 1150441"/>
              <a:gd name="connsiteY3" fmla="*/ 76696 h 766960"/>
              <a:gd name="connsiteX4" fmla="*/ 1150441 w 1150441"/>
              <a:gd name="connsiteY4" fmla="*/ 690264 h 766960"/>
              <a:gd name="connsiteX5" fmla="*/ 1073745 w 1150441"/>
              <a:gd name="connsiteY5" fmla="*/ 766960 h 766960"/>
              <a:gd name="connsiteX6" fmla="*/ 76696 w 1150441"/>
              <a:gd name="connsiteY6" fmla="*/ 766960 h 766960"/>
              <a:gd name="connsiteX7" fmla="*/ 0 w 1150441"/>
              <a:gd name="connsiteY7" fmla="*/ 690264 h 766960"/>
              <a:gd name="connsiteX8" fmla="*/ 0 w 1150441"/>
              <a:gd name="connsiteY8" fmla="*/ 76696 h 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441" h="766960">
                <a:moveTo>
                  <a:pt x="0" y="76696"/>
                </a:moveTo>
                <a:cubicBezTo>
                  <a:pt x="0" y="34338"/>
                  <a:pt x="34338" y="0"/>
                  <a:pt x="76696" y="0"/>
                </a:cubicBezTo>
                <a:lnTo>
                  <a:pt x="1073745" y="0"/>
                </a:lnTo>
                <a:cubicBezTo>
                  <a:pt x="1116103" y="0"/>
                  <a:pt x="1150441" y="34338"/>
                  <a:pt x="1150441" y="76696"/>
                </a:cubicBezTo>
                <a:lnTo>
                  <a:pt x="1150441" y="690264"/>
                </a:lnTo>
                <a:cubicBezTo>
                  <a:pt x="1150441" y="732622"/>
                  <a:pt x="1116103" y="766960"/>
                  <a:pt x="1073745" y="766960"/>
                </a:cubicBezTo>
                <a:lnTo>
                  <a:pt x="76696" y="766960"/>
                </a:lnTo>
                <a:cubicBezTo>
                  <a:pt x="34338" y="766960"/>
                  <a:pt x="0" y="732622"/>
                  <a:pt x="0" y="690264"/>
                </a:cubicBezTo>
                <a:lnTo>
                  <a:pt x="0" y="76696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1523" tIns="121523" rIns="121523" bIns="12152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/>
              <a:t>Deputy Director</a:t>
            </a:r>
            <a:endParaRPr lang="bg-BG" sz="1200" kern="1200" dirty="0"/>
          </a:p>
        </p:txBody>
      </p:sp>
      <p:sp>
        <p:nvSpPr>
          <p:cNvPr id="46" name="Freeform 45"/>
          <p:cNvSpPr/>
          <p:nvPr/>
        </p:nvSpPr>
        <p:spPr>
          <a:xfrm>
            <a:off x="4860032" y="2904010"/>
            <a:ext cx="2481140" cy="452982"/>
          </a:xfrm>
          <a:custGeom>
            <a:avLst/>
            <a:gdLst>
              <a:gd name="connsiteX0" fmla="*/ 0 w 1150441"/>
              <a:gd name="connsiteY0" fmla="*/ 76696 h 766960"/>
              <a:gd name="connsiteX1" fmla="*/ 76696 w 1150441"/>
              <a:gd name="connsiteY1" fmla="*/ 0 h 766960"/>
              <a:gd name="connsiteX2" fmla="*/ 1073745 w 1150441"/>
              <a:gd name="connsiteY2" fmla="*/ 0 h 766960"/>
              <a:gd name="connsiteX3" fmla="*/ 1150441 w 1150441"/>
              <a:gd name="connsiteY3" fmla="*/ 76696 h 766960"/>
              <a:gd name="connsiteX4" fmla="*/ 1150441 w 1150441"/>
              <a:gd name="connsiteY4" fmla="*/ 690264 h 766960"/>
              <a:gd name="connsiteX5" fmla="*/ 1073745 w 1150441"/>
              <a:gd name="connsiteY5" fmla="*/ 766960 h 766960"/>
              <a:gd name="connsiteX6" fmla="*/ 76696 w 1150441"/>
              <a:gd name="connsiteY6" fmla="*/ 766960 h 766960"/>
              <a:gd name="connsiteX7" fmla="*/ 0 w 1150441"/>
              <a:gd name="connsiteY7" fmla="*/ 690264 h 766960"/>
              <a:gd name="connsiteX8" fmla="*/ 0 w 1150441"/>
              <a:gd name="connsiteY8" fmla="*/ 76696 h 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441" h="766960">
                <a:moveTo>
                  <a:pt x="0" y="76696"/>
                </a:moveTo>
                <a:cubicBezTo>
                  <a:pt x="0" y="34338"/>
                  <a:pt x="34338" y="0"/>
                  <a:pt x="76696" y="0"/>
                </a:cubicBezTo>
                <a:lnTo>
                  <a:pt x="1073745" y="0"/>
                </a:lnTo>
                <a:cubicBezTo>
                  <a:pt x="1116103" y="0"/>
                  <a:pt x="1150441" y="34338"/>
                  <a:pt x="1150441" y="76696"/>
                </a:cubicBezTo>
                <a:lnTo>
                  <a:pt x="1150441" y="690264"/>
                </a:lnTo>
                <a:cubicBezTo>
                  <a:pt x="1150441" y="732622"/>
                  <a:pt x="1116103" y="766960"/>
                  <a:pt x="1073745" y="766960"/>
                </a:cubicBezTo>
                <a:lnTo>
                  <a:pt x="76696" y="766960"/>
                </a:lnTo>
                <a:cubicBezTo>
                  <a:pt x="34338" y="766960"/>
                  <a:pt x="0" y="732622"/>
                  <a:pt x="0" y="690264"/>
                </a:cubicBezTo>
                <a:lnTo>
                  <a:pt x="0" y="76696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1523" tIns="121523" rIns="121523" bIns="12152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Deputy Director</a:t>
            </a:r>
            <a:endParaRPr lang="bg-BG" sz="1200" kern="1200" dirty="0"/>
          </a:p>
        </p:txBody>
      </p:sp>
      <p:sp>
        <p:nvSpPr>
          <p:cNvPr id="50" name="Freeform 49"/>
          <p:cNvSpPr/>
          <p:nvPr/>
        </p:nvSpPr>
        <p:spPr>
          <a:xfrm>
            <a:off x="3690802" y="3740759"/>
            <a:ext cx="1389838" cy="452982"/>
          </a:xfrm>
          <a:custGeom>
            <a:avLst/>
            <a:gdLst>
              <a:gd name="connsiteX0" fmla="*/ 0 w 1150441"/>
              <a:gd name="connsiteY0" fmla="*/ 76696 h 766960"/>
              <a:gd name="connsiteX1" fmla="*/ 76696 w 1150441"/>
              <a:gd name="connsiteY1" fmla="*/ 0 h 766960"/>
              <a:gd name="connsiteX2" fmla="*/ 1073745 w 1150441"/>
              <a:gd name="connsiteY2" fmla="*/ 0 h 766960"/>
              <a:gd name="connsiteX3" fmla="*/ 1150441 w 1150441"/>
              <a:gd name="connsiteY3" fmla="*/ 76696 h 766960"/>
              <a:gd name="connsiteX4" fmla="*/ 1150441 w 1150441"/>
              <a:gd name="connsiteY4" fmla="*/ 690264 h 766960"/>
              <a:gd name="connsiteX5" fmla="*/ 1073745 w 1150441"/>
              <a:gd name="connsiteY5" fmla="*/ 766960 h 766960"/>
              <a:gd name="connsiteX6" fmla="*/ 76696 w 1150441"/>
              <a:gd name="connsiteY6" fmla="*/ 766960 h 766960"/>
              <a:gd name="connsiteX7" fmla="*/ 0 w 1150441"/>
              <a:gd name="connsiteY7" fmla="*/ 690264 h 766960"/>
              <a:gd name="connsiteX8" fmla="*/ 0 w 1150441"/>
              <a:gd name="connsiteY8" fmla="*/ 76696 h 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441" h="766960">
                <a:moveTo>
                  <a:pt x="0" y="76696"/>
                </a:moveTo>
                <a:cubicBezTo>
                  <a:pt x="0" y="34338"/>
                  <a:pt x="34338" y="0"/>
                  <a:pt x="76696" y="0"/>
                </a:cubicBezTo>
                <a:lnTo>
                  <a:pt x="1073745" y="0"/>
                </a:lnTo>
                <a:cubicBezTo>
                  <a:pt x="1116103" y="0"/>
                  <a:pt x="1150441" y="34338"/>
                  <a:pt x="1150441" y="76696"/>
                </a:cubicBezTo>
                <a:lnTo>
                  <a:pt x="1150441" y="690264"/>
                </a:lnTo>
                <a:cubicBezTo>
                  <a:pt x="1150441" y="732622"/>
                  <a:pt x="1116103" y="766960"/>
                  <a:pt x="1073745" y="766960"/>
                </a:cubicBezTo>
                <a:lnTo>
                  <a:pt x="76696" y="766960"/>
                </a:lnTo>
                <a:cubicBezTo>
                  <a:pt x="34338" y="766960"/>
                  <a:pt x="0" y="732622"/>
                  <a:pt x="0" y="690264"/>
                </a:cubicBezTo>
                <a:lnTo>
                  <a:pt x="0" y="766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1523" tIns="121523" rIns="121523" bIns="12152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900" dirty="0" smtClean="0"/>
              <a:t>„</a:t>
            </a:r>
            <a:r>
              <a:rPr lang="en-US" sz="900" dirty="0" smtClean="0"/>
              <a:t>Programming, monitoring and evaluation of the OP</a:t>
            </a:r>
            <a:r>
              <a:rPr lang="bg-BG" sz="900" dirty="0" smtClean="0"/>
              <a:t>“</a:t>
            </a:r>
            <a:r>
              <a:rPr lang="en-US" sz="900" dirty="0" smtClean="0"/>
              <a:t> Dept.</a:t>
            </a:r>
            <a:endParaRPr lang="bg-BG" sz="900" dirty="0"/>
          </a:p>
        </p:txBody>
      </p:sp>
      <p:sp>
        <p:nvSpPr>
          <p:cNvPr id="51" name="Freeform 50"/>
          <p:cNvSpPr/>
          <p:nvPr/>
        </p:nvSpPr>
        <p:spPr>
          <a:xfrm>
            <a:off x="737525" y="3731506"/>
            <a:ext cx="1392970" cy="452982"/>
          </a:xfrm>
          <a:custGeom>
            <a:avLst/>
            <a:gdLst>
              <a:gd name="connsiteX0" fmla="*/ 0 w 1150441"/>
              <a:gd name="connsiteY0" fmla="*/ 76696 h 766960"/>
              <a:gd name="connsiteX1" fmla="*/ 76696 w 1150441"/>
              <a:gd name="connsiteY1" fmla="*/ 0 h 766960"/>
              <a:gd name="connsiteX2" fmla="*/ 1073745 w 1150441"/>
              <a:gd name="connsiteY2" fmla="*/ 0 h 766960"/>
              <a:gd name="connsiteX3" fmla="*/ 1150441 w 1150441"/>
              <a:gd name="connsiteY3" fmla="*/ 76696 h 766960"/>
              <a:gd name="connsiteX4" fmla="*/ 1150441 w 1150441"/>
              <a:gd name="connsiteY4" fmla="*/ 690264 h 766960"/>
              <a:gd name="connsiteX5" fmla="*/ 1073745 w 1150441"/>
              <a:gd name="connsiteY5" fmla="*/ 766960 h 766960"/>
              <a:gd name="connsiteX6" fmla="*/ 76696 w 1150441"/>
              <a:gd name="connsiteY6" fmla="*/ 766960 h 766960"/>
              <a:gd name="connsiteX7" fmla="*/ 0 w 1150441"/>
              <a:gd name="connsiteY7" fmla="*/ 690264 h 766960"/>
              <a:gd name="connsiteX8" fmla="*/ 0 w 1150441"/>
              <a:gd name="connsiteY8" fmla="*/ 76696 h 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441" h="766960">
                <a:moveTo>
                  <a:pt x="0" y="76696"/>
                </a:moveTo>
                <a:cubicBezTo>
                  <a:pt x="0" y="34338"/>
                  <a:pt x="34338" y="0"/>
                  <a:pt x="76696" y="0"/>
                </a:cubicBezTo>
                <a:lnTo>
                  <a:pt x="1073745" y="0"/>
                </a:lnTo>
                <a:cubicBezTo>
                  <a:pt x="1116103" y="0"/>
                  <a:pt x="1150441" y="34338"/>
                  <a:pt x="1150441" y="76696"/>
                </a:cubicBezTo>
                <a:lnTo>
                  <a:pt x="1150441" y="690264"/>
                </a:lnTo>
                <a:cubicBezTo>
                  <a:pt x="1150441" y="732622"/>
                  <a:pt x="1116103" y="766960"/>
                  <a:pt x="1073745" y="766960"/>
                </a:cubicBezTo>
                <a:lnTo>
                  <a:pt x="76696" y="766960"/>
                </a:lnTo>
                <a:cubicBezTo>
                  <a:pt x="34338" y="766960"/>
                  <a:pt x="0" y="732622"/>
                  <a:pt x="0" y="690264"/>
                </a:cubicBezTo>
                <a:lnTo>
                  <a:pt x="0" y="766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1523" tIns="121523" rIns="121523" bIns="12152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900" dirty="0" smtClean="0"/>
              <a:t>„</a:t>
            </a:r>
            <a:r>
              <a:rPr lang="en-US" sz="900" dirty="0" smtClean="0"/>
              <a:t>Coordination, publicity and technical assistance” Dept.</a:t>
            </a:r>
            <a:endParaRPr lang="bg-BG" sz="900" kern="1200" dirty="0"/>
          </a:p>
        </p:txBody>
      </p:sp>
      <p:sp>
        <p:nvSpPr>
          <p:cNvPr id="52" name="Freeform 51"/>
          <p:cNvSpPr/>
          <p:nvPr/>
        </p:nvSpPr>
        <p:spPr>
          <a:xfrm>
            <a:off x="2195736" y="3740759"/>
            <a:ext cx="1392970" cy="452982"/>
          </a:xfrm>
          <a:custGeom>
            <a:avLst/>
            <a:gdLst>
              <a:gd name="connsiteX0" fmla="*/ 0 w 1150441"/>
              <a:gd name="connsiteY0" fmla="*/ 76696 h 766960"/>
              <a:gd name="connsiteX1" fmla="*/ 76696 w 1150441"/>
              <a:gd name="connsiteY1" fmla="*/ 0 h 766960"/>
              <a:gd name="connsiteX2" fmla="*/ 1073745 w 1150441"/>
              <a:gd name="connsiteY2" fmla="*/ 0 h 766960"/>
              <a:gd name="connsiteX3" fmla="*/ 1150441 w 1150441"/>
              <a:gd name="connsiteY3" fmla="*/ 76696 h 766960"/>
              <a:gd name="connsiteX4" fmla="*/ 1150441 w 1150441"/>
              <a:gd name="connsiteY4" fmla="*/ 690264 h 766960"/>
              <a:gd name="connsiteX5" fmla="*/ 1073745 w 1150441"/>
              <a:gd name="connsiteY5" fmla="*/ 766960 h 766960"/>
              <a:gd name="connsiteX6" fmla="*/ 76696 w 1150441"/>
              <a:gd name="connsiteY6" fmla="*/ 766960 h 766960"/>
              <a:gd name="connsiteX7" fmla="*/ 0 w 1150441"/>
              <a:gd name="connsiteY7" fmla="*/ 690264 h 766960"/>
              <a:gd name="connsiteX8" fmla="*/ 0 w 1150441"/>
              <a:gd name="connsiteY8" fmla="*/ 76696 h 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441" h="766960">
                <a:moveTo>
                  <a:pt x="0" y="76696"/>
                </a:moveTo>
                <a:cubicBezTo>
                  <a:pt x="0" y="34338"/>
                  <a:pt x="34338" y="0"/>
                  <a:pt x="76696" y="0"/>
                </a:cubicBezTo>
                <a:lnTo>
                  <a:pt x="1073745" y="0"/>
                </a:lnTo>
                <a:cubicBezTo>
                  <a:pt x="1116103" y="0"/>
                  <a:pt x="1150441" y="34338"/>
                  <a:pt x="1150441" y="76696"/>
                </a:cubicBezTo>
                <a:lnTo>
                  <a:pt x="1150441" y="690264"/>
                </a:lnTo>
                <a:cubicBezTo>
                  <a:pt x="1150441" y="732622"/>
                  <a:pt x="1116103" y="766960"/>
                  <a:pt x="1073745" y="766960"/>
                </a:cubicBezTo>
                <a:lnTo>
                  <a:pt x="76696" y="766960"/>
                </a:lnTo>
                <a:cubicBezTo>
                  <a:pt x="34338" y="766960"/>
                  <a:pt x="0" y="732622"/>
                  <a:pt x="0" y="690264"/>
                </a:cubicBezTo>
                <a:lnTo>
                  <a:pt x="0" y="766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1523" tIns="121523" rIns="121523" bIns="12152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900" dirty="0" smtClean="0"/>
              <a:t>„</a:t>
            </a:r>
            <a:r>
              <a:rPr lang="en-US" sz="900" dirty="0" smtClean="0"/>
              <a:t>Provision of </a:t>
            </a:r>
            <a:r>
              <a:rPr lang="en-US" sz="900" dirty="0"/>
              <a:t>grants and </a:t>
            </a:r>
            <a:r>
              <a:rPr lang="en-US" sz="900" dirty="0" smtClean="0"/>
              <a:t>contracting</a:t>
            </a:r>
            <a:r>
              <a:rPr lang="bg-BG" sz="900" dirty="0" smtClean="0"/>
              <a:t>“</a:t>
            </a:r>
            <a:endParaRPr lang="en-US" sz="900" dirty="0" smtClean="0"/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Dept.</a:t>
            </a:r>
            <a:endParaRPr lang="bg-BG" sz="900" kern="1200" dirty="0"/>
          </a:p>
        </p:txBody>
      </p:sp>
      <p:sp>
        <p:nvSpPr>
          <p:cNvPr id="57" name="Freeform 56"/>
          <p:cNvSpPr/>
          <p:nvPr/>
        </p:nvSpPr>
        <p:spPr>
          <a:xfrm>
            <a:off x="5404117" y="3740759"/>
            <a:ext cx="1392970" cy="452982"/>
          </a:xfrm>
          <a:custGeom>
            <a:avLst/>
            <a:gdLst>
              <a:gd name="connsiteX0" fmla="*/ 0 w 1150441"/>
              <a:gd name="connsiteY0" fmla="*/ 76696 h 766960"/>
              <a:gd name="connsiteX1" fmla="*/ 76696 w 1150441"/>
              <a:gd name="connsiteY1" fmla="*/ 0 h 766960"/>
              <a:gd name="connsiteX2" fmla="*/ 1073745 w 1150441"/>
              <a:gd name="connsiteY2" fmla="*/ 0 h 766960"/>
              <a:gd name="connsiteX3" fmla="*/ 1150441 w 1150441"/>
              <a:gd name="connsiteY3" fmla="*/ 76696 h 766960"/>
              <a:gd name="connsiteX4" fmla="*/ 1150441 w 1150441"/>
              <a:gd name="connsiteY4" fmla="*/ 690264 h 766960"/>
              <a:gd name="connsiteX5" fmla="*/ 1073745 w 1150441"/>
              <a:gd name="connsiteY5" fmla="*/ 766960 h 766960"/>
              <a:gd name="connsiteX6" fmla="*/ 76696 w 1150441"/>
              <a:gd name="connsiteY6" fmla="*/ 766960 h 766960"/>
              <a:gd name="connsiteX7" fmla="*/ 0 w 1150441"/>
              <a:gd name="connsiteY7" fmla="*/ 690264 h 766960"/>
              <a:gd name="connsiteX8" fmla="*/ 0 w 1150441"/>
              <a:gd name="connsiteY8" fmla="*/ 76696 h 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441" h="766960">
                <a:moveTo>
                  <a:pt x="0" y="76696"/>
                </a:moveTo>
                <a:cubicBezTo>
                  <a:pt x="0" y="34338"/>
                  <a:pt x="34338" y="0"/>
                  <a:pt x="76696" y="0"/>
                </a:cubicBezTo>
                <a:lnTo>
                  <a:pt x="1073745" y="0"/>
                </a:lnTo>
                <a:cubicBezTo>
                  <a:pt x="1116103" y="0"/>
                  <a:pt x="1150441" y="34338"/>
                  <a:pt x="1150441" y="76696"/>
                </a:cubicBezTo>
                <a:lnTo>
                  <a:pt x="1150441" y="690264"/>
                </a:lnTo>
                <a:cubicBezTo>
                  <a:pt x="1150441" y="732622"/>
                  <a:pt x="1116103" y="766960"/>
                  <a:pt x="1073745" y="766960"/>
                </a:cubicBezTo>
                <a:lnTo>
                  <a:pt x="76696" y="766960"/>
                </a:lnTo>
                <a:cubicBezTo>
                  <a:pt x="34338" y="766960"/>
                  <a:pt x="0" y="732622"/>
                  <a:pt x="0" y="690264"/>
                </a:cubicBezTo>
                <a:lnTo>
                  <a:pt x="0" y="766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1523" tIns="121523" rIns="121523" bIns="12152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900" dirty="0" smtClean="0"/>
              <a:t>„</a:t>
            </a:r>
            <a:r>
              <a:rPr lang="en-US" sz="900" dirty="0"/>
              <a:t>Legality of procedures and </a:t>
            </a:r>
            <a:r>
              <a:rPr lang="en-US" sz="900" dirty="0" smtClean="0"/>
              <a:t>legal representation</a:t>
            </a:r>
            <a:r>
              <a:rPr lang="bg-BG" sz="900" dirty="0" smtClean="0"/>
              <a:t>“</a:t>
            </a:r>
            <a:r>
              <a:rPr lang="en-US" sz="900" dirty="0" smtClean="0"/>
              <a:t> Dept.</a:t>
            </a:r>
            <a:endParaRPr lang="bg-BG" sz="900" kern="1200" dirty="0"/>
          </a:p>
        </p:txBody>
      </p:sp>
      <p:sp>
        <p:nvSpPr>
          <p:cNvPr id="58" name="Freeform 57"/>
          <p:cNvSpPr/>
          <p:nvPr/>
        </p:nvSpPr>
        <p:spPr>
          <a:xfrm>
            <a:off x="6955829" y="3740759"/>
            <a:ext cx="1392970" cy="452982"/>
          </a:xfrm>
          <a:custGeom>
            <a:avLst/>
            <a:gdLst>
              <a:gd name="connsiteX0" fmla="*/ 0 w 1150441"/>
              <a:gd name="connsiteY0" fmla="*/ 76696 h 766960"/>
              <a:gd name="connsiteX1" fmla="*/ 76696 w 1150441"/>
              <a:gd name="connsiteY1" fmla="*/ 0 h 766960"/>
              <a:gd name="connsiteX2" fmla="*/ 1073745 w 1150441"/>
              <a:gd name="connsiteY2" fmla="*/ 0 h 766960"/>
              <a:gd name="connsiteX3" fmla="*/ 1150441 w 1150441"/>
              <a:gd name="connsiteY3" fmla="*/ 76696 h 766960"/>
              <a:gd name="connsiteX4" fmla="*/ 1150441 w 1150441"/>
              <a:gd name="connsiteY4" fmla="*/ 690264 h 766960"/>
              <a:gd name="connsiteX5" fmla="*/ 1073745 w 1150441"/>
              <a:gd name="connsiteY5" fmla="*/ 766960 h 766960"/>
              <a:gd name="connsiteX6" fmla="*/ 76696 w 1150441"/>
              <a:gd name="connsiteY6" fmla="*/ 766960 h 766960"/>
              <a:gd name="connsiteX7" fmla="*/ 0 w 1150441"/>
              <a:gd name="connsiteY7" fmla="*/ 690264 h 766960"/>
              <a:gd name="connsiteX8" fmla="*/ 0 w 1150441"/>
              <a:gd name="connsiteY8" fmla="*/ 76696 h 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441" h="766960">
                <a:moveTo>
                  <a:pt x="0" y="76696"/>
                </a:moveTo>
                <a:cubicBezTo>
                  <a:pt x="0" y="34338"/>
                  <a:pt x="34338" y="0"/>
                  <a:pt x="76696" y="0"/>
                </a:cubicBezTo>
                <a:lnTo>
                  <a:pt x="1073745" y="0"/>
                </a:lnTo>
                <a:cubicBezTo>
                  <a:pt x="1116103" y="0"/>
                  <a:pt x="1150441" y="34338"/>
                  <a:pt x="1150441" y="76696"/>
                </a:cubicBezTo>
                <a:lnTo>
                  <a:pt x="1150441" y="690264"/>
                </a:lnTo>
                <a:cubicBezTo>
                  <a:pt x="1150441" y="732622"/>
                  <a:pt x="1116103" y="766960"/>
                  <a:pt x="1073745" y="766960"/>
                </a:cubicBezTo>
                <a:lnTo>
                  <a:pt x="76696" y="766960"/>
                </a:lnTo>
                <a:cubicBezTo>
                  <a:pt x="34338" y="766960"/>
                  <a:pt x="0" y="732622"/>
                  <a:pt x="0" y="690264"/>
                </a:cubicBezTo>
                <a:lnTo>
                  <a:pt x="0" y="766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1523" tIns="121523" rIns="121523" bIns="12152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 smtClean="0"/>
              <a:t>“Monitoring and financial management</a:t>
            </a:r>
            <a:r>
              <a:rPr lang="bg-BG" sz="900" dirty="0" smtClean="0"/>
              <a:t>“</a:t>
            </a:r>
            <a:r>
              <a:rPr lang="en-US" sz="900" dirty="0" smtClean="0"/>
              <a:t> Dept.</a:t>
            </a:r>
            <a:endParaRPr lang="bg-BG" sz="900" kern="1200" dirty="0"/>
          </a:p>
        </p:txBody>
      </p:sp>
      <p:sp>
        <p:nvSpPr>
          <p:cNvPr id="64" name="Freeform 63"/>
          <p:cNvSpPr/>
          <p:nvPr/>
        </p:nvSpPr>
        <p:spPr>
          <a:xfrm>
            <a:off x="971600" y="4541863"/>
            <a:ext cx="3024338" cy="452982"/>
          </a:xfrm>
          <a:custGeom>
            <a:avLst/>
            <a:gdLst>
              <a:gd name="connsiteX0" fmla="*/ 0 w 1150441"/>
              <a:gd name="connsiteY0" fmla="*/ 76696 h 766960"/>
              <a:gd name="connsiteX1" fmla="*/ 76696 w 1150441"/>
              <a:gd name="connsiteY1" fmla="*/ 0 h 766960"/>
              <a:gd name="connsiteX2" fmla="*/ 1073745 w 1150441"/>
              <a:gd name="connsiteY2" fmla="*/ 0 h 766960"/>
              <a:gd name="connsiteX3" fmla="*/ 1150441 w 1150441"/>
              <a:gd name="connsiteY3" fmla="*/ 76696 h 766960"/>
              <a:gd name="connsiteX4" fmla="*/ 1150441 w 1150441"/>
              <a:gd name="connsiteY4" fmla="*/ 690264 h 766960"/>
              <a:gd name="connsiteX5" fmla="*/ 1073745 w 1150441"/>
              <a:gd name="connsiteY5" fmla="*/ 766960 h 766960"/>
              <a:gd name="connsiteX6" fmla="*/ 76696 w 1150441"/>
              <a:gd name="connsiteY6" fmla="*/ 766960 h 766960"/>
              <a:gd name="connsiteX7" fmla="*/ 0 w 1150441"/>
              <a:gd name="connsiteY7" fmla="*/ 690264 h 766960"/>
              <a:gd name="connsiteX8" fmla="*/ 0 w 1150441"/>
              <a:gd name="connsiteY8" fmla="*/ 76696 h 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441" h="766960">
                <a:moveTo>
                  <a:pt x="0" y="76696"/>
                </a:moveTo>
                <a:cubicBezTo>
                  <a:pt x="0" y="34338"/>
                  <a:pt x="34338" y="0"/>
                  <a:pt x="76696" y="0"/>
                </a:cubicBezTo>
                <a:lnTo>
                  <a:pt x="1073745" y="0"/>
                </a:lnTo>
                <a:cubicBezTo>
                  <a:pt x="1116103" y="0"/>
                  <a:pt x="1150441" y="34338"/>
                  <a:pt x="1150441" y="76696"/>
                </a:cubicBezTo>
                <a:lnTo>
                  <a:pt x="1150441" y="690264"/>
                </a:lnTo>
                <a:cubicBezTo>
                  <a:pt x="1150441" y="732622"/>
                  <a:pt x="1116103" y="766960"/>
                  <a:pt x="1073745" y="766960"/>
                </a:cubicBezTo>
                <a:lnTo>
                  <a:pt x="76696" y="766960"/>
                </a:lnTo>
                <a:cubicBezTo>
                  <a:pt x="34338" y="766960"/>
                  <a:pt x="0" y="732622"/>
                  <a:pt x="0" y="690264"/>
                </a:cubicBezTo>
                <a:lnTo>
                  <a:pt x="0" y="7669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1523" tIns="121523" rIns="121523" bIns="12152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 smtClean="0"/>
              <a:t>7 regional  Sectors</a:t>
            </a:r>
            <a:endParaRPr lang="bg-BG" sz="900" kern="1200" dirty="0"/>
          </a:p>
        </p:txBody>
      </p:sp>
      <p:sp>
        <p:nvSpPr>
          <p:cNvPr id="65" name="Freeform 64"/>
          <p:cNvSpPr/>
          <p:nvPr/>
        </p:nvSpPr>
        <p:spPr>
          <a:xfrm>
            <a:off x="4075628" y="4538289"/>
            <a:ext cx="1392970" cy="452982"/>
          </a:xfrm>
          <a:custGeom>
            <a:avLst/>
            <a:gdLst>
              <a:gd name="connsiteX0" fmla="*/ 0 w 1150441"/>
              <a:gd name="connsiteY0" fmla="*/ 76696 h 766960"/>
              <a:gd name="connsiteX1" fmla="*/ 76696 w 1150441"/>
              <a:gd name="connsiteY1" fmla="*/ 0 h 766960"/>
              <a:gd name="connsiteX2" fmla="*/ 1073745 w 1150441"/>
              <a:gd name="connsiteY2" fmla="*/ 0 h 766960"/>
              <a:gd name="connsiteX3" fmla="*/ 1150441 w 1150441"/>
              <a:gd name="connsiteY3" fmla="*/ 76696 h 766960"/>
              <a:gd name="connsiteX4" fmla="*/ 1150441 w 1150441"/>
              <a:gd name="connsiteY4" fmla="*/ 690264 h 766960"/>
              <a:gd name="connsiteX5" fmla="*/ 1073745 w 1150441"/>
              <a:gd name="connsiteY5" fmla="*/ 766960 h 766960"/>
              <a:gd name="connsiteX6" fmla="*/ 76696 w 1150441"/>
              <a:gd name="connsiteY6" fmla="*/ 766960 h 766960"/>
              <a:gd name="connsiteX7" fmla="*/ 0 w 1150441"/>
              <a:gd name="connsiteY7" fmla="*/ 690264 h 766960"/>
              <a:gd name="connsiteX8" fmla="*/ 0 w 1150441"/>
              <a:gd name="connsiteY8" fmla="*/ 76696 h 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441" h="766960">
                <a:moveTo>
                  <a:pt x="0" y="76696"/>
                </a:moveTo>
                <a:cubicBezTo>
                  <a:pt x="0" y="34338"/>
                  <a:pt x="34338" y="0"/>
                  <a:pt x="76696" y="0"/>
                </a:cubicBezTo>
                <a:lnTo>
                  <a:pt x="1073745" y="0"/>
                </a:lnTo>
                <a:cubicBezTo>
                  <a:pt x="1116103" y="0"/>
                  <a:pt x="1150441" y="34338"/>
                  <a:pt x="1150441" y="76696"/>
                </a:cubicBezTo>
                <a:lnTo>
                  <a:pt x="1150441" y="690264"/>
                </a:lnTo>
                <a:cubicBezTo>
                  <a:pt x="1150441" y="732622"/>
                  <a:pt x="1116103" y="766960"/>
                  <a:pt x="1073745" y="766960"/>
                </a:cubicBezTo>
                <a:lnTo>
                  <a:pt x="76696" y="766960"/>
                </a:lnTo>
                <a:cubicBezTo>
                  <a:pt x="34338" y="766960"/>
                  <a:pt x="0" y="732622"/>
                  <a:pt x="0" y="690264"/>
                </a:cubicBezTo>
                <a:lnTo>
                  <a:pt x="0" y="7669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1523" tIns="121523" rIns="121523" bIns="12152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 smtClean="0"/>
              <a:t>“Monitoring” Sector</a:t>
            </a:r>
            <a:endParaRPr lang="bg-BG" sz="900" kern="1200" dirty="0"/>
          </a:p>
        </p:txBody>
      </p:sp>
      <p:sp>
        <p:nvSpPr>
          <p:cNvPr id="66" name="Freeform 65"/>
          <p:cNvSpPr/>
          <p:nvPr/>
        </p:nvSpPr>
        <p:spPr>
          <a:xfrm>
            <a:off x="5562859" y="4541863"/>
            <a:ext cx="1392970" cy="452982"/>
          </a:xfrm>
          <a:custGeom>
            <a:avLst/>
            <a:gdLst>
              <a:gd name="connsiteX0" fmla="*/ 0 w 1150441"/>
              <a:gd name="connsiteY0" fmla="*/ 76696 h 766960"/>
              <a:gd name="connsiteX1" fmla="*/ 76696 w 1150441"/>
              <a:gd name="connsiteY1" fmla="*/ 0 h 766960"/>
              <a:gd name="connsiteX2" fmla="*/ 1073745 w 1150441"/>
              <a:gd name="connsiteY2" fmla="*/ 0 h 766960"/>
              <a:gd name="connsiteX3" fmla="*/ 1150441 w 1150441"/>
              <a:gd name="connsiteY3" fmla="*/ 76696 h 766960"/>
              <a:gd name="connsiteX4" fmla="*/ 1150441 w 1150441"/>
              <a:gd name="connsiteY4" fmla="*/ 690264 h 766960"/>
              <a:gd name="connsiteX5" fmla="*/ 1073745 w 1150441"/>
              <a:gd name="connsiteY5" fmla="*/ 766960 h 766960"/>
              <a:gd name="connsiteX6" fmla="*/ 76696 w 1150441"/>
              <a:gd name="connsiteY6" fmla="*/ 766960 h 766960"/>
              <a:gd name="connsiteX7" fmla="*/ 0 w 1150441"/>
              <a:gd name="connsiteY7" fmla="*/ 690264 h 766960"/>
              <a:gd name="connsiteX8" fmla="*/ 0 w 1150441"/>
              <a:gd name="connsiteY8" fmla="*/ 76696 h 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441" h="766960">
                <a:moveTo>
                  <a:pt x="0" y="76696"/>
                </a:moveTo>
                <a:cubicBezTo>
                  <a:pt x="0" y="34338"/>
                  <a:pt x="34338" y="0"/>
                  <a:pt x="76696" y="0"/>
                </a:cubicBezTo>
                <a:lnTo>
                  <a:pt x="1073745" y="0"/>
                </a:lnTo>
                <a:cubicBezTo>
                  <a:pt x="1116103" y="0"/>
                  <a:pt x="1150441" y="34338"/>
                  <a:pt x="1150441" y="76696"/>
                </a:cubicBezTo>
                <a:lnTo>
                  <a:pt x="1150441" y="690264"/>
                </a:lnTo>
                <a:cubicBezTo>
                  <a:pt x="1150441" y="732622"/>
                  <a:pt x="1116103" y="766960"/>
                  <a:pt x="1073745" y="766960"/>
                </a:cubicBezTo>
                <a:lnTo>
                  <a:pt x="76696" y="766960"/>
                </a:lnTo>
                <a:cubicBezTo>
                  <a:pt x="34338" y="766960"/>
                  <a:pt x="0" y="732622"/>
                  <a:pt x="0" y="690264"/>
                </a:cubicBezTo>
                <a:lnTo>
                  <a:pt x="0" y="7669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1523" tIns="121523" rIns="121523" bIns="12152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900" dirty="0" smtClean="0"/>
              <a:t>„</a:t>
            </a:r>
            <a:r>
              <a:rPr lang="en-US" sz="900" dirty="0" smtClean="0"/>
              <a:t>Financial management and verification</a:t>
            </a:r>
            <a:r>
              <a:rPr lang="bg-BG" sz="900" dirty="0" smtClean="0"/>
              <a:t>“</a:t>
            </a:r>
            <a:r>
              <a:rPr lang="en-US" sz="900" dirty="0" smtClean="0"/>
              <a:t> Sector</a:t>
            </a:r>
            <a:endParaRPr lang="bg-BG" sz="900" kern="1200" dirty="0"/>
          </a:p>
        </p:txBody>
      </p:sp>
      <p:sp>
        <p:nvSpPr>
          <p:cNvPr id="67" name="Freeform 66"/>
          <p:cNvSpPr/>
          <p:nvPr/>
        </p:nvSpPr>
        <p:spPr>
          <a:xfrm>
            <a:off x="7063570" y="4532610"/>
            <a:ext cx="1392970" cy="452982"/>
          </a:xfrm>
          <a:custGeom>
            <a:avLst/>
            <a:gdLst>
              <a:gd name="connsiteX0" fmla="*/ 0 w 1150441"/>
              <a:gd name="connsiteY0" fmla="*/ 76696 h 766960"/>
              <a:gd name="connsiteX1" fmla="*/ 76696 w 1150441"/>
              <a:gd name="connsiteY1" fmla="*/ 0 h 766960"/>
              <a:gd name="connsiteX2" fmla="*/ 1073745 w 1150441"/>
              <a:gd name="connsiteY2" fmla="*/ 0 h 766960"/>
              <a:gd name="connsiteX3" fmla="*/ 1150441 w 1150441"/>
              <a:gd name="connsiteY3" fmla="*/ 76696 h 766960"/>
              <a:gd name="connsiteX4" fmla="*/ 1150441 w 1150441"/>
              <a:gd name="connsiteY4" fmla="*/ 690264 h 766960"/>
              <a:gd name="connsiteX5" fmla="*/ 1073745 w 1150441"/>
              <a:gd name="connsiteY5" fmla="*/ 766960 h 766960"/>
              <a:gd name="connsiteX6" fmla="*/ 76696 w 1150441"/>
              <a:gd name="connsiteY6" fmla="*/ 766960 h 766960"/>
              <a:gd name="connsiteX7" fmla="*/ 0 w 1150441"/>
              <a:gd name="connsiteY7" fmla="*/ 690264 h 766960"/>
              <a:gd name="connsiteX8" fmla="*/ 0 w 1150441"/>
              <a:gd name="connsiteY8" fmla="*/ 76696 h 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441" h="766960">
                <a:moveTo>
                  <a:pt x="0" y="76696"/>
                </a:moveTo>
                <a:cubicBezTo>
                  <a:pt x="0" y="34338"/>
                  <a:pt x="34338" y="0"/>
                  <a:pt x="76696" y="0"/>
                </a:cubicBezTo>
                <a:lnTo>
                  <a:pt x="1073745" y="0"/>
                </a:lnTo>
                <a:cubicBezTo>
                  <a:pt x="1116103" y="0"/>
                  <a:pt x="1150441" y="34338"/>
                  <a:pt x="1150441" y="76696"/>
                </a:cubicBezTo>
                <a:lnTo>
                  <a:pt x="1150441" y="690264"/>
                </a:lnTo>
                <a:cubicBezTo>
                  <a:pt x="1150441" y="732622"/>
                  <a:pt x="1116103" y="766960"/>
                  <a:pt x="1073745" y="766960"/>
                </a:cubicBezTo>
                <a:lnTo>
                  <a:pt x="76696" y="766960"/>
                </a:lnTo>
                <a:cubicBezTo>
                  <a:pt x="34338" y="766960"/>
                  <a:pt x="0" y="732622"/>
                  <a:pt x="0" y="690264"/>
                </a:cubicBezTo>
                <a:lnTo>
                  <a:pt x="0" y="7669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1523" tIns="121523" rIns="121523" bIns="12152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900" dirty="0" smtClean="0"/>
              <a:t>„</a:t>
            </a:r>
            <a:r>
              <a:rPr lang="en-US" sz="900" dirty="0" smtClean="0"/>
              <a:t>Financial planning and accounting</a:t>
            </a:r>
            <a:r>
              <a:rPr lang="bg-BG" sz="900" dirty="0" smtClean="0"/>
              <a:t>“</a:t>
            </a:r>
            <a:r>
              <a:rPr lang="en-US" sz="900" dirty="0" smtClean="0"/>
              <a:t> Sector</a:t>
            </a:r>
            <a:endParaRPr lang="bg-BG" sz="900" kern="1200" dirty="0"/>
          </a:p>
        </p:txBody>
      </p:sp>
      <p:grpSp>
        <p:nvGrpSpPr>
          <p:cNvPr id="4" name="Group 91"/>
          <p:cNvGrpSpPr/>
          <p:nvPr/>
        </p:nvGrpSpPr>
        <p:grpSpPr>
          <a:xfrm>
            <a:off x="1591640" y="3356992"/>
            <a:ext cx="2666108" cy="374514"/>
            <a:chOff x="1591640" y="3356992"/>
            <a:chExt cx="2666108" cy="374514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1591640" y="3573016"/>
              <a:ext cx="2666108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924694" y="3356992"/>
              <a:ext cx="0" cy="374514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1591640" y="3573016"/>
              <a:ext cx="0" cy="15849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4257748" y="3573016"/>
              <a:ext cx="0" cy="15849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0"/>
          <p:cNvGrpSpPr/>
          <p:nvPr/>
        </p:nvGrpSpPr>
        <p:grpSpPr>
          <a:xfrm>
            <a:off x="6100602" y="3356992"/>
            <a:ext cx="1551712" cy="383767"/>
            <a:chOff x="6100602" y="3356992"/>
            <a:chExt cx="1551712" cy="383767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6100602" y="3544249"/>
              <a:ext cx="155171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6100602" y="3356992"/>
              <a:ext cx="0" cy="374514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7652314" y="3544249"/>
              <a:ext cx="0" cy="19651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33"/>
          <p:cNvGrpSpPr/>
          <p:nvPr/>
        </p:nvGrpSpPr>
        <p:grpSpPr>
          <a:xfrm>
            <a:off x="2879813" y="4193741"/>
            <a:ext cx="4880242" cy="350051"/>
            <a:chOff x="2879813" y="4193741"/>
            <a:chExt cx="4880242" cy="350051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879813" y="4363175"/>
              <a:ext cx="4880242" cy="192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7760055" y="4193741"/>
              <a:ext cx="0" cy="338869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6259344" y="4365104"/>
              <a:ext cx="0" cy="1786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4772113" y="4365104"/>
              <a:ext cx="0" cy="1786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2892221" y="4365104"/>
              <a:ext cx="0" cy="1786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reeform 43"/>
          <p:cNvSpPr/>
          <p:nvPr/>
        </p:nvSpPr>
        <p:spPr>
          <a:xfrm>
            <a:off x="7063570" y="2128384"/>
            <a:ext cx="1392970" cy="452982"/>
          </a:xfrm>
          <a:custGeom>
            <a:avLst/>
            <a:gdLst>
              <a:gd name="connsiteX0" fmla="*/ 0 w 1150441"/>
              <a:gd name="connsiteY0" fmla="*/ 76696 h 766960"/>
              <a:gd name="connsiteX1" fmla="*/ 76696 w 1150441"/>
              <a:gd name="connsiteY1" fmla="*/ 0 h 766960"/>
              <a:gd name="connsiteX2" fmla="*/ 1073745 w 1150441"/>
              <a:gd name="connsiteY2" fmla="*/ 0 h 766960"/>
              <a:gd name="connsiteX3" fmla="*/ 1150441 w 1150441"/>
              <a:gd name="connsiteY3" fmla="*/ 76696 h 766960"/>
              <a:gd name="connsiteX4" fmla="*/ 1150441 w 1150441"/>
              <a:gd name="connsiteY4" fmla="*/ 690264 h 766960"/>
              <a:gd name="connsiteX5" fmla="*/ 1073745 w 1150441"/>
              <a:gd name="connsiteY5" fmla="*/ 766960 h 766960"/>
              <a:gd name="connsiteX6" fmla="*/ 76696 w 1150441"/>
              <a:gd name="connsiteY6" fmla="*/ 766960 h 766960"/>
              <a:gd name="connsiteX7" fmla="*/ 0 w 1150441"/>
              <a:gd name="connsiteY7" fmla="*/ 690264 h 766960"/>
              <a:gd name="connsiteX8" fmla="*/ 0 w 1150441"/>
              <a:gd name="connsiteY8" fmla="*/ 76696 h 76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441" h="766960">
                <a:moveTo>
                  <a:pt x="0" y="76696"/>
                </a:moveTo>
                <a:cubicBezTo>
                  <a:pt x="0" y="34338"/>
                  <a:pt x="34338" y="0"/>
                  <a:pt x="76696" y="0"/>
                </a:cubicBezTo>
                <a:lnTo>
                  <a:pt x="1073745" y="0"/>
                </a:lnTo>
                <a:cubicBezTo>
                  <a:pt x="1116103" y="0"/>
                  <a:pt x="1150441" y="34338"/>
                  <a:pt x="1150441" y="76696"/>
                </a:cubicBezTo>
                <a:lnTo>
                  <a:pt x="1150441" y="690264"/>
                </a:lnTo>
                <a:cubicBezTo>
                  <a:pt x="1150441" y="732622"/>
                  <a:pt x="1116103" y="766960"/>
                  <a:pt x="1073745" y="766960"/>
                </a:cubicBezTo>
                <a:lnTo>
                  <a:pt x="76696" y="766960"/>
                </a:lnTo>
                <a:cubicBezTo>
                  <a:pt x="34338" y="766960"/>
                  <a:pt x="0" y="732622"/>
                  <a:pt x="0" y="690264"/>
                </a:cubicBezTo>
                <a:lnTo>
                  <a:pt x="0" y="766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1523" tIns="121523" rIns="121523" bIns="12152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/>
              <a:t>“Legislation, internal control and irregularities</a:t>
            </a:r>
            <a:r>
              <a:rPr lang="bg-BG" sz="900" dirty="0" smtClean="0"/>
              <a:t>“</a:t>
            </a:r>
            <a:r>
              <a:rPr lang="en-US" sz="900" dirty="0" smtClean="0"/>
              <a:t> Dept.</a:t>
            </a:r>
            <a:endParaRPr lang="bg-BG" sz="900" kern="12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20520" y="2377868"/>
            <a:ext cx="743050" cy="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7181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animBg="1"/>
      <p:bldP spid="51" grpId="0" animBg="1"/>
      <p:bldP spid="52" grpId="0" animBg="1"/>
      <p:bldP spid="57" grpId="0" animBg="1"/>
      <p:bldP spid="58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980728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32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539553" y="1988840"/>
            <a:ext cx="7992888" cy="201622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OP “Innovation and Competitiveness” 2014-2020 (OPIC) </a:t>
            </a:r>
            <a:endParaRPr lang="ru-RU" sz="2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2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2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00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81013" y="908856"/>
            <a:ext cx="8208912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827584" y="188641"/>
            <a:ext cx="7175351" cy="720079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Main features</a:t>
            </a:r>
            <a:endParaRPr lang="bg-BG" sz="2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357158" y="1071546"/>
            <a:ext cx="8358246" cy="518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OPIC 2014-2020 is the main </a:t>
            </a:r>
            <a:r>
              <a:rPr lang="en-US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programme</a:t>
            </a: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document on national level outlining the support for the Bulgarian business from the ESIF for the 2014-2020 programming period in the field of innovation, capacity for growth of SMEs, energy and resource </a:t>
            </a: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efficiency;</a:t>
            </a: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en-US" sz="1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OPIC 2014-2020 was officially approved by the European </a:t>
            </a: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Commission </a:t>
            </a: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on 13th of March 2015, subsequently amended with EC Decision </a:t>
            </a:r>
            <a:r>
              <a:rPr lang="ru-RU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ЕК C (2015) 6759/ </a:t>
            </a:r>
            <a:r>
              <a:rPr lang="ru-RU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30.09.2015</a:t>
            </a: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;</a:t>
            </a: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ru-RU" sz="1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total budget of OPIC 2014-2020 after the amendment in September amounts to 1,270 </a:t>
            </a:r>
            <a:r>
              <a:rPr lang="en-US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bln</a:t>
            </a: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 EUR, the ERDF funding is 1,079 </a:t>
            </a:r>
            <a:r>
              <a:rPr lang="en-US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bln</a:t>
            </a: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 EUR (85% of the total budget) and the national co-funding amounts to 191 </a:t>
            </a:r>
            <a:r>
              <a:rPr lang="en-US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mln</a:t>
            </a: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 EUR (15 % of the total budget).</a:t>
            </a:r>
          </a:p>
        </p:txBody>
      </p:sp>
    </p:spTree>
    <p:extLst>
      <p:ext uri="{BB962C8B-B14F-4D97-AF65-F5344CB8AC3E}">
        <p14:creationId xmlns="" xmlns:p14="http://schemas.microsoft.com/office/powerpoint/2010/main" val="2807181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481013" y="908856"/>
            <a:ext cx="8208912" cy="0"/>
          </a:xfrm>
          <a:prstGeom prst="line">
            <a:avLst/>
          </a:prstGeom>
          <a:ln w="285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827584" y="188641"/>
            <a:ext cx="7175351" cy="720079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Clr>
                <a:srgbClr val="F14124">
                  <a:lumMod val="75000"/>
                </a:srgbClr>
              </a:buClr>
              <a:buNone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Amendment &amp; Financial Instruments </a:t>
            </a:r>
            <a:endParaRPr lang="bg-BG" sz="2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87" y="5346000"/>
            <a:ext cx="1714713" cy="151200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357158" y="1071546"/>
            <a:ext cx="8358246" cy="446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Establishment of the OP “SME Initiative” – Guarantee Instruments (no national co-funding) – total budget of EUR 102 </a:t>
            </a:r>
            <a:r>
              <a:rPr lang="en-US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mln</a:t>
            </a: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– expected total portfolio of above EUR 600 </a:t>
            </a:r>
            <a:r>
              <a:rPr lang="en-US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mln</a:t>
            </a: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;</a:t>
            </a: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en-US" sz="1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Financial instruments – Triple approach</a:t>
            </a:r>
          </a:p>
          <a:p>
            <a:pPr marL="923925" lvl="1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 “SME Initiative”</a:t>
            </a:r>
          </a:p>
          <a:p>
            <a:pPr marL="923925" lvl="1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Recycled funds after JEREMIE – approximately EUR 260 </a:t>
            </a:r>
            <a:r>
              <a:rPr lang="en-US" sz="19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mln</a:t>
            </a: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;</a:t>
            </a:r>
          </a:p>
          <a:p>
            <a:pPr marL="923925" lvl="1" indent="-285750" algn="just">
              <a:lnSpc>
                <a:spcPct val="13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Financial instruments under OPIC (approximately 20% of the OPIC budget) – at least five new instruments – establishment of a new national organization – Fund of Funds  - to manage all the funds planned for financial instruments under four OPs. </a:t>
            </a:r>
            <a:endParaRPr lang="en-US" sz="1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181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alt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OPIC structure and budget 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allocation (</a:t>
            </a:r>
            <a:r>
              <a:rPr lang="bg-BG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1/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983201"/>
            <a:ext cx="7488832" cy="19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19166"/>
            <a:ext cx="7488832" cy="36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8"/>
          <p:cNvGrpSpPr/>
          <p:nvPr/>
        </p:nvGrpSpPr>
        <p:grpSpPr>
          <a:xfrm>
            <a:off x="1187624" y="1124744"/>
            <a:ext cx="4305280" cy="1690064"/>
            <a:chOff x="2111026" y="-1291748"/>
            <a:chExt cx="4305280" cy="1382461"/>
          </a:xfrm>
        </p:grpSpPr>
        <p:sp>
          <p:nvSpPr>
            <p:cNvPr id="30" name="Right Arrow 29"/>
            <p:cNvSpPr/>
            <p:nvPr/>
          </p:nvSpPr>
          <p:spPr>
            <a:xfrm>
              <a:off x="2111026" y="-1291748"/>
              <a:ext cx="4305280" cy="1382461"/>
            </a:xfrm>
            <a:prstGeom prst="rightArrow">
              <a:avLst>
                <a:gd name="adj1" fmla="val 75000"/>
                <a:gd name="adj2" fmla="val 50000"/>
              </a:avLst>
            </a:prstGeom>
            <a:gradFill rotWithShape="1">
              <a:gsLst>
                <a:gs pos="28000">
                  <a:srgbClr val="5ECCF3">
                    <a:tint val="18000"/>
                    <a:satMod val="120000"/>
                    <a:lumMod val="88000"/>
                  </a:srgbClr>
                </a:gs>
                <a:gs pos="100000">
                  <a:srgbClr val="5ECCF3">
                    <a:tint val="40000"/>
                    <a:satMod val="100000"/>
                    <a:lumMod val="78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5ECCF3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</p:sp>
        <p:sp>
          <p:nvSpPr>
            <p:cNvPr id="31" name="Right Arrow 4"/>
            <p:cNvSpPr/>
            <p:nvPr/>
          </p:nvSpPr>
          <p:spPr>
            <a:xfrm>
              <a:off x="2155620" y="-1115041"/>
              <a:ext cx="3705779" cy="10059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marL="114300" lvl="1" indent="-114300" algn="ctr" defTabSz="533400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Investment Priority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.1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endParaRPr lang="en-US" sz="1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lvl="1" algn="ctr" defTabSz="533400" fontAlgn="auto"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Technological </a:t>
              </a:r>
              <a:r>
                <a:rPr lang="en-US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development and </a:t>
              </a:r>
              <a:r>
                <a:rPr lang="en-US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Innovation</a:t>
              </a: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bg-BG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Thematic Objective 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bg-BG" sz="12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492905" y="860427"/>
            <a:ext cx="26074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Priority Axis </a:t>
            </a:r>
            <a:r>
              <a:rPr lang="bg-BG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bg-BG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n-US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bg-BG" altLang="en-US" sz="1600" b="1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Technological development and </a:t>
            </a:r>
            <a:r>
              <a:rPr lang="en-US" alt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Innovation</a:t>
            </a:r>
          </a:p>
          <a:p>
            <a:pPr algn="ctr">
              <a:spcBef>
                <a:spcPts val="0"/>
              </a:spcBef>
            </a:pPr>
            <a:endParaRPr lang="en-US" alt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23.25%</a:t>
            </a:r>
            <a:r>
              <a:rPr lang="ru-RU" alt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altLang="en-US" sz="16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295.3 </a:t>
            </a:r>
            <a:r>
              <a:rPr lang="en-US" altLang="en-US" sz="16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mln</a:t>
            </a:r>
            <a:r>
              <a:rPr lang="en-US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EUR</a:t>
            </a: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of OPIC budget</a:t>
            </a:r>
            <a:endParaRPr lang="ru-RU" altLang="en-US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1187624" y="3018025"/>
            <a:ext cx="4305279" cy="1546912"/>
            <a:chOff x="2485491" y="2233103"/>
            <a:chExt cx="4355180" cy="1546912"/>
          </a:xfrm>
        </p:grpSpPr>
        <p:sp>
          <p:nvSpPr>
            <p:cNvPr id="39" name="Right Arrow 38"/>
            <p:cNvSpPr/>
            <p:nvPr/>
          </p:nvSpPr>
          <p:spPr>
            <a:xfrm>
              <a:off x="2485491" y="2233103"/>
              <a:ext cx="4355180" cy="154691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4E67C8">
                <a:lumMod val="60000"/>
                <a:lumOff val="40000"/>
              </a:srgbClr>
            </a:solidFill>
            <a:ln w="9525" cap="flat" cmpd="sng" algn="ctr">
              <a:solidFill>
                <a:srgbClr val="FF8021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</p:sp>
        <p:sp>
          <p:nvSpPr>
            <p:cNvPr id="40" name="Right Arrow 4"/>
            <p:cNvSpPr/>
            <p:nvPr/>
          </p:nvSpPr>
          <p:spPr>
            <a:xfrm>
              <a:off x="2485491" y="2426467"/>
              <a:ext cx="3775088" cy="11601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marL="114300" lvl="1" indent="-114300" algn="ctr" defTabSz="533400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en-US" sz="1200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Investment Priority 2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r>
                <a:rPr lang="ru-RU" sz="16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ru-RU" sz="16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Access to finance for supporting </a:t>
              </a:r>
              <a:r>
                <a:rPr lang="en-US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entrepreneurship</a:t>
              </a:r>
            </a:p>
            <a:p>
              <a:pPr marL="0" lvl="1" algn="ctr" defTabSz="533400" fontAlgn="auto">
                <a:spcAft>
                  <a:spcPts val="0"/>
                </a:spcAft>
                <a:defRPr/>
              </a:pP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en-US" sz="1200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Thematic Objective 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 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bg-BG" sz="1200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oup 43"/>
          <p:cNvGrpSpPr/>
          <p:nvPr/>
        </p:nvGrpSpPr>
        <p:grpSpPr>
          <a:xfrm>
            <a:off x="1135680" y="4642615"/>
            <a:ext cx="4409167" cy="1562627"/>
            <a:chOff x="2520276" y="3855507"/>
            <a:chExt cx="4409167" cy="1562627"/>
          </a:xfrm>
        </p:grpSpPr>
        <p:sp>
          <p:nvSpPr>
            <p:cNvPr id="45" name="Right Arrow 44"/>
            <p:cNvSpPr/>
            <p:nvPr/>
          </p:nvSpPr>
          <p:spPr>
            <a:xfrm>
              <a:off x="2520276" y="3855507"/>
              <a:ext cx="4409167" cy="156262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4E67C8">
                <a:lumMod val="60000"/>
                <a:lumOff val="40000"/>
              </a:srgbClr>
            </a:solidFill>
            <a:ln w="9525" cap="flat" cmpd="sng" algn="ctr">
              <a:solidFill>
                <a:srgbClr val="FF8021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</p:sp>
        <p:sp>
          <p:nvSpPr>
            <p:cNvPr id="46" name="Right Arrow 4"/>
            <p:cNvSpPr/>
            <p:nvPr/>
          </p:nvSpPr>
          <p:spPr>
            <a:xfrm>
              <a:off x="2520276" y="4050835"/>
              <a:ext cx="3823182" cy="11719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114300" lvl="1" indent="-114300" algn="ctr" defTabSz="533400" fontAlgn="auto">
                <a:spcAft>
                  <a:spcPts val="0"/>
                </a:spcAft>
                <a:buFontTx/>
                <a:buChar char="••"/>
                <a:defRPr/>
              </a:pPr>
              <a:r>
                <a:rPr lang="en-US" sz="1200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Investment Priority 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bg-BG" sz="14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bg-BG" sz="14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Capacity for SMEs to grow</a:t>
              </a:r>
              <a:r>
                <a:rPr lang="bg-BG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bg-BG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en-US" sz="1200" i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Thematic Objective </a:t>
              </a:r>
              <a:r>
                <a:rPr lang="bg-BG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sz="1200" i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bg-BG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544847" y="3356992"/>
            <a:ext cx="24115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Priority Axis</a:t>
            </a:r>
            <a:r>
              <a:rPr lang="bg-BG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bg-BG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n-US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bg-BG" altLang="en-US" sz="1600" b="1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Entrepreneurship and Capacity for growth of SMEs</a:t>
            </a:r>
            <a:endParaRPr lang="ru-RU" altLang="en-US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45.47</a:t>
            </a:r>
            <a:r>
              <a:rPr lang="ru-RU" altLang="en-US" sz="16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%</a:t>
            </a: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en-US" sz="16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(577.5 </a:t>
            </a:r>
            <a:r>
              <a:rPr lang="en-US" altLang="en-US" sz="16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mln</a:t>
            </a:r>
            <a:r>
              <a:rPr lang="en-US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EUR</a:t>
            </a:r>
            <a:r>
              <a:rPr lang="ru-RU" altLang="en-US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en-US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en-US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of OPIC budget</a:t>
            </a:r>
            <a:endParaRPr lang="en-US" altLang="en-US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64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3">
  <a:themeElements>
    <a:clrScheme name="Ppt0000003 1">
      <a:dk1>
        <a:srgbClr val="050595"/>
      </a:dk1>
      <a:lt1>
        <a:srgbClr val="FFFFFF"/>
      </a:lt1>
      <a:dk2>
        <a:srgbClr val="000000"/>
      </a:dk2>
      <a:lt2>
        <a:srgbClr val="FFFF99"/>
      </a:lt2>
      <a:accent1>
        <a:srgbClr val="FFC000"/>
      </a:accent1>
      <a:accent2>
        <a:srgbClr val="3497AE"/>
      </a:accent2>
      <a:accent3>
        <a:srgbClr val="AAAAAA"/>
      </a:accent3>
      <a:accent4>
        <a:srgbClr val="DADADA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Ppt0000003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3 1">
        <a:dk1>
          <a:srgbClr val="050595"/>
        </a:dk1>
        <a:lt1>
          <a:srgbClr val="FFFFFF"/>
        </a:lt1>
        <a:dk2>
          <a:srgbClr val="000000"/>
        </a:dk2>
        <a:lt2>
          <a:srgbClr val="FFFF99"/>
        </a:lt2>
        <a:accent1>
          <a:srgbClr val="FFC000"/>
        </a:accent1>
        <a:accent2>
          <a:srgbClr val="3497AE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3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4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5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6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7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8025</TotalTime>
  <Words>1527</Words>
  <Application>Microsoft Office PowerPoint</Application>
  <PresentationFormat>On-screen Show (4:3)</PresentationFormat>
  <Paragraphs>254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30</vt:i4>
      </vt:variant>
    </vt:vector>
  </HeadingPairs>
  <TitlesOfParts>
    <vt:vector size="53" baseType="lpstr">
      <vt:lpstr>Ppt0000003</vt:lpstr>
      <vt:lpstr>OPIK-Portrait_Transperant_14</vt:lpstr>
      <vt:lpstr>1_Slipstream</vt:lpstr>
      <vt:lpstr>2_Slipstream</vt:lpstr>
      <vt:lpstr>1_OPIK-Portrait_Transperant_14</vt:lpstr>
      <vt:lpstr>3_Slipstream</vt:lpstr>
      <vt:lpstr>4_Slipstream</vt:lpstr>
      <vt:lpstr>3_OPIK-Portrait_Transperant_14</vt:lpstr>
      <vt:lpstr>4_OPIK-Portrait_Transperant_14</vt:lpstr>
      <vt:lpstr>5_OPIK-Portrait_Transperant_14</vt:lpstr>
      <vt:lpstr>6_OPIK-Portrait_Transperant_14</vt:lpstr>
      <vt:lpstr>7_OPIK-Portrait_Transperant_14</vt:lpstr>
      <vt:lpstr>8_OPIK-Portrait_Transperant_14</vt:lpstr>
      <vt:lpstr>9_OPIK-Portrait_Transperant_14</vt:lpstr>
      <vt:lpstr>10_OPIK-Portrait_Transperant_14</vt:lpstr>
      <vt:lpstr>11_OPIK-Portrait_Transperant_14</vt:lpstr>
      <vt:lpstr>12_OPIK-Portrait_Transperant_14</vt:lpstr>
      <vt:lpstr>13_OPIK-Portrait_Transperant_14</vt:lpstr>
      <vt:lpstr>14_OPIK-Portrait_Transperant_14</vt:lpstr>
      <vt:lpstr>15_OPIK-Portrait_Transperant_14</vt:lpstr>
      <vt:lpstr>16_OPIK-Portrait_Transperant_14</vt:lpstr>
      <vt:lpstr>17_OPIK-Portrait_Transperant_14</vt:lpstr>
      <vt:lpstr>OPIK-Portrait_Transperant</vt:lpstr>
      <vt:lpstr>Progress in the implementation of OP “Innovation and Competitiveness“   2014-2020</vt:lpstr>
      <vt:lpstr> </vt:lpstr>
      <vt:lpstr> </vt:lpstr>
      <vt:lpstr>Slide 4</vt:lpstr>
      <vt:lpstr>Slide 5</vt:lpstr>
      <vt:lpstr> </vt:lpstr>
      <vt:lpstr>Slide 7</vt:lpstr>
      <vt:lpstr>Slide 8</vt:lpstr>
      <vt:lpstr>OPIC structure and budget allocation (1/3)</vt:lpstr>
      <vt:lpstr>OPIC structure and budget allocation (2/3)</vt:lpstr>
      <vt:lpstr>OPIC structure and budget allocation (3/3)</vt:lpstr>
      <vt:lpstr> </vt:lpstr>
      <vt:lpstr>       General overview of the implementation of OPIC 2014-2020 as of June 2016  </vt:lpstr>
      <vt:lpstr> Priority Axis 1 „Technological development and innovation”    </vt:lpstr>
      <vt:lpstr>      Priority Axis 1 „Technological development and innovation”  GRANT SCHEME BG16RFOP002-1.001 „Support for Introducing Innovations in Enterprises“(1/3) </vt:lpstr>
      <vt:lpstr>Priority Axis 1 „Technological development and innovation”   GRANT SCHEME BG16RFOP002-1.001 „Support for Introducing Innovations in Enterprises“(2/3)</vt:lpstr>
      <vt:lpstr>Priority Axis 1 „Technological development and innovation”  GRANT SCHEME BG16RFOP002-1.001 „Support for Introducing Innovations in Enterprises“(3/3) </vt:lpstr>
      <vt:lpstr>Priority Axis 1 „Technological development and innovation”  GRANT SCHEME BG16RFOP002-1.002 „SUPPORT FOR DEVELOPMENT OF INNOVATIONS IN START-UPS“ (1/2) </vt:lpstr>
      <vt:lpstr>Priority Axis 1 „Technological development and innovation”   GRANT SCHEME BG16RFOP002-1.002 „SUPPORT FOR DEVELOPMENT OF INNOVATIONS IN START-UPS“ (2/2)</vt:lpstr>
      <vt:lpstr>PA 2 „Entrepreneurship and capacity for growth of SMEs“  </vt:lpstr>
      <vt:lpstr>PA 2 „Entrepreneurship and capacity for growth of SMEs“  </vt:lpstr>
      <vt:lpstr>       Low-technology and medium-low-technology manufacturing industries </vt:lpstr>
      <vt:lpstr>       High-technology and medium-high-technology manufacturing industries </vt:lpstr>
      <vt:lpstr>PA 2 „Entrepreneurship and capacity for growth of SMEs“  GRANT SCHEME BG16RFOP002-2.001 „IMPROVING PRODUCTION CAPACITY OF SMEs“ (4/4)</vt:lpstr>
      <vt:lpstr> PA 3 „Energy and resource efficiency“     </vt:lpstr>
      <vt:lpstr>      PA 3 „Energy and resource efficiency“  GRANT SCHEME BG16RFOP002-3.001 „ENERGY EFFICENCY FOR SMEs“  </vt:lpstr>
      <vt:lpstr>Slide 27</vt:lpstr>
      <vt:lpstr> </vt:lpstr>
      <vt:lpstr>Slide 29</vt:lpstr>
      <vt:lpstr>Slide 30</vt:lpstr>
    </vt:vector>
  </TitlesOfParts>
  <Company>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e.gerdjikova</dc:creator>
  <cp:lastModifiedBy>PRIVATE</cp:lastModifiedBy>
  <cp:revision>1744</cp:revision>
  <cp:lastPrinted>2015-11-18T12:51:41Z</cp:lastPrinted>
  <dcterms:created xsi:type="dcterms:W3CDTF">2011-06-13T12:15:19Z</dcterms:created>
  <dcterms:modified xsi:type="dcterms:W3CDTF">2016-06-09T06:04:36Z</dcterms:modified>
</cp:coreProperties>
</file>