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29" r:id="rId3"/>
    <p:sldId id="330" r:id="rId4"/>
    <p:sldId id="316" r:id="rId5"/>
    <p:sldId id="331" r:id="rId6"/>
    <p:sldId id="333" r:id="rId7"/>
    <p:sldId id="334" r:id="rId8"/>
    <p:sldId id="335" r:id="rId9"/>
    <p:sldId id="318" r:id="rId10"/>
    <p:sldId id="272" r:id="rId11"/>
    <p:sldId id="327" r:id="rId12"/>
    <p:sldId id="325" r:id="rId13"/>
    <p:sldId id="336" r:id="rId14"/>
    <p:sldId id="328" r:id="rId15"/>
    <p:sldId id="337" r:id="rId16"/>
    <p:sldId id="323" r:id="rId17"/>
    <p:sldId id="338" r:id="rId18"/>
  </p:sldIdLst>
  <p:sldSz cx="9144000" cy="5143500" type="screen16x9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">
          <p15:clr>
            <a:srgbClr val="A4A3A4"/>
          </p15:clr>
        </p15:guide>
        <p15:guide id="2" orient="horz" pos="2857">
          <p15:clr>
            <a:srgbClr val="A4A3A4"/>
          </p15:clr>
        </p15:guide>
        <p15:guide id="3" orient="horz" pos="2634">
          <p15:clr>
            <a:srgbClr val="A4A3A4"/>
          </p15:clr>
        </p15:guide>
        <p15:guide id="4" pos="5532">
          <p15:clr>
            <a:srgbClr val="A4A3A4"/>
          </p15:clr>
        </p15:guide>
        <p15:guide id="5" pos="229">
          <p15:clr>
            <a:srgbClr val="A4A3A4"/>
          </p15:clr>
        </p15:guide>
        <p15:guide id="6" pos="1725">
          <p15:clr>
            <a:srgbClr val="A4A3A4"/>
          </p15:clr>
        </p15:guide>
        <p15:guide id="7" pos="1496">
          <p15:clr>
            <a:srgbClr val="A4A3A4"/>
          </p15:clr>
        </p15:guide>
        <p15:guide id="8" pos="3220">
          <p15:clr>
            <a:srgbClr val="A4A3A4"/>
          </p15:clr>
        </p15:guide>
        <p15:guide id="9" pos="29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C6C6C6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3" autoAdjust="0"/>
    <p:restoredTop sz="96416" autoAdjust="0"/>
  </p:normalViewPr>
  <p:slideViewPr>
    <p:cSldViewPr snapToGrid="0" snapToObjects="1">
      <p:cViewPr varScale="1">
        <p:scale>
          <a:sx n="147" d="100"/>
          <a:sy n="147" d="100"/>
        </p:scale>
        <p:origin x="192" y="126"/>
      </p:cViewPr>
      <p:guideLst>
        <p:guide orient="horz" pos="223"/>
        <p:guide orient="horz" pos="2857"/>
        <p:guide orient="horz" pos="2634"/>
        <p:guide pos="5532"/>
        <p:guide pos="229"/>
        <p:guide pos="1725"/>
        <p:guide pos="1496"/>
        <p:guide pos="3220"/>
        <p:guide pos="2991"/>
      </p:guideLst>
    </p:cSldViewPr>
  </p:slideViewPr>
  <p:outlineViewPr>
    <p:cViewPr>
      <p:scale>
        <a:sx n="33" d="100"/>
        <a:sy n="33" d="100"/>
      </p:scale>
      <p:origin x="0" y="-175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678504332300077"/>
          <c:y val="3.6228755154558298E-2"/>
          <c:w val="0.49067870172466888"/>
          <c:h val="0.887367212017054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List1!$A$10:$A$19</c:f>
              <c:strCache>
                <c:ptCount val="10"/>
                <c:pt idx="0">
                  <c:v>OP Transport</c:v>
                </c:pt>
                <c:pt idx="1">
                  <c:v>Integrated Regional OP</c:v>
                </c:pt>
                <c:pt idx="2">
                  <c:v>OP Enterprise and Innovation for Competitiveness</c:v>
                </c:pt>
                <c:pt idx="3">
                  <c:v>OP Research, Development and Education</c:v>
                </c:pt>
                <c:pt idx="4">
                  <c:v>OP Enviroment</c:v>
                </c:pt>
                <c:pt idx="5">
                  <c:v>Rural Development Programme</c:v>
                </c:pt>
                <c:pt idx="6">
                  <c:v>OP Employment</c:v>
                </c:pt>
                <c:pt idx="7">
                  <c:v>OP Technical Assistance</c:v>
                </c:pt>
                <c:pt idx="8">
                  <c:v>OP Prague - Growth Pole of the Czech Republic</c:v>
                </c:pt>
                <c:pt idx="9">
                  <c:v>OP Fisheries</c:v>
                </c:pt>
              </c:strCache>
            </c:strRef>
          </c:cat>
          <c:val>
            <c:numRef>
              <c:f>List1!$B$10:$B$19</c:f>
              <c:numCache>
                <c:formatCode>General</c:formatCode>
                <c:ptCount val="10"/>
                <c:pt idx="0">
                  <c:v>4.7</c:v>
                </c:pt>
                <c:pt idx="1">
                  <c:v>4.5999999999999996</c:v>
                </c:pt>
                <c:pt idx="2">
                  <c:v>4.3</c:v>
                </c:pt>
                <c:pt idx="3">
                  <c:v>2.8</c:v>
                </c:pt>
                <c:pt idx="4">
                  <c:v>2.6</c:v>
                </c:pt>
                <c:pt idx="5">
                  <c:v>2.2999999999999998</c:v>
                </c:pt>
                <c:pt idx="6">
                  <c:v>2.1</c:v>
                </c:pt>
                <c:pt idx="7">
                  <c:v>0.22</c:v>
                </c:pt>
                <c:pt idx="8">
                  <c:v>0.2</c:v>
                </c:pt>
                <c:pt idx="9">
                  <c:v>0.03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0230408"/>
        <c:axId val="420230800"/>
      </c:barChart>
      <c:catAx>
        <c:axId val="420230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0230800"/>
        <c:crosses val="autoZero"/>
        <c:auto val="1"/>
        <c:lblAlgn val="ctr"/>
        <c:lblOffset val="100"/>
        <c:noMultiLvlLbl val="0"/>
      </c:catAx>
      <c:valAx>
        <c:axId val="42023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0230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i="0" baseline="0" dirty="0" err="1" smtClean="0">
                <a:effectLst/>
              </a:rPr>
              <a:t>Share</a:t>
            </a:r>
            <a:r>
              <a:rPr lang="cs-CZ" sz="1800" b="0" i="0" baseline="0" dirty="0" smtClean="0">
                <a:effectLst/>
              </a:rPr>
              <a:t> </a:t>
            </a:r>
            <a:r>
              <a:rPr lang="cs-CZ" sz="1800" b="0" i="0" baseline="0" dirty="0" err="1" smtClean="0">
                <a:effectLst/>
              </a:rPr>
              <a:t>of</a:t>
            </a:r>
            <a:r>
              <a:rPr lang="cs-CZ" sz="1800" b="0" i="0" baseline="0" dirty="0" smtClean="0">
                <a:effectLst/>
              </a:rPr>
              <a:t> </a:t>
            </a:r>
            <a:r>
              <a:rPr lang="cs-CZ" sz="1800" b="0" i="0" baseline="0" dirty="0" err="1" smtClean="0">
                <a:effectLst/>
              </a:rPr>
              <a:t>the</a:t>
            </a:r>
            <a:r>
              <a:rPr lang="cs-CZ" sz="1800" b="0" i="0" baseline="0" dirty="0" smtClean="0">
                <a:effectLst/>
              </a:rPr>
              <a:t> priority </a:t>
            </a:r>
            <a:r>
              <a:rPr lang="cs-CZ" sz="1800" b="0" i="0" baseline="0" dirty="0" err="1" smtClean="0">
                <a:effectLst/>
              </a:rPr>
              <a:t>axes</a:t>
            </a:r>
            <a:r>
              <a:rPr lang="cs-CZ" sz="1800" b="0" i="0" baseline="0" dirty="0" smtClean="0">
                <a:effectLst/>
              </a:rPr>
              <a:t> on </a:t>
            </a:r>
            <a:r>
              <a:rPr lang="cs-CZ" sz="1800" b="0" i="0" baseline="0" dirty="0" err="1" smtClean="0">
                <a:effectLst/>
              </a:rPr>
              <a:t>the</a:t>
            </a:r>
            <a:r>
              <a:rPr lang="cs-CZ" sz="1800" b="0" i="0" baseline="0" dirty="0" smtClean="0">
                <a:effectLst/>
              </a:rPr>
              <a:t> </a:t>
            </a:r>
            <a:r>
              <a:rPr lang="cs-CZ" sz="1800" b="0" i="0" baseline="0" dirty="0" err="1" smtClean="0">
                <a:effectLst/>
              </a:rPr>
              <a:t>total</a:t>
            </a:r>
            <a:r>
              <a:rPr lang="cs-CZ" sz="1800" b="0" i="0" baseline="0" dirty="0" smtClean="0">
                <a:effectLst/>
              </a:rPr>
              <a:t> </a:t>
            </a:r>
            <a:r>
              <a:rPr lang="cs-CZ" sz="1800" b="0" i="0" baseline="0" dirty="0" err="1" smtClean="0">
                <a:effectLst/>
              </a:rPr>
              <a:t>allocation</a:t>
            </a:r>
            <a:r>
              <a:rPr lang="cs-CZ" sz="1800" b="0" i="0" baseline="0" dirty="0" smtClean="0">
                <a:effectLst/>
              </a:rPr>
              <a:t> OP EIC</a:t>
            </a:r>
            <a:endParaRPr lang="cs-CZ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492788954700565E-2"/>
          <c:y val="0.23639143639323287"/>
          <c:w val="0.80059093733162956"/>
          <c:h val="0.6833326513373940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ALOKACE v EUR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PO 1</c:v>
                </c:pt>
                <c:pt idx="1">
                  <c:v>PO 2</c:v>
                </c:pt>
                <c:pt idx="2">
                  <c:v>PO 3</c:v>
                </c:pt>
                <c:pt idx="3">
                  <c:v>PO 4</c:v>
                </c:pt>
              </c:strCache>
            </c:strRef>
          </c:cat>
          <c:val>
            <c:numRef>
              <c:f>List1!$B$2:$B$5</c:f>
              <c:numCache>
                <c:formatCode>#,##0</c:formatCode>
                <c:ptCount val="4"/>
                <c:pt idx="0">
                  <c:v>1352544411</c:v>
                </c:pt>
                <c:pt idx="1">
                  <c:v>892130143</c:v>
                </c:pt>
                <c:pt idx="2">
                  <c:v>1217129658</c:v>
                </c:pt>
                <c:pt idx="3">
                  <c:v>743657589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EBF61F-6A4F-4D23-AD50-504D68F5BBA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D6AB9FF-7764-4338-B6E0-195907B2DC99}">
      <dgm:prSet phldrT="[Text]" custT="1"/>
      <dgm:spPr>
        <a:solidFill>
          <a:srgbClr val="7030A0"/>
        </a:solidFill>
      </dgm:spPr>
      <dgm:t>
        <a:bodyPr/>
        <a:lstStyle/>
        <a:p>
          <a:pPr algn="l"/>
          <a:r>
            <a:rPr lang="pl-PL" sz="1550" b="1" dirty="0" smtClean="0"/>
            <a:t>	Development </a:t>
          </a:r>
          <a:r>
            <a:rPr lang="en-US" sz="1550" b="1" dirty="0" smtClean="0"/>
            <a:t>of enterprise and </a:t>
          </a:r>
          <a:r>
            <a:rPr lang="cs-CZ" sz="1550" b="1" dirty="0" smtClean="0"/>
            <a:t>	</a:t>
          </a:r>
          <a:r>
            <a:rPr lang="en-US" sz="1550" b="1" dirty="0" smtClean="0"/>
            <a:t>c</a:t>
          </a:r>
          <a:r>
            <a:rPr lang="pl-PL" sz="1550" b="1" dirty="0" smtClean="0"/>
            <a:t>ompetitiveness</a:t>
          </a:r>
          <a:r>
            <a:rPr lang="en-US" sz="1550" b="1" dirty="0" smtClean="0"/>
            <a:t> in small and medium-sized </a:t>
          </a:r>
          <a:r>
            <a:rPr lang="cs-CZ" sz="1550" b="1" dirty="0" smtClean="0"/>
            <a:t>	</a:t>
          </a:r>
          <a:r>
            <a:rPr lang="en-US" sz="1550" b="1" dirty="0" smtClean="0"/>
            <a:t>enterprises</a:t>
          </a:r>
          <a:endParaRPr lang="cs-CZ" sz="1550" b="1" dirty="0" smtClean="0"/>
        </a:p>
      </dgm:t>
    </dgm:pt>
    <dgm:pt modelId="{54BF61A3-E1EB-448B-B8B5-64FFBB795691}" type="parTrans" cxnId="{097AADAD-2C45-4235-8EE8-A7ABCF022C07}">
      <dgm:prSet/>
      <dgm:spPr/>
      <dgm:t>
        <a:bodyPr/>
        <a:lstStyle/>
        <a:p>
          <a:endParaRPr lang="cs-CZ" sz="1800" b="1"/>
        </a:p>
      </dgm:t>
    </dgm:pt>
    <dgm:pt modelId="{3D772CC6-E208-4783-8FDB-5E2CF283FB1A}" type="sibTrans" cxnId="{097AADAD-2C45-4235-8EE8-A7ABCF022C07}">
      <dgm:prSet/>
      <dgm:spPr/>
      <dgm:t>
        <a:bodyPr/>
        <a:lstStyle/>
        <a:p>
          <a:endParaRPr lang="cs-CZ" sz="1800" b="1"/>
        </a:p>
      </dgm:t>
    </dgm:pt>
    <dgm:pt modelId="{EE7313DF-5FFB-4B99-A419-371FBD69D76E}">
      <dgm:prSet phldrT="[Text]" custT="1"/>
      <dgm:spPr>
        <a:solidFill>
          <a:srgbClr val="70AC2E"/>
        </a:solidFill>
      </dgm:spPr>
      <dgm:t>
        <a:bodyPr/>
        <a:lstStyle/>
        <a:p>
          <a:pPr algn="l"/>
          <a:r>
            <a:rPr lang="cs-CZ" sz="1500" b="1" spc="-40" baseline="0" dirty="0" smtClean="0"/>
            <a:t>	</a:t>
          </a:r>
          <a:r>
            <a:rPr lang="en-GB" sz="1500" b="1" spc="-40" baseline="0" dirty="0" smtClean="0"/>
            <a:t>Efficient energy management</a:t>
          </a:r>
          <a:r>
            <a:rPr lang="cs-CZ" sz="1500" b="1" spc="-40" baseline="0" dirty="0" smtClean="0"/>
            <a:t>, development</a:t>
          </a:r>
          <a:r>
            <a:rPr lang="en-US" sz="1500" b="1" spc="-40" baseline="0" dirty="0" smtClean="0"/>
            <a:t> of </a:t>
          </a:r>
          <a:r>
            <a:rPr lang="cs-CZ" sz="1500" b="1" spc="-40" baseline="0" dirty="0" smtClean="0"/>
            <a:t>	</a:t>
          </a:r>
          <a:r>
            <a:rPr lang="en-US" sz="1500" b="1" spc="-40" baseline="0" dirty="0" smtClean="0"/>
            <a:t>energy </a:t>
          </a:r>
          <a:r>
            <a:rPr lang="cs-CZ" sz="1500" b="1" spc="-40" baseline="0" dirty="0" smtClean="0"/>
            <a:t>	</a:t>
          </a:r>
          <a:r>
            <a:rPr lang="en-US" sz="1500" b="1" spc="-40" baseline="0" noProof="0" dirty="0" smtClean="0"/>
            <a:t>infrastructure</a:t>
          </a:r>
          <a:r>
            <a:rPr lang="en-US" sz="1500" b="1" spc="-40" baseline="0" dirty="0" smtClean="0"/>
            <a:t> and renewable energy sources</a:t>
          </a:r>
          <a:r>
            <a:rPr lang="cs-CZ" sz="1500" b="1" spc="-40" baseline="0" dirty="0" smtClean="0"/>
            <a:t>, </a:t>
          </a:r>
          <a:r>
            <a:rPr lang="en-US" sz="1500" b="1" spc="-40" baseline="0" dirty="0" smtClean="0"/>
            <a:t>support for the introduction of new technologies in the management </a:t>
          </a:r>
          <a:r>
            <a:rPr lang="cs-CZ" sz="1500" b="1" spc="-40" baseline="0" dirty="0" smtClean="0"/>
            <a:t>	</a:t>
          </a:r>
          <a:r>
            <a:rPr lang="en-US" sz="1500" b="1" spc="-40" baseline="0" dirty="0" smtClean="0"/>
            <a:t>of energy and secondary raw materials</a:t>
          </a:r>
          <a:endParaRPr lang="cs-CZ" sz="1500" b="1" spc="-40" baseline="0" dirty="0" smtClean="0"/>
        </a:p>
      </dgm:t>
    </dgm:pt>
    <dgm:pt modelId="{4E5B0D72-FF20-4154-B60C-03B2C6677F5E}" type="parTrans" cxnId="{EE91C5A7-AEA4-4DAB-B15C-E85D23C22082}">
      <dgm:prSet/>
      <dgm:spPr/>
      <dgm:t>
        <a:bodyPr/>
        <a:lstStyle/>
        <a:p>
          <a:endParaRPr lang="cs-CZ" sz="1800" b="1"/>
        </a:p>
      </dgm:t>
    </dgm:pt>
    <dgm:pt modelId="{36ADCFB8-075E-40E0-8CF9-AE7BE96A9082}" type="sibTrans" cxnId="{EE91C5A7-AEA4-4DAB-B15C-E85D23C22082}">
      <dgm:prSet/>
      <dgm:spPr/>
      <dgm:t>
        <a:bodyPr/>
        <a:lstStyle/>
        <a:p>
          <a:endParaRPr lang="cs-CZ" sz="1800" b="1"/>
        </a:p>
      </dgm:t>
    </dgm:pt>
    <dgm:pt modelId="{2677199F-FE8C-4DFB-B20F-EF05AAF2045C}">
      <dgm:prSet phldrT="[Text]" custT="1"/>
      <dgm:spPr>
        <a:solidFill>
          <a:srgbClr val="109ECA"/>
        </a:solidFill>
      </dgm:spPr>
      <dgm:t>
        <a:bodyPr/>
        <a:lstStyle/>
        <a:p>
          <a:pPr algn="l"/>
          <a:r>
            <a:rPr lang="it-IT" sz="1600" b="1" dirty="0" smtClean="0"/>
            <a:t>	</a:t>
          </a:r>
          <a:r>
            <a:rPr lang="it-IT" sz="1550" b="1" dirty="0" smtClean="0"/>
            <a:t>Development </a:t>
          </a:r>
          <a:r>
            <a:rPr lang="en-US" sz="1550" b="1" dirty="0" smtClean="0"/>
            <a:t>of research and development </a:t>
          </a:r>
          <a:r>
            <a:rPr lang="cs-CZ" sz="1550" b="1" dirty="0" smtClean="0"/>
            <a:t>	</a:t>
          </a:r>
          <a:r>
            <a:rPr lang="en-US" sz="1550" b="1" dirty="0" smtClean="0"/>
            <a:t>for innovation</a:t>
          </a:r>
          <a:endParaRPr lang="cs-CZ" sz="1550" b="1" dirty="0" smtClean="0"/>
        </a:p>
      </dgm:t>
    </dgm:pt>
    <dgm:pt modelId="{EDEBD738-E8DE-4A1A-9B11-3389C719A7F2}" type="sibTrans" cxnId="{0DFD1E56-5A86-4755-BAFC-54623504DB1D}">
      <dgm:prSet/>
      <dgm:spPr/>
      <dgm:t>
        <a:bodyPr/>
        <a:lstStyle/>
        <a:p>
          <a:endParaRPr lang="cs-CZ" sz="1800" b="1"/>
        </a:p>
      </dgm:t>
    </dgm:pt>
    <dgm:pt modelId="{61D3671D-0CFE-4BE3-BDAF-BBDA888DD1F9}" type="parTrans" cxnId="{0DFD1E56-5A86-4755-BAFC-54623504DB1D}">
      <dgm:prSet/>
      <dgm:spPr/>
      <dgm:t>
        <a:bodyPr/>
        <a:lstStyle/>
        <a:p>
          <a:endParaRPr lang="cs-CZ" sz="1800" b="1"/>
        </a:p>
      </dgm:t>
    </dgm:pt>
    <dgm:pt modelId="{A9701B9B-844B-4B17-AE51-13FB4B7DE8B3}">
      <dgm:prSet phldrT="[Text]" custT="1"/>
      <dgm:spPr>
        <a:solidFill>
          <a:srgbClr val="EAA804"/>
        </a:solidFill>
      </dgm:spPr>
      <dgm:t>
        <a:bodyPr/>
        <a:lstStyle/>
        <a:p>
          <a:pPr algn="l" rtl="0"/>
          <a:r>
            <a:rPr lang="cs-CZ" sz="1550" b="1" dirty="0" smtClean="0"/>
            <a:t>	Development </a:t>
          </a:r>
          <a:r>
            <a:rPr lang="en-US" sz="1550" b="1" dirty="0" smtClean="0"/>
            <a:t>of high-speed internet access </a:t>
          </a:r>
          <a:r>
            <a:rPr lang="cs-CZ" sz="1550" b="1" dirty="0" smtClean="0"/>
            <a:t>	</a:t>
          </a:r>
          <a:r>
            <a:rPr lang="en-US" sz="1550" b="1" dirty="0" smtClean="0"/>
            <a:t>networks and </a:t>
          </a:r>
          <a:r>
            <a:rPr lang="en-US" sz="1550" b="1" noProof="0" dirty="0" smtClean="0"/>
            <a:t>information</a:t>
          </a:r>
          <a:r>
            <a:rPr lang="en-US" sz="1550" b="1" dirty="0" smtClean="0"/>
            <a:t> an</a:t>
          </a:r>
          <a:r>
            <a:rPr lang="cs-CZ" sz="1550" b="1" dirty="0" smtClean="0"/>
            <a:t>d 	</a:t>
          </a:r>
          <a:r>
            <a:rPr lang="cs-CZ" sz="1550" b="1" dirty="0" err="1" smtClean="0"/>
            <a:t>communications</a:t>
          </a:r>
          <a:r>
            <a:rPr lang="en-US" sz="1550" b="1" dirty="0" smtClean="0"/>
            <a:t> </a:t>
          </a:r>
          <a:r>
            <a:rPr lang="cs-CZ" sz="1550" b="1" dirty="0" smtClean="0"/>
            <a:t>technolog</a:t>
          </a:r>
          <a:r>
            <a:rPr lang="en-US" sz="1550" b="1" dirty="0" smtClean="0"/>
            <a:t>y</a:t>
          </a:r>
          <a:endParaRPr lang="cs-CZ" sz="1550" b="1" dirty="0"/>
        </a:p>
      </dgm:t>
    </dgm:pt>
    <dgm:pt modelId="{1E0A9B54-A291-4485-98BB-3A0E8FC0E7BB}" type="parTrans" cxnId="{B95B1653-BE8F-42B3-A037-A22A635593F6}">
      <dgm:prSet/>
      <dgm:spPr/>
      <dgm:t>
        <a:bodyPr/>
        <a:lstStyle/>
        <a:p>
          <a:endParaRPr lang="cs-CZ" sz="1800" b="1"/>
        </a:p>
      </dgm:t>
    </dgm:pt>
    <dgm:pt modelId="{FB81E84C-9E2A-4F50-87CB-8BEE15C837BB}" type="sibTrans" cxnId="{B95B1653-BE8F-42B3-A037-A22A635593F6}">
      <dgm:prSet/>
      <dgm:spPr/>
      <dgm:t>
        <a:bodyPr/>
        <a:lstStyle/>
        <a:p>
          <a:endParaRPr lang="cs-CZ" sz="1800" b="1"/>
        </a:p>
      </dgm:t>
    </dgm:pt>
    <dgm:pt modelId="{C81884A1-F649-4822-9505-7BCF6E2C3C74}">
      <dgm:prSet phldrT="[Text]" custT="1"/>
      <dgm:spPr>
        <a:solidFill>
          <a:srgbClr val="109ECA">
            <a:alpha val="90000"/>
          </a:srgbClr>
        </a:solidFill>
      </dgm:spPr>
      <dgm:t>
        <a:bodyPr/>
        <a:lstStyle/>
        <a:p>
          <a:pPr algn="l"/>
          <a:r>
            <a:rPr lang="cs-CZ" sz="1700" b="0" dirty="0" smtClean="0">
              <a:solidFill>
                <a:schemeClr val="bg1"/>
              </a:solidFill>
            </a:rPr>
            <a:t>1</a:t>
          </a:r>
          <a:r>
            <a:rPr lang="en-US" sz="1700" b="0" dirty="0" smtClean="0">
              <a:solidFill>
                <a:schemeClr val="bg1"/>
              </a:solidFill>
            </a:rPr>
            <a:t>.</a:t>
          </a:r>
          <a:r>
            <a:rPr lang="cs-CZ" sz="1700" b="0" dirty="0" smtClean="0">
              <a:solidFill>
                <a:schemeClr val="bg1"/>
              </a:solidFill>
            </a:rPr>
            <a:t>35 bil. €</a:t>
          </a:r>
        </a:p>
      </dgm:t>
    </dgm:pt>
    <dgm:pt modelId="{3FCAD2DF-0009-4540-B119-0C7B53F72D2C}" type="parTrans" cxnId="{37C22974-D165-42AE-A9FA-D42BCFFE7CFA}">
      <dgm:prSet/>
      <dgm:spPr/>
      <dgm:t>
        <a:bodyPr/>
        <a:lstStyle/>
        <a:p>
          <a:endParaRPr lang="cs-CZ" sz="1800" b="1"/>
        </a:p>
      </dgm:t>
    </dgm:pt>
    <dgm:pt modelId="{E532213E-470E-47B2-8306-BD31B791F011}" type="sibTrans" cxnId="{37C22974-D165-42AE-A9FA-D42BCFFE7CFA}">
      <dgm:prSet/>
      <dgm:spPr/>
      <dgm:t>
        <a:bodyPr/>
        <a:lstStyle/>
        <a:p>
          <a:endParaRPr lang="cs-CZ" sz="1800" b="1"/>
        </a:p>
      </dgm:t>
    </dgm:pt>
    <dgm:pt modelId="{6A1B4146-01D6-4AC4-9CC6-B4986C1F3456}">
      <dgm:prSet custT="1"/>
      <dgm:spPr>
        <a:solidFill>
          <a:srgbClr val="109ECA">
            <a:alpha val="90000"/>
          </a:srgbClr>
        </a:solidFill>
      </dgm:spPr>
      <dgm:t>
        <a:bodyPr/>
        <a:lstStyle/>
        <a:p>
          <a:r>
            <a:rPr lang="cs-CZ" sz="1700" b="0" spc="-50" baseline="0" dirty="0" smtClean="0">
              <a:solidFill>
                <a:schemeClr val="bg1"/>
              </a:solidFill>
            </a:rPr>
            <a:t>31 % of allocation</a:t>
          </a:r>
        </a:p>
      </dgm:t>
    </dgm:pt>
    <dgm:pt modelId="{6D7B0F6A-BBD8-4927-A5B3-48DD2140B775}" type="parTrans" cxnId="{950B813A-732C-4B9B-8B49-F26024FA18B1}">
      <dgm:prSet/>
      <dgm:spPr/>
      <dgm:t>
        <a:bodyPr/>
        <a:lstStyle/>
        <a:p>
          <a:endParaRPr lang="cs-CZ" sz="1800" b="1"/>
        </a:p>
      </dgm:t>
    </dgm:pt>
    <dgm:pt modelId="{E662E20F-BA6D-449C-8342-7F6438D32255}" type="sibTrans" cxnId="{950B813A-732C-4B9B-8B49-F26024FA18B1}">
      <dgm:prSet/>
      <dgm:spPr/>
      <dgm:t>
        <a:bodyPr/>
        <a:lstStyle/>
        <a:p>
          <a:endParaRPr lang="cs-CZ" sz="1800" b="1"/>
        </a:p>
      </dgm:t>
    </dgm:pt>
    <dgm:pt modelId="{2892737F-F980-4754-8C3E-2AB767A88813}">
      <dgm:prSet phldrT="[Text]" custT="1"/>
      <dgm:spPr>
        <a:solidFill>
          <a:srgbClr val="7030A0">
            <a:alpha val="90000"/>
          </a:srgbClr>
        </a:solidFill>
      </dgm:spPr>
      <dgm:t>
        <a:bodyPr/>
        <a:lstStyle/>
        <a:p>
          <a:pPr algn="l"/>
          <a:r>
            <a:rPr lang="cs-CZ" sz="1700" b="0" kern="1200" spc="-10" baseline="0" dirty="0" smtClean="0">
              <a:solidFill>
                <a:schemeClr val="bg1"/>
              </a:solidFill>
            </a:rPr>
            <a:t>0</a:t>
          </a:r>
          <a:r>
            <a:rPr lang="en-US" sz="1700" b="0" kern="1200" spc="-10" baseline="0" dirty="0" smtClean="0">
              <a:solidFill>
                <a:schemeClr val="bg1"/>
              </a:solidFill>
            </a:rPr>
            <a:t>.</a:t>
          </a:r>
          <a:r>
            <a:rPr lang="cs-CZ" sz="1700" b="0" kern="1200" spc="-10" baseline="0" dirty="0" smtClean="0">
              <a:solidFill>
                <a:schemeClr val="bg1"/>
              </a:solidFill>
            </a:rPr>
            <a:t>89 bil. €</a:t>
          </a:r>
        </a:p>
      </dgm:t>
    </dgm:pt>
    <dgm:pt modelId="{8B3DBE9B-7107-4E3A-B46C-81185A4FF9EF}" type="parTrans" cxnId="{928FD8B6-F206-4C98-9790-CBDA1B07EC5E}">
      <dgm:prSet/>
      <dgm:spPr/>
      <dgm:t>
        <a:bodyPr/>
        <a:lstStyle/>
        <a:p>
          <a:endParaRPr lang="cs-CZ" sz="1800" b="1"/>
        </a:p>
      </dgm:t>
    </dgm:pt>
    <dgm:pt modelId="{69AEF19E-AE6D-4B5C-B440-56588FA508AB}" type="sibTrans" cxnId="{928FD8B6-F206-4C98-9790-CBDA1B07EC5E}">
      <dgm:prSet/>
      <dgm:spPr/>
      <dgm:t>
        <a:bodyPr/>
        <a:lstStyle/>
        <a:p>
          <a:endParaRPr lang="cs-CZ" sz="1800" b="1"/>
        </a:p>
      </dgm:t>
    </dgm:pt>
    <dgm:pt modelId="{5E7C3D1C-7917-42ED-9DCC-9FF71AA1D915}">
      <dgm:prSet custT="1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cs-CZ" sz="1700" b="0" kern="0" spc="-60" baseline="0" dirty="0" smtClean="0">
              <a:solidFill>
                <a:schemeClr val="bg1"/>
              </a:solidFill>
            </a:rPr>
            <a:t>21 % of allocation</a:t>
          </a:r>
        </a:p>
      </dgm:t>
    </dgm:pt>
    <dgm:pt modelId="{C175E194-72AB-4AA3-A5A4-522DDFCE6E1F}" type="parTrans" cxnId="{996CCE49-CD00-433B-9C18-B591AE5F9E94}">
      <dgm:prSet/>
      <dgm:spPr/>
      <dgm:t>
        <a:bodyPr/>
        <a:lstStyle/>
        <a:p>
          <a:endParaRPr lang="cs-CZ" sz="1800" b="1"/>
        </a:p>
      </dgm:t>
    </dgm:pt>
    <dgm:pt modelId="{7CE1909F-B925-4B62-B35E-80B37B60E0C7}" type="sibTrans" cxnId="{996CCE49-CD00-433B-9C18-B591AE5F9E94}">
      <dgm:prSet/>
      <dgm:spPr/>
      <dgm:t>
        <a:bodyPr/>
        <a:lstStyle/>
        <a:p>
          <a:endParaRPr lang="cs-CZ" sz="1800" b="1"/>
        </a:p>
      </dgm:t>
    </dgm:pt>
    <dgm:pt modelId="{3E1FE1F9-1D46-4E4A-AFF3-AA4BA5C88C91}">
      <dgm:prSet phldrT="[Text]" custT="1"/>
      <dgm:spPr>
        <a:solidFill>
          <a:srgbClr val="70AC2E">
            <a:alpha val="90000"/>
          </a:srgbClr>
        </a:solidFill>
      </dgm:spPr>
      <dgm:t>
        <a:bodyPr/>
        <a:lstStyle/>
        <a:p>
          <a:pPr algn="l"/>
          <a:r>
            <a:rPr lang="cs-CZ" sz="1700" b="0" dirty="0" smtClean="0">
              <a:solidFill>
                <a:schemeClr val="bg1"/>
              </a:solidFill>
            </a:rPr>
            <a:t>1</a:t>
          </a:r>
          <a:r>
            <a:rPr lang="en-US" sz="1700" b="0" dirty="0" smtClean="0">
              <a:solidFill>
                <a:schemeClr val="bg1"/>
              </a:solidFill>
            </a:rPr>
            <a:t>.</a:t>
          </a:r>
          <a:r>
            <a:rPr lang="cs-CZ" sz="1700" b="0" dirty="0" smtClean="0">
              <a:solidFill>
                <a:schemeClr val="bg1"/>
              </a:solidFill>
            </a:rPr>
            <a:t>22 bil. €</a:t>
          </a:r>
        </a:p>
      </dgm:t>
    </dgm:pt>
    <dgm:pt modelId="{51D68566-AA7A-4DD1-B1B3-9B110C2D1BF9}" type="parTrans" cxnId="{43D31CAF-DAAF-45D3-ACC1-C261A40A3562}">
      <dgm:prSet/>
      <dgm:spPr/>
      <dgm:t>
        <a:bodyPr/>
        <a:lstStyle/>
        <a:p>
          <a:endParaRPr lang="cs-CZ" sz="1800" b="1"/>
        </a:p>
      </dgm:t>
    </dgm:pt>
    <dgm:pt modelId="{D76B8D06-F512-4251-9AF2-100F96142B75}" type="sibTrans" cxnId="{43D31CAF-DAAF-45D3-ACC1-C261A40A3562}">
      <dgm:prSet/>
      <dgm:spPr/>
      <dgm:t>
        <a:bodyPr/>
        <a:lstStyle/>
        <a:p>
          <a:endParaRPr lang="cs-CZ" sz="1800" b="1"/>
        </a:p>
      </dgm:t>
    </dgm:pt>
    <dgm:pt modelId="{6BFFBB87-C319-4334-9AC8-025F24B6CAC0}">
      <dgm:prSet custT="1"/>
      <dgm:spPr>
        <a:solidFill>
          <a:srgbClr val="70AC2E">
            <a:alpha val="90000"/>
          </a:srgbClr>
        </a:solidFill>
      </dgm:spPr>
      <dgm:t>
        <a:bodyPr/>
        <a:lstStyle/>
        <a:p>
          <a:r>
            <a:rPr lang="cs-CZ" sz="1700" b="0" spc="-60" baseline="0" dirty="0" smtClean="0">
              <a:solidFill>
                <a:schemeClr val="bg1"/>
              </a:solidFill>
            </a:rPr>
            <a:t>28 % of allocation</a:t>
          </a:r>
        </a:p>
      </dgm:t>
    </dgm:pt>
    <dgm:pt modelId="{DD6F8C1E-DEDF-491F-932F-1768461B50F3}" type="parTrans" cxnId="{96431C1E-5FE2-491D-B3D8-6E357CB0BBFF}">
      <dgm:prSet/>
      <dgm:spPr/>
      <dgm:t>
        <a:bodyPr/>
        <a:lstStyle/>
        <a:p>
          <a:endParaRPr lang="cs-CZ" sz="1800" b="1"/>
        </a:p>
      </dgm:t>
    </dgm:pt>
    <dgm:pt modelId="{E2A8EABD-8E97-42B8-9F3E-A0A0A19288C8}" type="sibTrans" cxnId="{96431C1E-5FE2-491D-B3D8-6E357CB0BBFF}">
      <dgm:prSet/>
      <dgm:spPr/>
      <dgm:t>
        <a:bodyPr/>
        <a:lstStyle/>
        <a:p>
          <a:endParaRPr lang="cs-CZ" sz="1800" b="1"/>
        </a:p>
      </dgm:t>
    </dgm:pt>
    <dgm:pt modelId="{D41449FF-1A2E-4A3B-BE80-3D2AB362D5BC}">
      <dgm:prSet phldrT="[Text]" custT="1"/>
      <dgm:spPr>
        <a:solidFill>
          <a:srgbClr val="EAA804">
            <a:alpha val="90000"/>
          </a:srgbClr>
        </a:solidFill>
      </dgm:spPr>
      <dgm:t>
        <a:bodyPr/>
        <a:lstStyle/>
        <a:p>
          <a:pPr algn="l" rtl="0"/>
          <a:r>
            <a:rPr lang="cs-CZ" sz="1700" b="0" spc="-10" baseline="0" dirty="0" smtClean="0">
              <a:solidFill>
                <a:schemeClr val="bg1"/>
              </a:solidFill>
            </a:rPr>
            <a:t>0</a:t>
          </a:r>
          <a:r>
            <a:rPr lang="en-US" sz="1700" b="0" spc="-10" baseline="0" dirty="0" smtClean="0">
              <a:solidFill>
                <a:schemeClr val="bg1"/>
              </a:solidFill>
            </a:rPr>
            <a:t>.</a:t>
          </a:r>
          <a:r>
            <a:rPr lang="cs-CZ" sz="1700" b="0" spc="-10" baseline="0" dirty="0" smtClean="0">
              <a:solidFill>
                <a:schemeClr val="bg1"/>
              </a:solidFill>
            </a:rPr>
            <a:t>74 bil. €</a:t>
          </a:r>
          <a:endParaRPr lang="cs-CZ" sz="1700" b="0" spc="-10" baseline="0" dirty="0">
            <a:solidFill>
              <a:schemeClr val="bg1"/>
            </a:solidFill>
          </a:endParaRPr>
        </a:p>
      </dgm:t>
    </dgm:pt>
    <dgm:pt modelId="{54989E34-1AA9-433F-ABE3-E1152DBBB1C3}" type="parTrans" cxnId="{14DB5691-5C51-401D-B4ED-6789882ADBAB}">
      <dgm:prSet/>
      <dgm:spPr/>
      <dgm:t>
        <a:bodyPr/>
        <a:lstStyle/>
        <a:p>
          <a:endParaRPr lang="cs-CZ" sz="1800" b="1"/>
        </a:p>
      </dgm:t>
    </dgm:pt>
    <dgm:pt modelId="{27C36E2A-E708-4BDE-A9BB-CEF8FE0E8F34}" type="sibTrans" cxnId="{14DB5691-5C51-401D-B4ED-6789882ADBAB}">
      <dgm:prSet/>
      <dgm:spPr/>
      <dgm:t>
        <a:bodyPr/>
        <a:lstStyle/>
        <a:p>
          <a:endParaRPr lang="cs-CZ" sz="1800" b="1"/>
        </a:p>
      </dgm:t>
    </dgm:pt>
    <dgm:pt modelId="{7F193801-1906-4A9F-BA5E-6C2033A37E1A}">
      <dgm:prSet custT="1"/>
      <dgm:spPr>
        <a:solidFill>
          <a:srgbClr val="EAA804">
            <a:alpha val="90000"/>
          </a:srgbClr>
        </a:solidFill>
      </dgm:spPr>
      <dgm:t>
        <a:bodyPr/>
        <a:lstStyle/>
        <a:p>
          <a:r>
            <a:rPr lang="cs-CZ" sz="1700" b="0" spc="-60" baseline="0" dirty="0" smtClean="0">
              <a:solidFill>
                <a:schemeClr val="bg1"/>
              </a:solidFill>
            </a:rPr>
            <a:t>17 % of allocation</a:t>
          </a:r>
          <a:endParaRPr lang="cs-CZ" sz="1700" b="0" spc="-60" baseline="0" dirty="0">
            <a:solidFill>
              <a:schemeClr val="bg1"/>
            </a:solidFill>
          </a:endParaRPr>
        </a:p>
      </dgm:t>
    </dgm:pt>
    <dgm:pt modelId="{05880031-FB88-4E49-80CC-66A8A69CFE3A}" type="parTrans" cxnId="{FB391519-49D3-480D-9D4C-8C661F4B49FB}">
      <dgm:prSet/>
      <dgm:spPr/>
      <dgm:t>
        <a:bodyPr/>
        <a:lstStyle/>
        <a:p>
          <a:endParaRPr lang="cs-CZ" sz="1800" b="1"/>
        </a:p>
      </dgm:t>
    </dgm:pt>
    <dgm:pt modelId="{AAD3E480-27E1-4039-BE5C-04FCF3AD2E33}" type="sibTrans" cxnId="{FB391519-49D3-480D-9D4C-8C661F4B49FB}">
      <dgm:prSet/>
      <dgm:spPr/>
      <dgm:t>
        <a:bodyPr/>
        <a:lstStyle/>
        <a:p>
          <a:endParaRPr lang="cs-CZ" sz="1800" b="1"/>
        </a:p>
      </dgm:t>
    </dgm:pt>
    <dgm:pt modelId="{D8513AF9-5D5C-4F8D-9961-AEC5FBF93C83}" type="pres">
      <dgm:prSet presAssocID="{F8EBF61F-6A4F-4D23-AD50-504D68F5BB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ED3A957-FD13-4B5C-AC73-59C2D2537A2D}" type="pres">
      <dgm:prSet presAssocID="{2677199F-FE8C-4DFB-B20F-EF05AAF2045C}" presName="linNode" presStyleCnt="0"/>
      <dgm:spPr/>
    </dgm:pt>
    <dgm:pt modelId="{F8DBFD47-0FCF-4AA7-89C2-7FEF9889E380}" type="pres">
      <dgm:prSet presAssocID="{2677199F-FE8C-4DFB-B20F-EF05AAF2045C}" presName="parentText" presStyleLbl="node1" presStyleIdx="0" presStyleCnt="4" custScaleX="456961" custScaleY="7971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1AAF3A-7B9A-4275-AA89-71F002870CD1}" type="pres">
      <dgm:prSet presAssocID="{2677199F-FE8C-4DFB-B20F-EF05AAF2045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2BBE87-03A8-4905-ABEF-1EEFFA74041A}" type="pres">
      <dgm:prSet presAssocID="{EDEBD738-E8DE-4A1A-9B11-3389C719A7F2}" presName="sp" presStyleCnt="0"/>
      <dgm:spPr/>
    </dgm:pt>
    <dgm:pt modelId="{14D86309-324C-4CEB-AC92-B8A151202C09}" type="pres">
      <dgm:prSet presAssocID="{9D6AB9FF-7764-4338-B6E0-195907B2DC99}" presName="linNode" presStyleCnt="0"/>
      <dgm:spPr/>
    </dgm:pt>
    <dgm:pt modelId="{71F5622B-62F3-4547-9052-E1806C427D68}" type="pres">
      <dgm:prSet presAssocID="{9D6AB9FF-7764-4338-B6E0-195907B2DC99}" presName="parentText" presStyleLbl="node1" presStyleIdx="1" presStyleCnt="4" custScaleX="461356" custScaleY="6745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E9AA61-BCDC-4364-9BE3-D1A275C376AC}" type="pres">
      <dgm:prSet presAssocID="{9D6AB9FF-7764-4338-B6E0-195907B2DC9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8F4995-4AD5-457A-B5A0-BC484E36029F}" type="pres">
      <dgm:prSet presAssocID="{3D772CC6-E208-4783-8FDB-5E2CF283FB1A}" presName="sp" presStyleCnt="0"/>
      <dgm:spPr/>
    </dgm:pt>
    <dgm:pt modelId="{C627EDDA-7572-4FBD-8EA4-525E948321D5}" type="pres">
      <dgm:prSet presAssocID="{EE7313DF-5FFB-4B99-A419-371FBD69D76E}" presName="linNode" presStyleCnt="0"/>
      <dgm:spPr/>
    </dgm:pt>
    <dgm:pt modelId="{B6598EB8-A948-44C3-B19D-017150A5C5D0}" type="pres">
      <dgm:prSet presAssocID="{EE7313DF-5FFB-4B99-A419-371FBD69D76E}" presName="parentText" presStyleLbl="node1" presStyleIdx="2" presStyleCnt="4" custScaleX="458407" custScaleY="9559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90B30F-55E8-4669-80DA-9370A72168A4}" type="pres">
      <dgm:prSet presAssocID="{EE7313DF-5FFB-4B99-A419-371FBD69D76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63066E-87EC-44F5-AF34-BAF406CAAA9A}" type="pres">
      <dgm:prSet presAssocID="{36ADCFB8-075E-40E0-8CF9-AE7BE96A9082}" presName="sp" presStyleCnt="0"/>
      <dgm:spPr/>
    </dgm:pt>
    <dgm:pt modelId="{AB3B4223-1CA3-49B5-8A27-69EDE131DD1C}" type="pres">
      <dgm:prSet presAssocID="{A9701B9B-844B-4B17-AE51-13FB4B7DE8B3}" presName="linNode" presStyleCnt="0"/>
      <dgm:spPr/>
    </dgm:pt>
    <dgm:pt modelId="{244A9A68-1D6E-4940-B38B-211EDE58FDB1}" type="pres">
      <dgm:prSet presAssocID="{A9701B9B-844B-4B17-AE51-13FB4B7DE8B3}" presName="parentText" presStyleLbl="node1" presStyleIdx="3" presStyleCnt="4" custScaleX="45982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DB38A8-2C75-4A97-BF8C-2C9113A3A1C1}" type="pres">
      <dgm:prSet presAssocID="{A9701B9B-844B-4B17-AE51-13FB4B7DE8B3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0255F0-AA34-4D8F-AEB7-7E3B0570C53F}" type="presOf" srcId="{7F193801-1906-4A9F-BA5E-6C2033A37E1A}" destId="{D5DB38A8-2C75-4A97-BF8C-2C9113A3A1C1}" srcOrd="0" destOrd="1" presId="urn:microsoft.com/office/officeart/2005/8/layout/vList5"/>
    <dgm:cxn modelId="{14DB5691-5C51-401D-B4ED-6789882ADBAB}" srcId="{A9701B9B-844B-4B17-AE51-13FB4B7DE8B3}" destId="{D41449FF-1A2E-4A3B-BE80-3D2AB362D5BC}" srcOrd="0" destOrd="0" parTransId="{54989E34-1AA9-433F-ABE3-E1152DBBB1C3}" sibTransId="{27C36E2A-E708-4BDE-A9BB-CEF8FE0E8F34}"/>
    <dgm:cxn modelId="{86826C28-000A-4E18-8D09-D967DC91092A}" type="presOf" srcId="{2892737F-F980-4754-8C3E-2AB767A88813}" destId="{F8E9AA61-BCDC-4364-9BE3-D1A275C376AC}" srcOrd="0" destOrd="0" presId="urn:microsoft.com/office/officeart/2005/8/layout/vList5"/>
    <dgm:cxn modelId="{10FABCC7-7904-4248-92C5-7ABCA52E22F9}" type="presOf" srcId="{D41449FF-1A2E-4A3B-BE80-3D2AB362D5BC}" destId="{D5DB38A8-2C75-4A97-BF8C-2C9113A3A1C1}" srcOrd="0" destOrd="0" presId="urn:microsoft.com/office/officeart/2005/8/layout/vList5"/>
    <dgm:cxn modelId="{1749FF42-1745-4DEC-B406-E499C5F6936F}" type="presOf" srcId="{C81884A1-F649-4822-9505-7BCF6E2C3C74}" destId="{D71AAF3A-7B9A-4275-AA89-71F002870CD1}" srcOrd="0" destOrd="0" presId="urn:microsoft.com/office/officeart/2005/8/layout/vList5"/>
    <dgm:cxn modelId="{FB391519-49D3-480D-9D4C-8C661F4B49FB}" srcId="{A9701B9B-844B-4B17-AE51-13FB4B7DE8B3}" destId="{7F193801-1906-4A9F-BA5E-6C2033A37E1A}" srcOrd="1" destOrd="0" parTransId="{05880031-FB88-4E49-80CC-66A8A69CFE3A}" sibTransId="{AAD3E480-27E1-4039-BE5C-04FCF3AD2E33}"/>
    <dgm:cxn modelId="{48E5C89B-32AF-4884-B496-C8F2D0195073}" type="presOf" srcId="{A9701B9B-844B-4B17-AE51-13FB4B7DE8B3}" destId="{244A9A68-1D6E-4940-B38B-211EDE58FDB1}" srcOrd="0" destOrd="0" presId="urn:microsoft.com/office/officeart/2005/8/layout/vList5"/>
    <dgm:cxn modelId="{59980883-942D-4FCF-AFB0-84F80D642679}" type="presOf" srcId="{9D6AB9FF-7764-4338-B6E0-195907B2DC99}" destId="{71F5622B-62F3-4547-9052-E1806C427D68}" srcOrd="0" destOrd="0" presId="urn:microsoft.com/office/officeart/2005/8/layout/vList5"/>
    <dgm:cxn modelId="{928FD8B6-F206-4C98-9790-CBDA1B07EC5E}" srcId="{9D6AB9FF-7764-4338-B6E0-195907B2DC99}" destId="{2892737F-F980-4754-8C3E-2AB767A88813}" srcOrd="0" destOrd="0" parTransId="{8B3DBE9B-7107-4E3A-B46C-81185A4FF9EF}" sibTransId="{69AEF19E-AE6D-4B5C-B440-56588FA508AB}"/>
    <dgm:cxn modelId="{F43CE983-CAD9-4721-8225-6A3410D28616}" type="presOf" srcId="{6A1B4146-01D6-4AC4-9CC6-B4986C1F3456}" destId="{D71AAF3A-7B9A-4275-AA89-71F002870CD1}" srcOrd="0" destOrd="1" presId="urn:microsoft.com/office/officeart/2005/8/layout/vList5"/>
    <dgm:cxn modelId="{90D22BFB-C2F2-4A95-B98F-67FD8C84E5F0}" type="presOf" srcId="{3E1FE1F9-1D46-4E4A-AFF3-AA4BA5C88C91}" destId="{E090B30F-55E8-4669-80DA-9370A72168A4}" srcOrd="0" destOrd="0" presId="urn:microsoft.com/office/officeart/2005/8/layout/vList5"/>
    <dgm:cxn modelId="{37C22974-D165-42AE-A9FA-D42BCFFE7CFA}" srcId="{2677199F-FE8C-4DFB-B20F-EF05AAF2045C}" destId="{C81884A1-F649-4822-9505-7BCF6E2C3C74}" srcOrd="0" destOrd="0" parTransId="{3FCAD2DF-0009-4540-B119-0C7B53F72D2C}" sibTransId="{E532213E-470E-47B2-8306-BD31B791F011}"/>
    <dgm:cxn modelId="{950B813A-732C-4B9B-8B49-F26024FA18B1}" srcId="{2677199F-FE8C-4DFB-B20F-EF05AAF2045C}" destId="{6A1B4146-01D6-4AC4-9CC6-B4986C1F3456}" srcOrd="1" destOrd="0" parTransId="{6D7B0F6A-BBD8-4927-A5B3-48DD2140B775}" sibTransId="{E662E20F-BA6D-449C-8342-7F6438D32255}"/>
    <dgm:cxn modelId="{097AADAD-2C45-4235-8EE8-A7ABCF022C07}" srcId="{F8EBF61F-6A4F-4D23-AD50-504D68F5BBA0}" destId="{9D6AB9FF-7764-4338-B6E0-195907B2DC99}" srcOrd="1" destOrd="0" parTransId="{54BF61A3-E1EB-448B-B8B5-64FFBB795691}" sibTransId="{3D772CC6-E208-4783-8FDB-5E2CF283FB1A}"/>
    <dgm:cxn modelId="{271A4C01-1279-433E-A3E0-EAE0EC955598}" type="presOf" srcId="{5E7C3D1C-7917-42ED-9DCC-9FF71AA1D915}" destId="{F8E9AA61-BCDC-4364-9BE3-D1A275C376AC}" srcOrd="0" destOrd="1" presId="urn:microsoft.com/office/officeart/2005/8/layout/vList5"/>
    <dgm:cxn modelId="{B54DF192-8F8A-4AF2-9F07-82E93D56BD97}" type="presOf" srcId="{2677199F-FE8C-4DFB-B20F-EF05AAF2045C}" destId="{F8DBFD47-0FCF-4AA7-89C2-7FEF9889E380}" srcOrd="0" destOrd="0" presId="urn:microsoft.com/office/officeart/2005/8/layout/vList5"/>
    <dgm:cxn modelId="{FE54BF2B-5CD7-4C7B-BB5D-D8E89FA43D80}" type="presOf" srcId="{F8EBF61F-6A4F-4D23-AD50-504D68F5BBA0}" destId="{D8513AF9-5D5C-4F8D-9961-AEC5FBF93C83}" srcOrd="0" destOrd="0" presId="urn:microsoft.com/office/officeart/2005/8/layout/vList5"/>
    <dgm:cxn modelId="{996CCE49-CD00-433B-9C18-B591AE5F9E94}" srcId="{9D6AB9FF-7764-4338-B6E0-195907B2DC99}" destId="{5E7C3D1C-7917-42ED-9DCC-9FF71AA1D915}" srcOrd="1" destOrd="0" parTransId="{C175E194-72AB-4AA3-A5A4-522DDFCE6E1F}" sibTransId="{7CE1909F-B925-4B62-B35E-80B37B60E0C7}"/>
    <dgm:cxn modelId="{96431C1E-5FE2-491D-B3D8-6E357CB0BBFF}" srcId="{EE7313DF-5FFB-4B99-A419-371FBD69D76E}" destId="{6BFFBB87-C319-4334-9AC8-025F24B6CAC0}" srcOrd="1" destOrd="0" parTransId="{DD6F8C1E-DEDF-491F-932F-1768461B50F3}" sibTransId="{E2A8EABD-8E97-42B8-9F3E-A0A0A19288C8}"/>
    <dgm:cxn modelId="{0DFD1E56-5A86-4755-BAFC-54623504DB1D}" srcId="{F8EBF61F-6A4F-4D23-AD50-504D68F5BBA0}" destId="{2677199F-FE8C-4DFB-B20F-EF05AAF2045C}" srcOrd="0" destOrd="0" parTransId="{61D3671D-0CFE-4BE3-BDAF-BBDA888DD1F9}" sibTransId="{EDEBD738-E8DE-4A1A-9B11-3389C719A7F2}"/>
    <dgm:cxn modelId="{3550C031-981F-4132-B9F1-A8A7EB82FDD0}" type="presOf" srcId="{6BFFBB87-C319-4334-9AC8-025F24B6CAC0}" destId="{E090B30F-55E8-4669-80DA-9370A72168A4}" srcOrd="0" destOrd="1" presId="urn:microsoft.com/office/officeart/2005/8/layout/vList5"/>
    <dgm:cxn modelId="{43D31CAF-DAAF-45D3-ACC1-C261A40A3562}" srcId="{EE7313DF-5FFB-4B99-A419-371FBD69D76E}" destId="{3E1FE1F9-1D46-4E4A-AFF3-AA4BA5C88C91}" srcOrd="0" destOrd="0" parTransId="{51D68566-AA7A-4DD1-B1B3-9B110C2D1BF9}" sibTransId="{D76B8D06-F512-4251-9AF2-100F96142B75}"/>
    <dgm:cxn modelId="{EE91C5A7-AEA4-4DAB-B15C-E85D23C22082}" srcId="{F8EBF61F-6A4F-4D23-AD50-504D68F5BBA0}" destId="{EE7313DF-5FFB-4B99-A419-371FBD69D76E}" srcOrd="2" destOrd="0" parTransId="{4E5B0D72-FF20-4154-B60C-03B2C6677F5E}" sibTransId="{36ADCFB8-075E-40E0-8CF9-AE7BE96A9082}"/>
    <dgm:cxn modelId="{61F0CE8B-2904-430D-B4BA-41BEA6F102AA}" type="presOf" srcId="{EE7313DF-5FFB-4B99-A419-371FBD69D76E}" destId="{B6598EB8-A948-44C3-B19D-017150A5C5D0}" srcOrd="0" destOrd="0" presId="urn:microsoft.com/office/officeart/2005/8/layout/vList5"/>
    <dgm:cxn modelId="{B95B1653-BE8F-42B3-A037-A22A635593F6}" srcId="{F8EBF61F-6A4F-4D23-AD50-504D68F5BBA0}" destId="{A9701B9B-844B-4B17-AE51-13FB4B7DE8B3}" srcOrd="3" destOrd="0" parTransId="{1E0A9B54-A291-4485-98BB-3A0E8FC0E7BB}" sibTransId="{FB81E84C-9E2A-4F50-87CB-8BEE15C837BB}"/>
    <dgm:cxn modelId="{18ECAE66-A42A-4495-BF09-6A5CF0853B02}" type="presParOf" srcId="{D8513AF9-5D5C-4F8D-9961-AEC5FBF93C83}" destId="{EED3A957-FD13-4B5C-AC73-59C2D2537A2D}" srcOrd="0" destOrd="0" presId="urn:microsoft.com/office/officeart/2005/8/layout/vList5"/>
    <dgm:cxn modelId="{F1B168E6-7EE0-45B8-B38D-ACC0CAC46A95}" type="presParOf" srcId="{EED3A957-FD13-4B5C-AC73-59C2D2537A2D}" destId="{F8DBFD47-0FCF-4AA7-89C2-7FEF9889E380}" srcOrd="0" destOrd="0" presId="urn:microsoft.com/office/officeart/2005/8/layout/vList5"/>
    <dgm:cxn modelId="{473C1256-D9BB-47F8-90ED-73860EB0AD41}" type="presParOf" srcId="{EED3A957-FD13-4B5C-AC73-59C2D2537A2D}" destId="{D71AAF3A-7B9A-4275-AA89-71F002870CD1}" srcOrd="1" destOrd="0" presId="urn:microsoft.com/office/officeart/2005/8/layout/vList5"/>
    <dgm:cxn modelId="{AFAEB8CD-065E-4C40-8035-1742B0D59FC8}" type="presParOf" srcId="{D8513AF9-5D5C-4F8D-9961-AEC5FBF93C83}" destId="{172BBE87-03A8-4905-ABEF-1EEFFA74041A}" srcOrd="1" destOrd="0" presId="urn:microsoft.com/office/officeart/2005/8/layout/vList5"/>
    <dgm:cxn modelId="{5C0B0E6D-9D5E-4B9C-B75B-9A869A4CEBE4}" type="presParOf" srcId="{D8513AF9-5D5C-4F8D-9961-AEC5FBF93C83}" destId="{14D86309-324C-4CEB-AC92-B8A151202C09}" srcOrd="2" destOrd="0" presId="urn:microsoft.com/office/officeart/2005/8/layout/vList5"/>
    <dgm:cxn modelId="{4402C220-9F16-4AB9-B080-6FCC9094EE78}" type="presParOf" srcId="{14D86309-324C-4CEB-AC92-B8A151202C09}" destId="{71F5622B-62F3-4547-9052-E1806C427D68}" srcOrd="0" destOrd="0" presId="urn:microsoft.com/office/officeart/2005/8/layout/vList5"/>
    <dgm:cxn modelId="{7AB14F09-20AB-45FB-B666-403AC6C58BDC}" type="presParOf" srcId="{14D86309-324C-4CEB-AC92-B8A151202C09}" destId="{F8E9AA61-BCDC-4364-9BE3-D1A275C376AC}" srcOrd="1" destOrd="0" presId="urn:microsoft.com/office/officeart/2005/8/layout/vList5"/>
    <dgm:cxn modelId="{2BFF2204-A571-461F-9836-93D7F404A557}" type="presParOf" srcId="{D8513AF9-5D5C-4F8D-9961-AEC5FBF93C83}" destId="{A38F4995-4AD5-457A-B5A0-BC484E36029F}" srcOrd="3" destOrd="0" presId="urn:microsoft.com/office/officeart/2005/8/layout/vList5"/>
    <dgm:cxn modelId="{F49FB906-37CE-4DAB-9D15-6CFAA3CB12CA}" type="presParOf" srcId="{D8513AF9-5D5C-4F8D-9961-AEC5FBF93C83}" destId="{C627EDDA-7572-4FBD-8EA4-525E948321D5}" srcOrd="4" destOrd="0" presId="urn:microsoft.com/office/officeart/2005/8/layout/vList5"/>
    <dgm:cxn modelId="{EA0B26F6-74F4-4436-8DDB-1C48B2864FA0}" type="presParOf" srcId="{C627EDDA-7572-4FBD-8EA4-525E948321D5}" destId="{B6598EB8-A948-44C3-B19D-017150A5C5D0}" srcOrd="0" destOrd="0" presId="urn:microsoft.com/office/officeart/2005/8/layout/vList5"/>
    <dgm:cxn modelId="{7E03E1C9-0E82-45DD-AEE4-D7EDF560CE34}" type="presParOf" srcId="{C627EDDA-7572-4FBD-8EA4-525E948321D5}" destId="{E090B30F-55E8-4669-80DA-9370A72168A4}" srcOrd="1" destOrd="0" presId="urn:microsoft.com/office/officeart/2005/8/layout/vList5"/>
    <dgm:cxn modelId="{68F8C631-E5C2-48CB-9593-7BCD10105426}" type="presParOf" srcId="{D8513AF9-5D5C-4F8D-9961-AEC5FBF93C83}" destId="{EF63066E-87EC-44F5-AF34-BAF406CAAA9A}" srcOrd="5" destOrd="0" presId="urn:microsoft.com/office/officeart/2005/8/layout/vList5"/>
    <dgm:cxn modelId="{3C6598F4-EEA7-4606-9564-286A1F3E4F41}" type="presParOf" srcId="{D8513AF9-5D5C-4F8D-9961-AEC5FBF93C83}" destId="{AB3B4223-1CA3-49B5-8A27-69EDE131DD1C}" srcOrd="6" destOrd="0" presId="urn:microsoft.com/office/officeart/2005/8/layout/vList5"/>
    <dgm:cxn modelId="{08A9D4F4-312D-478F-AECA-02FE314FFB99}" type="presParOf" srcId="{AB3B4223-1CA3-49B5-8A27-69EDE131DD1C}" destId="{244A9A68-1D6E-4940-B38B-211EDE58FDB1}" srcOrd="0" destOrd="0" presId="urn:microsoft.com/office/officeart/2005/8/layout/vList5"/>
    <dgm:cxn modelId="{15B48F4F-A46F-48AF-87DC-CC6328886266}" type="presParOf" srcId="{AB3B4223-1CA3-49B5-8A27-69EDE131DD1C}" destId="{D5DB38A8-2C75-4A97-BF8C-2C9113A3A1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AAF3A-7B9A-4275-AA89-71F002870CD1}">
      <dsp:nvSpPr>
        <dsp:cNvPr id="0" name=""/>
        <dsp:cNvSpPr/>
      </dsp:nvSpPr>
      <dsp:spPr>
        <a:xfrm rot="5400000">
          <a:off x="5188133" y="-498694"/>
          <a:ext cx="821690" cy="1823419"/>
        </a:xfrm>
        <a:prstGeom prst="round2SameRect">
          <a:avLst/>
        </a:prstGeom>
        <a:solidFill>
          <a:srgbClr val="109EC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b="0" kern="1200" dirty="0" smtClean="0">
              <a:solidFill>
                <a:schemeClr val="bg1"/>
              </a:solidFill>
            </a:rPr>
            <a:t>1</a:t>
          </a:r>
          <a:r>
            <a:rPr lang="en-US" sz="1700" b="0" kern="1200" dirty="0" smtClean="0">
              <a:solidFill>
                <a:schemeClr val="bg1"/>
              </a:solidFill>
            </a:rPr>
            <a:t>.</a:t>
          </a:r>
          <a:r>
            <a:rPr lang="cs-CZ" sz="1700" b="0" kern="1200" dirty="0" smtClean="0">
              <a:solidFill>
                <a:schemeClr val="bg1"/>
              </a:solidFill>
            </a:rPr>
            <a:t>35 bil. €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b="0" kern="1200" spc="-50" baseline="0" dirty="0" smtClean="0">
              <a:solidFill>
                <a:schemeClr val="bg1"/>
              </a:solidFill>
            </a:rPr>
            <a:t>31 % of allocation</a:t>
          </a:r>
        </a:p>
      </dsp:txBody>
      <dsp:txXfrm rot="-5400000">
        <a:off x="4687269" y="42282"/>
        <a:ext cx="1783307" cy="741466"/>
      </dsp:txXfrm>
    </dsp:sp>
    <dsp:sp modelId="{F8DBFD47-0FCF-4AA7-89C2-7FEF9889E380}">
      <dsp:nvSpPr>
        <dsp:cNvPr id="0" name=""/>
        <dsp:cNvSpPr/>
      </dsp:nvSpPr>
      <dsp:spPr>
        <a:xfrm>
          <a:off x="342" y="3612"/>
          <a:ext cx="4686926" cy="818804"/>
        </a:xfrm>
        <a:prstGeom prst="roundRect">
          <a:avLst/>
        </a:prstGeom>
        <a:solidFill>
          <a:srgbClr val="109EC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	</a:t>
          </a:r>
          <a:r>
            <a:rPr lang="it-IT" sz="1550" b="1" kern="1200" dirty="0" smtClean="0"/>
            <a:t>Development </a:t>
          </a:r>
          <a:r>
            <a:rPr lang="en-US" sz="1550" b="1" kern="1200" dirty="0" smtClean="0"/>
            <a:t>of research and development </a:t>
          </a:r>
          <a:r>
            <a:rPr lang="cs-CZ" sz="1550" b="1" kern="1200" dirty="0" smtClean="0"/>
            <a:t>	</a:t>
          </a:r>
          <a:r>
            <a:rPr lang="en-US" sz="1550" b="1" kern="1200" dirty="0" smtClean="0"/>
            <a:t>for innovation</a:t>
          </a:r>
          <a:endParaRPr lang="cs-CZ" sz="1550" b="1" kern="1200" dirty="0" smtClean="0"/>
        </a:p>
      </dsp:txBody>
      <dsp:txXfrm>
        <a:off x="40313" y="43583"/>
        <a:ext cx="4606984" cy="738862"/>
      </dsp:txXfrm>
    </dsp:sp>
    <dsp:sp modelId="{F8E9AA61-BCDC-4364-9BE3-D1A275C376AC}">
      <dsp:nvSpPr>
        <dsp:cNvPr id="0" name=""/>
        <dsp:cNvSpPr/>
      </dsp:nvSpPr>
      <dsp:spPr>
        <a:xfrm rot="5400000">
          <a:off x="5195418" y="380457"/>
          <a:ext cx="821690" cy="1811208"/>
        </a:xfrm>
        <a:prstGeom prst="round2Same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b="0" kern="1200" spc="-10" baseline="0" dirty="0" smtClean="0">
              <a:solidFill>
                <a:schemeClr val="bg1"/>
              </a:solidFill>
            </a:rPr>
            <a:t>0</a:t>
          </a:r>
          <a:r>
            <a:rPr lang="en-US" sz="1700" b="0" kern="1200" spc="-10" baseline="0" dirty="0" smtClean="0">
              <a:solidFill>
                <a:schemeClr val="bg1"/>
              </a:solidFill>
            </a:rPr>
            <a:t>.</a:t>
          </a:r>
          <a:r>
            <a:rPr lang="cs-CZ" sz="1700" b="0" kern="1200" spc="-10" baseline="0" dirty="0" smtClean="0">
              <a:solidFill>
                <a:schemeClr val="bg1"/>
              </a:solidFill>
            </a:rPr>
            <a:t>89 bil. €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b="0" kern="0" spc="-60" baseline="0" dirty="0" smtClean="0">
              <a:solidFill>
                <a:schemeClr val="bg1"/>
              </a:solidFill>
            </a:rPr>
            <a:t>21 % of allocation</a:t>
          </a:r>
        </a:p>
      </dsp:txBody>
      <dsp:txXfrm rot="-5400000">
        <a:off x="4700659" y="915328"/>
        <a:ext cx="1771096" cy="741466"/>
      </dsp:txXfrm>
    </dsp:sp>
    <dsp:sp modelId="{71F5622B-62F3-4547-9052-E1806C427D68}">
      <dsp:nvSpPr>
        <dsp:cNvPr id="0" name=""/>
        <dsp:cNvSpPr/>
      </dsp:nvSpPr>
      <dsp:spPr>
        <a:xfrm>
          <a:off x="342" y="939631"/>
          <a:ext cx="4700317" cy="692859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50" b="1" kern="1200" dirty="0" smtClean="0"/>
            <a:t>	Development </a:t>
          </a:r>
          <a:r>
            <a:rPr lang="en-US" sz="1550" b="1" kern="1200" dirty="0" smtClean="0"/>
            <a:t>of enterprise and </a:t>
          </a:r>
          <a:r>
            <a:rPr lang="cs-CZ" sz="1550" b="1" kern="1200" dirty="0" smtClean="0"/>
            <a:t>	</a:t>
          </a:r>
          <a:r>
            <a:rPr lang="en-US" sz="1550" b="1" kern="1200" dirty="0" smtClean="0"/>
            <a:t>c</a:t>
          </a:r>
          <a:r>
            <a:rPr lang="pl-PL" sz="1550" b="1" kern="1200" dirty="0" smtClean="0"/>
            <a:t>ompetitiveness</a:t>
          </a:r>
          <a:r>
            <a:rPr lang="en-US" sz="1550" b="1" kern="1200" dirty="0" smtClean="0"/>
            <a:t> in small and medium-sized </a:t>
          </a:r>
          <a:r>
            <a:rPr lang="cs-CZ" sz="1550" b="1" kern="1200" dirty="0" smtClean="0"/>
            <a:t>	</a:t>
          </a:r>
          <a:r>
            <a:rPr lang="en-US" sz="1550" b="1" kern="1200" dirty="0" smtClean="0"/>
            <a:t>enterprises</a:t>
          </a:r>
          <a:endParaRPr lang="cs-CZ" sz="1550" b="1" kern="1200" dirty="0" smtClean="0"/>
        </a:p>
      </dsp:txBody>
      <dsp:txXfrm>
        <a:off x="34165" y="973454"/>
        <a:ext cx="4632671" cy="625213"/>
      </dsp:txXfrm>
    </dsp:sp>
    <dsp:sp modelId="{E090B30F-55E8-4669-80DA-9370A72168A4}">
      <dsp:nvSpPr>
        <dsp:cNvPr id="0" name=""/>
        <dsp:cNvSpPr/>
      </dsp:nvSpPr>
      <dsp:spPr>
        <a:xfrm rot="5400000">
          <a:off x="5190434" y="1329507"/>
          <a:ext cx="821690" cy="1819348"/>
        </a:xfrm>
        <a:prstGeom prst="round2SameRect">
          <a:avLst/>
        </a:prstGeom>
        <a:solidFill>
          <a:srgbClr val="70AC2E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b="0" kern="1200" dirty="0" smtClean="0">
              <a:solidFill>
                <a:schemeClr val="bg1"/>
              </a:solidFill>
            </a:rPr>
            <a:t>1</a:t>
          </a:r>
          <a:r>
            <a:rPr lang="en-US" sz="1700" b="0" kern="1200" dirty="0" smtClean="0">
              <a:solidFill>
                <a:schemeClr val="bg1"/>
              </a:solidFill>
            </a:rPr>
            <a:t>.</a:t>
          </a:r>
          <a:r>
            <a:rPr lang="cs-CZ" sz="1700" b="0" kern="1200" dirty="0" smtClean="0">
              <a:solidFill>
                <a:schemeClr val="bg1"/>
              </a:solidFill>
            </a:rPr>
            <a:t>22 bil. €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b="0" kern="1200" spc="-60" baseline="0" dirty="0" smtClean="0">
              <a:solidFill>
                <a:schemeClr val="bg1"/>
              </a:solidFill>
            </a:rPr>
            <a:t>28 % of allocation</a:t>
          </a:r>
        </a:p>
      </dsp:txBody>
      <dsp:txXfrm rot="-5400000">
        <a:off x="4691605" y="1868448"/>
        <a:ext cx="1779236" cy="741466"/>
      </dsp:txXfrm>
    </dsp:sp>
    <dsp:sp modelId="{B6598EB8-A948-44C3-B19D-017150A5C5D0}">
      <dsp:nvSpPr>
        <dsp:cNvPr id="0" name=""/>
        <dsp:cNvSpPr/>
      </dsp:nvSpPr>
      <dsp:spPr>
        <a:xfrm>
          <a:off x="342" y="1748262"/>
          <a:ext cx="4691262" cy="981838"/>
        </a:xfrm>
        <a:prstGeom prst="roundRect">
          <a:avLst/>
        </a:prstGeom>
        <a:solidFill>
          <a:srgbClr val="70AC2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spc="-40" baseline="0" dirty="0" smtClean="0"/>
            <a:t>	</a:t>
          </a:r>
          <a:r>
            <a:rPr lang="en-GB" sz="1500" b="1" kern="1200" spc="-40" baseline="0" dirty="0" smtClean="0"/>
            <a:t>Efficient energy management</a:t>
          </a:r>
          <a:r>
            <a:rPr lang="cs-CZ" sz="1500" b="1" kern="1200" spc="-40" baseline="0" dirty="0" smtClean="0"/>
            <a:t>, development</a:t>
          </a:r>
          <a:r>
            <a:rPr lang="en-US" sz="1500" b="1" kern="1200" spc="-40" baseline="0" dirty="0" smtClean="0"/>
            <a:t> of </a:t>
          </a:r>
          <a:r>
            <a:rPr lang="cs-CZ" sz="1500" b="1" kern="1200" spc="-40" baseline="0" dirty="0" smtClean="0"/>
            <a:t>	</a:t>
          </a:r>
          <a:r>
            <a:rPr lang="en-US" sz="1500" b="1" kern="1200" spc="-40" baseline="0" dirty="0" smtClean="0"/>
            <a:t>energy </a:t>
          </a:r>
          <a:r>
            <a:rPr lang="cs-CZ" sz="1500" b="1" kern="1200" spc="-40" baseline="0" dirty="0" smtClean="0"/>
            <a:t>	</a:t>
          </a:r>
          <a:r>
            <a:rPr lang="en-US" sz="1500" b="1" kern="1200" spc="-40" baseline="0" noProof="0" dirty="0" smtClean="0"/>
            <a:t>infrastructure</a:t>
          </a:r>
          <a:r>
            <a:rPr lang="en-US" sz="1500" b="1" kern="1200" spc="-40" baseline="0" dirty="0" smtClean="0"/>
            <a:t> and renewable energy sources</a:t>
          </a:r>
          <a:r>
            <a:rPr lang="cs-CZ" sz="1500" b="1" kern="1200" spc="-40" baseline="0" dirty="0" smtClean="0"/>
            <a:t>, </a:t>
          </a:r>
          <a:r>
            <a:rPr lang="en-US" sz="1500" b="1" kern="1200" spc="-40" baseline="0" dirty="0" smtClean="0"/>
            <a:t>support for the introduction of new technologies in the management </a:t>
          </a:r>
          <a:r>
            <a:rPr lang="cs-CZ" sz="1500" b="1" kern="1200" spc="-40" baseline="0" dirty="0" smtClean="0"/>
            <a:t>	</a:t>
          </a:r>
          <a:r>
            <a:rPr lang="en-US" sz="1500" b="1" kern="1200" spc="-40" baseline="0" dirty="0" smtClean="0"/>
            <a:t>of energy and secondary raw materials</a:t>
          </a:r>
          <a:endParaRPr lang="cs-CZ" sz="1500" b="1" kern="1200" spc="-40" baseline="0" dirty="0" smtClean="0"/>
        </a:p>
      </dsp:txBody>
      <dsp:txXfrm>
        <a:off x="48271" y="1796191"/>
        <a:ext cx="4595404" cy="885980"/>
      </dsp:txXfrm>
    </dsp:sp>
    <dsp:sp modelId="{D5DB38A8-2C75-4A97-BF8C-2C9113A3A1C1}">
      <dsp:nvSpPr>
        <dsp:cNvPr id="0" name=""/>
        <dsp:cNvSpPr/>
      </dsp:nvSpPr>
      <dsp:spPr>
        <a:xfrm rot="5400000">
          <a:off x="5192403" y="2387374"/>
          <a:ext cx="821690" cy="1815278"/>
        </a:xfrm>
        <a:prstGeom prst="round2SameRect">
          <a:avLst/>
        </a:prstGeom>
        <a:solidFill>
          <a:srgbClr val="EAA804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b="0" kern="1200" spc="-10" baseline="0" dirty="0" smtClean="0">
              <a:solidFill>
                <a:schemeClr val="bg1"/>
              </a:solidFill>
            </a:rPr>
            <a:t>0</a:t>
          </a:r>
          <a:r>
            <a:rPr lang="en-US" sz="1700" b="0" kern="1200" spc="-10" baseline="0" dirty="0" smtClean="0">
              <a:solidFill>
                <a:schemeClr val="bg1"/>
              </a:solidFill>
            </a:rPr>
            <a:t>.</a:t>
          </a:r>
          <a:r>
            <a:rPr lang="cs-CZ" sz="1700" b="0" kern="1200" spc="-10" baseline="0" dirty="0" smtClean="0">
              <a:solidFill>
                <a:schemeClr val="bg1"/>
              </a:solidFill>
            </a:rPr>
            <a:t>74 bil. €</a:t>
          </a:r>
          <a:endParaRPr lang="cs-CZ" sz="1700" b="0" kern="1200" spc="-10" baseline="0" dirty="0">
            <a:solidFill>
              <a:schemeClr val="bg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b="0" kern="1200" spc="-60" baseline="0" dirty="0" smtClean="0">
              <a:solidFill>
                <a:schemeClr val="bg1"/>
              </a:solidFill>
            </a:rPr>
            <a:t>17 % of allocation</a:t>
          </a:r>
          <a:endParaRPr lang="cs-CZ" sz="1700" b="0" kern="1200" spc="-60" baseline="0" dirty="0">
            <a:solidFill>
              <a:schemeClr val="bg1"/>
            </a:solidFill>
          </a:endParaRPr>
        </a:p>
      </dsp:txBody>
      <dsp:txXfrm rot="-5400000">
        <a:off x="4695609" y="2924280"/>
        <a:ext cx="1775166" cy="741466"/>
      </dsp:txXfrm>
    </dsp:sp>
    <dsp:sp modelId="{244A9A68-1D6E-4940-B38B-211EDE58FDB1}">
      <dsp:nvSpPr>
        <dsp:cNvPr id="0" name=""/>
        <dsp:cNvSpPr/>
      </dsp:nvSpPr>
      <dsp:spPr>
        <a:xfrm>
          <a:off x="342" y="2781456"/>
          <a:ext cx="4695267" cy="1027113"/>
        </a:xfrm>
        <a:prstGeom prst="roundRect">
          <a:avLst/>
        </a:prstGeom>
        <a:solidFill>
          <a:srgbClr val="EAA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50" b="1" kern="1200" dirty="0" smtClean="0"/>
            <a:t>	Development </a:t>
          </a:r>
          <a:r>
            <a:rPr lang="en-US" sz="1550" b="1" kern="1200" dirty="0" smtClean="0"/>
            <a:t>of high-speed internet access </a:t>
          </a:r>
          <a:r>
            <a:rPr lang="cs-CZ" sz="1550" b="1" kern="1200" dirty="0" smtClean="0"/>
            <a:t>	</a:t>
          </a:r>
          <a:r>
            <a:rPr lang="en-US" sz="1550" b="1" kern="1200" dirty="0" smtClean="0"/>
            <a:t>networks and </a:t>
          </a:r>
          <a:r>
            <a:rPr lang="en-US" sz="1550" b="1" kern="1200" noProof="0" dirty="0" smtClean="0"/>
            <a:t>information</a:t>
          </a:r>
          <a:r>
            <a:rPr lang="en-US" sz="1550" b="1" kern="1200" dirty="0" smtClean="0"/>
            <a:t> an</a:t>
          </a:r>
          <a:r>
            <a:rPr lang="cs-CZ" sz="1550" b="1" kern="1200" dirty="0" smtClean="0"/>
            <a:t>d 	</a:t>
          </a:r>
          <a:r>
            <a:rPr lang="cs-CZ" sz="1550" b="1" kern="1200" dirty="0" err="1" smtClean="0"/>
            <a:t>communications</a:t>
          </a:r>
          <a:r>
            <a:rPr lang="en-US" sz="1550" b="1" kern="1200" dirty="0" smtClean="0"/>
            <a:t> </a:t>
          </a:r>
          <a:r>
            <a:rPr lang="cs-CZ" sz="1550" b="1" kern="1200" dirty="0" smtClean="0"/>
            <a:t>technolog</a:t>
          </a:r>
          <a:r>
            <a:rPr lang="en-US" sz="1550" b="1" kern="1200" dirty="0" smtClean="0"/>
            <a:t>y</a:t>
          </a:r>
          <a:endParaRPr lang="cs-CZ" sz="1550" b="1" kern="1200" dirty="0"/>
        </a:p>
      </dsp:txBody>
      <dsp:txXfrm>
        <a:off x="50482" y="2831596"/>
        <a:ext cx="4594987" cy="926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115735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4" y="1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16.5.2017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4" y="1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16.5.2017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84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54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i="1" dirty="0" smtClean="0"/>
              <a:t>Summary of </a:t>
            </a:r>
            <a:r>
              <a:rPr lang="cs-CZ" altLang="cs-CZ" i="1" dirty="0" smtClean="0"/>
              <a:t>ERDF </a:t>
            </a:r>
            <a:r>
              <a:rPr lang="en-US" altLang="cs-CZ" i="1" dirty="0" smtClean="0"/>
              <a:t>allocations for the</a:t>
            </a:r>
            <a:r>
              <a:rPr lang="en-US" altLang="cs-CZ" i="1" baseline="0" dirty="0" smtClean="0"/>
              <a:t> individual priority axes (PA), converted according to the </a:t>
            </a:r>
            <a:r>
              <a:rPr lang="it-IT" altLang="cs-CZ" i="1" dirty="0" smtClean="0"/>
              <a:t>ECB exchange rate for September 2015, i.e. </a:t>
            </a:r>
            <a:r>
              <a:rPr lang="cs-CZ" i="1" baseline="0" dirty="0" smtClean="0"/>
              <a:t>27</a:t>
            </a:r>
            <a:r>
              <a:rPr lang="en-US" i="1" baseline="0" dirty="0" smtClean="0"/>
              <a:t>.</a:t>
            </a:r>
            <a:r>
              <a:rPr lang="cs-CZ" i="1" baseline="0" dirty="0" smtClean="0"/>
              <a:t>048</a:t>
            </a:r>
            <a:r>
              <a:rPr lang="it-IT" altLang="cs-CZ" i="1" dirty="0" smtClean="0"/>
              <a:t> CZK/EUR</a:t>
            </a:r>
            <a:endParaRPr lang="cs-CZ" altLang="cs-CZ" i="1" dirty="0" smtClean="0"/>
          </a:p>
          <a:p>
            <a:pPr eaLnBrk="1" hangingPunct="1"/>
            <a:r>
              <a:rPr lang="en-US" altLang="cs-CZ" i="1" dirty="0" smtClean="0"/>
              <a:t>Figures rounded off to whole percentages</a:t>
            </a:r>
            <a:r>
              <a:rPr lang="cs-CZ" altLang="cs-CZ" i="1" dirty="0" smtClean="0"/>
              <a:t>.</a:t>
            </a:r>
            <a:endParaRPr lang="it-IT" altLang="cs-CZ" i="1" dirty="0" smtClean="0"/>
          </a:p>
          <a:p>
            <a:pPr eaLnBrk="1" hangingPunct="1"/>
            <a:endParaRPr lang="cs-CZ" altLang="cs-CZ" i="1" dirty="0" smtClean="0"/>
          </a:p>
          <a:p>
            <a:pPr eaLnBrk="1" hangingPunct="1"/>
            <a:r>
              <a:rPr lang="en-US" altLang="cs-CZ" dirty="0" smtClean="0"/>
              <a:t>The largest proportion of the </a:t>
            </a:r>
            <a:r>
              <a:rPr lang="cs-CZ" altLang="cs-CZ" dirty="0" smtClean="0"/>
              <a:t>OPEIC</a:t>
            </a:r>
            <a:r>
              <a:rPr lang="en-US" altLang="cs-CZ" dirty="0" smtClean="0"/>
              <a:t> financial </a:t>
            </a:r>
            <a:r>
              <a:rPr lang="cs-CZ" altLang="cs-CZ" dirty="0" smtClean="0"/>
              <a:t>allocation, </a:t>
            </a:r>
            <a:r>
              <a:rPr lang="en-US" altLang="cs-CZ" dirty="0" smtClean="0"/>
              <a:t>almost </a:t>
            </a:r>
            <a:r>
              <a:rPr lang="cs-CZ" altLang="cs-CZ" dirty="0" smtClean="0"/>
              <a:t>60 %, </a:t>
            </a:r>
            <a:r>
              <a:rPr lang="en-US" altLang="cs-CZ" dirty="0" smtClean="0"/>
              <a:t>goes to PA </a:t>
            </a:r>
            <a:r>
              <a:rPr lang="cs-CZ" altLang="cs-CZ" dirty="0" smtClean="0"/>
              <a:t>1 a</a:t>
            </a:r>
            <a:r>
              <a:rPr lang="en-US" altLang="cs-CZ" dirty="0" err="1" smtClean="0"/>
              <a:t>nd</a:t>
            </a:r>
            <a:r>
              <a:rPr lang="cs-CZ" altLang="cs-CZ" dirty="0" smtClean="0"/>
              <a:t> 3, </a:t>
            </a:r>
            <a:r>
              <a:rPr lang="en-US" altLang="cs-CZ" dirty="0" smtClean="0"/>
              <a:t>which are directly linked to the fulfillment of selected key objectives of the Europe 2020 strategy</a:t>
            </a:r>
            <a:r>
              <a:rPr lang="cs-CZ" altLang="cs-CZ" dirty="0" smtClean="0"/>
              <a:t>.</a:t>
            </a:r>
          </a:p>
          <a:p>
            <a:pPr eaLnBrk="1" hangingPunct="1"/>
            <a:r>
              <a:rPr lang="cs-CZ" altLang="cs-CZ" dirty="0" smtClean="0"/>
              <a:t> </a:t>
            </a:r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A53742D-F597-41A4-88BE-18F25482E6AE}" type="slidenum">
              <a:rPr lang="cs-CZ" altLang="cs-CZ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cs-CZ" altLang="cs-CZ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765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689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234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37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emf"/><Relationship Id="rId4" Type="http://schemas.openxmlformats.org/officeDocument/2006/relationships/image" Target="../media/image8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emf"/><Relationship Id="rId4" Type="http://schemas.openxmlformats.org/officeDocument/2006/relationships/image" Target="../media/image8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3" y="2133602"/>
            <a:ext cx="4293313" cy="3009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45136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538" y="969566"/>
            <a:ext cx="8418512" cy="135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538" y="354013"/>
            <a:ext cx="8418512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3" descr="D:\3 Projekty\MPO\manual\logo final\eng\mpo-logo-eng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9" y="4356000"/>
            <a:ext cx="1106376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4" y="2724150"/>
            <a:ext cx="4052887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2771776" y="4575573"/>
            <a:ext cx="1876425" cy="5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6" name="TextovéPole 10"/>
          <p:cNvSpPr txBox="1">
            <a:spLocks noChangeArrowheads="1"/>
          </p:cNvSpPr>
          <p:nvPr/>
        </p:nvSpPr>
        <p:spPr bwMode="auto">
          <a:xfrm>
            <a:off x="444501" y="4575573"/>
            <a:ext cx="1876425" cy="5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7" name="Obdélník 11"/>
          <p:cNvSpPr/>
          <p:nvPr userDrawn="1"/>
        </p:nvSpPr>
        <p:spPr>
          <a:xfrm>
            <a:off x="0" y="-54768"/>
            <a:ext cx="9144000" cy="457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35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481512"/>
            <a:ext cx="9144000" cy="661988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350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1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626769"/>
            <a:ext cx="2921000" cy="38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669851"/>
            <a:ext cx="8208912" cy="3571155"/>
          </a:xfrm>
        </p:spPr>
        <p:txBody>
          <a:bodyPr lIns="0" tIns="360000" rIns="0" bIns="0"/>
          <a:lstStyle>
            <a:lvl1pPr marL="214313" marR="0" indent="-214313" algn="just" defTabSz="685800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Tx/>
              <a:buSzTx/>
              <a:buFont typeface="Arial" charset="0"/>
              <a:buBlip>
                <a:blip r:embed="rId4"/>
              </a:buBlip>
              <a:tabLst/>
              <a:defRPr sz="1800">
                <a:solidFill>
                  <a:srgbClr val="004B8D"/>
                </a:solidFill>
              </a:defRPr>
            </a:lvl1pPr>
            <a:lvl2pPr marL="557213" indent="-214313" algn="just">
              <a:buFont typeface="Wingdings" pitchFamily="2" charset="2"/>
              <a:buChar char="Ø"/>
              <a:defRPr sz="1500">
                <a:solidFill>
                  <a:srgbClr val="004B8D"/>
                </a:solidFill>
              </a:defRPr>
            </a:lvl2pPr>
            <a:lvl3pPr algn="just">
              <a:defRPr sz="1350">
                <a:solidFill>
                  <a:srgbClr val="004B8D"/>
                </a:solidFill>
              </a:defRPr>
            </a:lvl3pPr>
            <a:lvl4pPr>
              <a:defRPr sz="1200">
                <a:solidFill>
                  <a:srgbClr val="004B8D"/>
                </a:solidFill>
              </a:defRPr>
            </a:lvl4pPr>
            <a:lvl5pPr>
              <a:defRPr sz="9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323165"/>
          </a:xfrm>
        </p:spPr>
        <p:txBody>
          <a:bodyPr lIns="0" tIns="0" rIns="0" bIns="0" anchor="t">
            <a:spAutoFit/>
          </a:bodyPr>
          <a:lstStyle>
            <a:lvl1pPr algn="l">
              <a:defRPr sz="21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07" y="4554477"/>
            <a:ext cx="12430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157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3" y="2133602"/>
            <a:ext cx="4293313" cy="3009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63538" y="1350001"/>
            <a:ext cx="8418512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45136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 descr="D:\3 Projekty\MPO\manual\logo final\eng\mpo-logo-eng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9" y="4356000"/>
            <a:ext cx="1106376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169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4" y="2724150"/>
            <a:ext cx="4052887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9"/>
          <p:cNvSpPr txBox="1">
            <a:spLocks noChangeArrowheads="1"/>
          </p:cNvSpPr>
          <p:nvPr/>
        </p:nvSpPr>
        <p:spPr bwMode="auto">
          <a:xfrm>
            <a:off x="2771776" y="4575573"/>
            <a:ext cx="1876425" cy="5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5" name="TextovéPole 10"/>
          <p:cNvSpPr txBox="1">
            <a:spLocks noChangeArrowheads="1"/>
          </p:cNvSpPr>
          <p:nvPr/>
        </p:nvSpPr>
        <p:spPr bwMode="auto">
          <a:xfrm>
            <a:off x="444501" y="4575573"/>
            <a:ext cx="1876425" cy="5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6" name="Obdélník 11"/>
          <p:cNvSpPr/>
          <p:nvPr userDrawn="1"/>
        </p:nvSpPr>
        <p:spPr>
          <a:xfrm>
            <a:off x="0" y="1"/>
            <a:ext cx="9144000" cy="457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35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481512"/>
            <a:ext cx="9144000" cy="661988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350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9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626769"/>
            <a:ext cx="2921000" cy="38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323165"/>
          </a:xfrm>
        </p:spPr>
        <p:txBody>
          <a:bodyPr lIns="0" tIns="0" rIns="0" bIns="0" anchor="t">
            <a:spAutoFit/>
          </a:bodyPr>
          <a:lstStyle>
            <a:lvl1pPr algn="l">
              <a:defRPr sz="21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07" y="4554477"/>
            <a:ext cx="12430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546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363538" y="896260"/>
            <a:ext cx="8418512" cy="328521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11750" y="354013"/>
            <a:ext cx="3670300" cy="43088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800">
                <a:solidFill>
                  <a:srgbClr val="B9E0F7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363537" y="354013"/>
            <a:ext cx="4384675" cy="382746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111750" y="784900"/>
            <a:ext cx="3670300" cy="3396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63538" y="904019"/>
            <a:ext cx="8418512" cy="327745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3" y="2133602"/>
            <a:ext cx="4293313" cy="3009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63538" y="1350001"/>
            <a:ext cx="8418512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45136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 descr="D:\3 Projekty\MPO\manual\logo final\eng\mpo-logo-eng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9" y="4356000"/>
            <a:ext cx="1106376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4" y="2724150"/>
            <a:ext cx="4052887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2771776" y="4575573"/>
            <a:ext cx="1876425" cy="5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6" name="TextovéPole 10"/>
          <p:cNvSpPr txBox="1">
            <a:spLocks noChangeArrowheads="1"/>
          </p:cNvSpPr>
          <p:nvPr/>
        </p:nvSpPr>
        <p:spPr bwMode="auto">
          <a:xfrm>
            <a:off x="444501" y="4575573"/>
            <a:ext cx="1876425" cy="5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675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7" name="Obdélník 11"/>
          <p:cNvSpPr/>
          <p:nvPr userDrawn="1"/>
        </p:nvSpPr>
        <p:spPr>
          <a:xfrm>
            <a:off x="0" y="-54768"/>
            <a:ext cx="9144000" cy="457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35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481512"/>
            <a:ext cx="9144000" cy="661988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350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1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626769"/>
            <a:ext cx="2921000" cy="38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669851"/>
            <a:ext cx="8208912" cy="3571155"/>
          </a:xfrm>
        </p:spPr>
        <p:txBody>
          <a:bodyPr lIns="0" tIns="360000" rIns="0" bIns="0"/>
          <a:lstStyle>
            <a:lvl1pPr marL="214313" marR="0" indent="-214313" algn="just" defTabSz="685800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Tx/>
              <a:buSzTx/>
              <a:buFont typeface="Arial" charset="0"/>
              <a:buBlip>
                <a:blip r:embed="rId4"/>
              </a:buBlip>
              <a:tabLst/>
              <a:defRPr sz="1800">
                <a:solidFill>
                  <a:srgbClr val="004B8D"/>
                </a:solidFill>
              </a:defRPr>
            </a:lvl1pPr>
            <a:lvl2pPr marL="557213" indent="-214313" algn="just">
              <a:buFont typeface="Wingdings" pitchFamily="2" charset="2"/>
              <a:buChar char="Ø"/>
              <a:defRPr sz="1500">
                <a:solidFill>
                  <a:srgbClr val="004B8D"/>
                </a:solidFill>
              </a:defRPr>
            </a:lvl2pPr>
            <a:lvl3pPr algn="just">
              <a:defRPr sz="1350">
                <a:solidFill>
                  <a:srgbClr val="004B8D"/>
                </a:solidFill>
              </a:defRPr>
            </a:lvl3pPr>
            <a:lvl4pPr>
              <a:defRPr sz="1200">
                <a:solidFill>
                  <a:srgbClr val="004B8D"/>
                </a:solidFill>
              </a:defRPr>
            </a:lvl4pPr>
            <a:lvl5pPr>
              <a:defRPr sz="9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323165"/>
          </a:xfrm>
        </p:spPr>
        <p:txBody>
          <a:bodyPr lIns="0" tIns="0" rIns="0" bIns="0" anchor="t">
            <a:spAutoFit/>
          </a:bodyPr>
          <a:lstStyle>
            <a:lvl1pPr algn="l">
              <a:defRPr sz="21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07" y="4554477"/>
            <a:ext cx="12430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614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750065"/>
            <a:ext cx="8242300" cy="3490942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70673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363538" y="896260"/>
            <a:ext cx="8418512" cy="328521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819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750065"/>
            <a:ext cx="8242300" cy="3490942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74515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3" y="1945135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 userDrawn="1"/>
        </p:nvSpPr>
        <p:spPr>
          <a:xfrm>
            <a:off x="2" y="1"/>
            <a:ext cx="9143999" cy="4535487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3538" y="350021"/>
            <a:ext cx="8418512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3538" y="904019"/>
            <a:ext cx="8418512" cy="3277456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38438" y="4535487"/>
            <a:ext cx="2009775" cy="60801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rgbClr val="004B8D"/>
                </a:solidFill>
              </a:rPr>
              <a:t>Autor prezentace (upravit v  předloze)</a:t>
            </a:r>
          </a:p>
          <a:p>
            <a:r>
              <a:rPr lang="cs-CZ" sz="900" dirty="0" smtClean="0">
                <a:solidFill>
                  <a:srgbClr val="004B8D"/>
                </a:solidFill>
              </a:rPr>
              <a:t>funkce autora (upravit v  předloze)</a:t>
            </a:r>
            <a:endParaRPr lang="en-US" sz="900" noProof="0" dirty="0">
              <a:solidFill>
                <a:srgbClr val="004B8D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63538" y="4535488"/>
            <a:ext cx="2011362" cy="60801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rgbClr val="004B8D"/>
                </a:solidFill>
              </a:rPr>
              <a:t>NADPIS PREZENTACE </a:t>
            </a:r>
            <a:br>
              <a:rPr lang="cs-CZ" sz="900" dirty="0" smtClean="0">
                <a:solidFill>
                  <a:srgbClr val="004B8D"/>
                </a:solidFill>
              </a:rPr>
            </a:br>
            <a:r>
              <a:rPr lang="cs-CZ" sz="900" dirty="0" smtClean="0">
                <a:solidFill>
                  <a:srgbClr val="004B8D"/>
                </a:solidFill>
              </a:rPr>
              <a:t>(upravit v  předloze)</a:t>
            </a:r>
            <a:endParaRPr lang="cs-CZ" sz="900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  <p:sldLayoutId id="2147483656" r:id="rId6"/>
    <p:sldLayoutId id="2147483657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B9E0F7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58" y="1368387"/>
            <a:ext cx="8418512" cy="1562704"/>
          </a:xfrm>
        </p:spPr>
        <p:txBody>
          <a:bodyPr/>
          <a:lstStyle/>
          <a:p>
            <a:r>
              <a:rPr lang="cs-CZ" sz="2000" b="1" dirty="0" smtClean="0"/>
              <a:t>12th </a:t>
            </a:r>
            <a:r>
              <a:rPr lang="cs-CZ" sz="2000" b="1" dirty="0" err="1" smtClean="0"/>
              <a:t>Annual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Conference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Competitivness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Operational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Programmes</a:t>
            </a:r>
            <a:endParaRPr lang="cs-CZ" sz="2000" b="1" dirty="0" smtClean="0"/>
          </a:p>
          <a:p>
            <a:r>
              <a:rPr lang="cs-CZ" sz="2000" b="1" dirty="0" smtClean="0"/>
              <a:t>18th May 2017, </a:t>
            </a:r>
            <a:r>
              <a:rPr lang="cs-CZ" sz="2000" b="1" dirty="0" err="1" smtClean="0"/>
              <a:t>Budapest</a:t>
            </a:r>
            <a:endParaRPr lang="cs-CZ" sz="2000" b="1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538" y="354013"/>
            <a:ext cx="8418512" cy="1107996"/>
          </a:xfrm>
        </p:spPr>
        <p:txBody>
          <a:bodyPr/>
          <a:lstStyle/>
          <a:p>
            <a:r>
              <a:rPr lang="cs-CZ" sz="3600" b="1" dirty="0" err="1" smtClean="0"/>
              <a:t>Implementation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of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the</a:t>
            </a:r>
            <a:r>
              <a:rPr lang="cs-CZ" sz="3600" b="1" dirty="0" smtClean="0"/>
              <a:t> OP EIC 2014 - 2020: </a:t>
            </a:r>
            <a:r>
              <a:rPr lang="cs-CZ" sz="3600" b="1" dirty="0" err="1" smtClean="0"/>
              <a:t>Sharing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the</a:t>
            </a:r>
            <a:r>
              <a:rPr lang="cs-CZ" sz="3600" b="1" dirty="0"/>
              <a:t> </a:t>
            </a:r>
            <a:r>
              <a:rPr lang="cs-CZ" sz="3600" b="1" dirty="0" err="1" smtClean="0"/>
              <a:t>Mid</a:t>
            </a:r>
            <a:r>
              <a:rPr lang="cs-CZ" sz="3600" b="1" dirty="0" smtClean="0"/>
              <a:t>-Term </a:t>
            </a:r>
            <a:r>
              <a:rPr lang="cs-CZ" sz="3600" b="1" dirty="0" err="1" smtClean="0"/>
              <a:t>Experience</a:t>
            </a:r>
            <a:endParaRPr lang="cs-CZ" sz="36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4644" y="3255499"/>
            <a:ext cx="386427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cs-CZ" sz="1400" b="1" dirty="0">
                <a:solidFill>
                  <a:srgbClr val="004B8D"/>
                </a:solidFill>
              </a:rPr>
              <a:t>JUDr. Ing. Tomáš Novotný, Ph.D.</a:t>
            </a:r>
            <a:r>
              <a:rPr lang="en-US" sz="1200" b="1" dirty="0">
                <a:solidFill>
                  <a:srgbClr val="004B8D"/>
                </a:solidFill>
              </a:rPr>
              <a:t/>
            </a:r>
            <a:br>
              <a:rPr lang="en-US" sz="1200" b="1" dirty="0">
                <a:solidFill>
                  <a:srgbClr val="004B8D"/>
                </a:solidFill>
              </a:rPr>
            </a:br>
            <a:r>
              <a:rPr lang="en-US" altLang="cs-CZ" sz="1200" dirty="0">
                <a:solidFill>
                  <a:srgbClr val="004B8D"/>
                </a:solidFill>
              </a:rPr>
              <a:t>Section of EU Funds, Research, Development, </a:t>
            </a:r>
            <a:br>
              <a:rPr lang="en-US" altLang="cs-CZ" sz="1200" dirty="0">
                <a:solidFill>
                  <a:srgbClr val="004B8D"/>
                </a:solidFill>
              </a:rPr>
            </a:br>
            <a:r>
              <a:rPr lang="en-US" altLang="cs-CZ" sz="1200" dirty="0">
                <a:solidFill>
                  <a:srgbClr val="004B8D"/>
                </a:solidFill>
              </a:rPr>
              <a:t>Innovations</a:t>
            </a:r>
            <a:r>
              <a:rPr lang="en-US" sz="1200" dirty="0">
                <a:solidFill>
                  <a:srgbClr val="004B8D"/>
                </a:solidFill>
              </a:rPr>
              <a:t> </a:t>
            </a:r>
            <a:r>
              <a:rPr lang="en-US" altLang="cs-CZ" sz="1200" dirty="0">
                <a:solidFill>
                  <a:srgbClr val="004B8D"/>
                </a:solidFill>
              </a:rPr>
              <a:t>and Investment Incentives</a:t>
            </a:r>
            <a:r>
              <a:rPr lang="en-US" sz="1200" dirty="0">
                <a:solidFill>
                  <a:srgbClr val="004B8D"/>
                </a:solidFill>
              </a:rPr>
              <a:t/>
            </a:r>
            <a:br>
              <a:rPr lang="en-US" sz="1200" dirty="0">
                <a:solidFill>
                  <a:srgbClr val="004B8D"/>
                </a:solidFill>
              </a:rPr>
            </a:br>
            <a:r>
              <a:rPr lang="en-US" sz="1200" dirty="0">
                <a:solidFill>
                  <a:srgbClr val="004B8D"/>
                </a:solidFill>
              </a:rPr>
              <a:t/>
            </a:r>
            <a:br>
              <a:rPr lang="en-US" sz="1200" dirty="0">
                <a:solidFill>
                  <a:srgbClr val="004B8D"/>
                </a:solidFill>
              </a:rPr>
            </a:br>
            <a:endParaRPr lang="cs-CZ" sz="1200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7544" y="344440"/>
            <a:ext cx="8208912" cy="4201620"/>
          </a:xfrm>
        </p:spPr>
        <p:txBody>
          <a:bodyPr>
            <a:normAutofit fontScale="62500" lnSpcReduction="20000"/>
          </a:bodyPr>
          <a:lstStyle/>
          <a:p>
            <a:r>
              <a:rPr lang="cs-CZ" sz="2600" dirty="0" err="1" smtClean="0"/>
              <a:t>Funding</a:t>
            </a:r>
            <a:r>
              <a:rPr lang="cs-CZ" sz="2600" dirty="0" smtClean="0"/>
              <a:t> </a:t>
            </a:r>
            <a:r>
              <a:rPr lang="cs-CZ" sz="2600" dirty="0" err="1" smtClean="0"/>
              <a:t>for</a:t>
            </a:r>
            <a:r>
              <a:rPr lang="cs-CZ" sz="2600" dirty="0" smtClean="0"/>
              <a:t> </a:t>
            </a:r>
            <a:r>
              <a:rPr lang="cs-CZ" sz="2600" dirty="0" err="1" smtClean="0"/>
              <a:t>aid</a:t>
            </a:r>
            <a:r>
              <a:rPr lang="cs-CZ" sz="2600" dirty="0" smtClean="0"/>
              <a:t> </a:t>
            </a:r>
            <a:r>
              <a:rPr lang="cs-CZ" sz="2600" dirty="0" err="1" smtClean="0"/>
              <a:t>programmes</a:t>
            </a:r>
            <a:r>
              <a:rPr lang="cs-CZ" sz="2600" dirty="0" smtClean="0"/>
              <a:t> </a:t>
            </a:r>
            <a:r>
              <a:rPr lang="cs-CZ" sz="2600" dirty="0" err="1" smtClean="0"/>
              <a:t>with</a:t>
            </a:r>
            <a:r>
              <a:rPr lang="cs-CZ" sz="2600" dirty="0" smtClean="0"/>
              <a:t> </a:t>
            </a:r>
            <a:r>
              <a:rPr lang="cs-CZ" sz="2600" dirty="0" err="1" smtClean="0"/>
              <a:t>high</a:t>
            </a:r>
            <a:r>
              <a:rPr lang="cs-CZ" sz="2600" dirty="0" smtClean="0"/>
              <a:t> </a:t>
            </a:r>
            <a:r>
              <a:rPr lang="cs-CZ" sz="2600" dirty="0" err="1" smtClean="0"/>
              <a:t>absorption</a:t>
            </a:r>
            <a:r>
              <a:rPr lang="cs-CZ" sz="2600" dirty="0" smtClean="0"/>
              <a:t> </a:t>
            </a:r>
            <a:r>
              <a:rPr lang="cs-CZ" sz="2600" dirty="0" err="1" smtClean="0"/>
              <a:t>capacity</a:t>
            </a:r>
            <a:r>
              <a:rPr lang="cs-CZ" sz="2600" dirty="0" smtClean="0"/>
              <a:t> </a:t>
            </a:r>
            <a:r>
              <a:rPr lang="cs-CZ" sz="2600" dirty="0" err="1" smtClean="0"/>
              <a:t>clashes</a:t>
            </a:r>
            <a:r>
              <a:rPr lang="cs-CZ" sz="2600" dirty="0" smtClean="0"/>
              <a:t> </a:t>
            </a:r>
            <a:r>
              <a:rPr lang="cs-CZ" sz="2600" dirty="0" err="1" smtClean="0"/>
              <a:t>with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provisions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Cohesion</a:t>
            </a:r>
            <a:r>
              <a:rPr lang="cs-CZ" sz="2600" dirty="0" smtClean="0"/>
              <a:t> </a:t>
            </a:r>
            <a:r>
              <a:rPr lang="cs-CZ" sz="2600" dirty="0" err="1" smtClean="0"/>
              <a:t>Policy</a:t>
            </a:r>
            <a:r>
              <a:rPr lang="cs-CZ" sz="2600" dirty="0" smtClean="0"/>
              <a:t> </a:t>
            </a:r>
            <a:r>
              <a:rPr lang="cs-CZ" sz="2600" dirty="0"/>
              <a:t>2014+ </a:t>
            </a:r>
            <a:r>
              <a:rPr lang="cs-CZ" sz="2600" dirty="0" smtClean="0"/>
              <a:t>and PA </a:t>
            </a:r>
            <a:r>
              <a:rPr lang="cs-CZ" sz="2600" dirty="0" err="1" smtClean="0"/>
              <a:t>approval</a:t>
            </a:r>
            <a:r>
              <a:rPr lang="cs-CZ" sz="2600" dirty="0" smtClean="0"/>
              <a:t> as </a:t>
            </a:r>
            <a:r>
              <a:rPr lang="cs-CZ" sz="2600" dirty="0" err="1" smtClean="0"/>
              <a:t>regards</a:t>
            </a:r>
            <a:r>
              <a:rPr lang="cs-CZ" sz="2600" dirty="0" smtClean="0"/>
              <a:t> meeting </a:t>
            </a:r>
            <a:r>
              <a:rPr lang="cs-CZ" sz="2600" dirty="0" err="1" smtClean="0"/>
              <a:t>material</a:t>
            </a:r>
            <a:r>
              <a:rPr lang="cs-CZ" sz="2600" dirty="0" smtClean="0"/>
              <a:t> </a:t>
            </a:r>
            <a:r>
              <a:rPr lang="cs-CZ" sz="2600" dirty="0" err="1" smtClean="0"/>
              <a:t>milestones</a:t>
            </a:r>
            <a:r>
              <a:rPr lang="cs-CZ" sz="2600" dirty="0" smtClean="0"/>
              <a:t> and </a:t>
            </a:r>
            <a:r>
              <a:rPr lang="cs-CZ" sz="2600" dirty="0" err="1" smtClean="0"/>
              <a:t>monitored</a:t>
            </a:r>
            <a:r>
              <a:rPr lang="cs-CZ" sz="2600" dirty="0" smtClean="0"/>
              <a:t> </a:t>
            </a:r>
            <a:r>
              <a:rPr lang="cs-CZ" sz="2600" dirty="0" err="1" smtClean="0"/>
              <a:t>indicators</a:t>
            </a:r>
            <a:endParaRPr lang="cs-CZ" sz="2600" dirty="0" smtClean="0"/>
          </a:p>
          <a:p>
            <a:r>
              <a:rPr lang="cs-CZ" sz="2600" dirty="0" smtClean="0"/>
              <a:t>20% limit on </a:t>
            </a:r>
            <a:r>
              <a:rPr lang="cs-CZ" sz="2600" dirty="0" err="1" smtClean="0"/>
              <a:t>allocations</a:t>
            </a:r>
            <a:r>
              <a:rPr lang="cs-CZ" sz="2600" dirty="0" smtClean="0"/>
              <a:t> to </a:t>
            </a:r>
            <a:r>
              <a:rPr lang="cs-CZ" sz="2600" dirty="0" err="1" smtClean="0"/>
              <a:t>large</a:t>
            </a:r>
            <a:r>
              <a:rPr lang="cs-CZ" sz="2600" dirty="0" smtClean="0"/>
              <a:t> </a:t>
            </a:r>
            <a:r>
              <a:rPr lang="cs-CZ" sz="2600" dirty="0" err="1" smtClean="0"/>
              <a:t>enterprises</a:t>
            </a:r>
            <a:r>
              <a:rPr lang="cs-CZ" sz="2600" dirty="0" smtClean="0"/>
              <a:t> – </a:t>
            </a:r>
            <a:r>
              <a:rPr lang="cs-CZ" sz="2600" dirty="0" err="1" smtClean="0"/>
              <a:t>discussions</a:t>
            </a:r>
            <a:r>
              <a:rPr lang="cs-CZ" sz="2600" dirty="0" smtClean="0"/>
              <a:t> </a:t>
            </a:r>
            <a:r>
              <a:rPr lang="cs-CZ" sz="2600" dirty="0" err="1" smtClean="0"/>
              <a:t>with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EC</a:t>
            </a:r>
          </a:p>
          <a:p>
            <a:r>
              <a:rPr lang="cs-CZ" sz="2600" dirty="0" err="1" smtClean="0"/>
              <a:t>Lower</a:t>
            </a:r>
            <a:r>
              <a:rPr lang="cs-CZ" sz="2600" dirty="0" smtClean="0"/>
              <a:t> </a:t>
            </a:r>
            <a:r>
              <a:rPr lang="cs-CZ" sz="2600" dirty="0" err="1" smtClean="0"/>
              <a:t>absorption</a:t>
            </a:r>
            <a:r>
              <a:rPr lang="cs-CZ" sz="2600" dirty="0" smtClean="0"/>
              <a:t> </a:t>
            </a:r>
            <a:r>
              <a:rPr lang="cs-CZ" sz="2600" dirty="0" err="1" smtClean="0"/>
              <a:t>capacity</a:t>
            </a:r>
            <a:r>
              <a:rPr lang="cs-CZ" sz="2600" dirty="0" smtClean="0"/>
              <a:t> </a:t>
            </a:r>
            <a:r>
              <a:rPr lang="cs-CZ" sz="2600" dirty="0" err="1" smtClean="0"/>
              <a:t>for</a:t>
            </a:r>
            <a:r>
              <a:rPr lang="cs-CZ" sz="2600" dirty="0" smtClean="0"/>
              <a:t> PA 3 </a:t>
            </a:r>
            <a:r>
              <a:rPr lang="cs-CZ" sz="2600" i="1" dirty="0" smtClean="0"/>
              <a:t>(</a:t>
            </a:r>
            <a:r>
              <a:rPr lang="en-US" sz="2600" i="1" dirty="0"/>
              <a:t>Efficient energy management, development of energy infrastructure and renewable energy sources, support for the introduction of new technologies in the management of energy and secondary raw </a:t>
            </a:r>
            <a:r>
              <a:rPr lang="en-US" sz="2600" i="1" dirty="0" smtClean="0"/>
              <a:t>materials</a:t>
            </a:r>
            <a:r>
              <a:rPr lang="cs-CZ" sz="2600" i="1" dirty="0" smtClean="0"/>
              <a:t>)</a:t>
            </a:r>
            <a:endParaRPr lang="cs-CZ" sz="2600" i="1" dirty="0"/>
          </a:p>
          <a:p>
            <a:r>
              <a:rPr lang="cs-CZ" sz="2600" dirty="0" err="1" smtClean="0"/>
              <a:t>Applicants</a:t>
            </a:r>
            <a:r>
              <a:rPr lang="cs-CZ" sz="2600" dirty="0" smtClean="0"/>
              <a:t> </a:t>
            </a:r>
            <a:r>
              <a:rPr lang="cs-CZ" sz="2600" dirty="0" err="1" smtClean="0"/>
              <a:t>with</a:t>
            </a:r>
            <a:r>
              <a:rPr lang="cs-CZ" sz="2600" dirty="0" smtClean="0"/>
              <a:t> a </a:t>
            </a:r>
            <a:r>
              <a:rPr lang="cs-CZ" sz="2600" dirty="0" err="1" smtClean="0"/>
              <a:t>Decision</a:t>
            </a:r>
            <a:r>
              <a:rPr lang="cs-CZ" sz="2600" dirty="0" smtClean="0"/>
              <a:t> </a:t>
            </a:r>
            <a:r>
              <a:rPr lang="cs-CZ" sz="2600" dirty="0" err="1" smtClean="0"/>
              <a:t>delay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submission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Payment</a:t>
            </a:r>
            <a:r>
              <a:rPr lang="cs-CZ" sz="2600" dirty="0" smtClean="0"/>
              <a:t> </a:t>
            </a:r>
            <a:r>
              <a:rPr lang="cs-CZ" sz="2600" dirty="0" err="1" smtClean="0"/>
              <a:t>Request</a:t>
            </a:r>
            <a:r>
              <a:rPr lang="cs-CZ" sz="2600" dirty="0" smtClean="0"/>
              <a:t> (PR) –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volume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PR not </a:t>
            </a:r>
            <a:r>
              <a:rPr lang="cs-CZ" sz="2600" dirty="0" err="1" smtClean="0"/>
              <a:t>submitted</a:t>
            </a:r>
            <a:r>
              <a:rPr lang="cs-CZ" sz="2600" dirty="0" smtClean="0"/>
              <a:t> </a:t>
            </a:r>
            <a:r>
              <a:rPr lang="cs-CZ" sz="2600" dirty="0" err="1" smtClean="0"/>
              <a:t>after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deadline</a:t>
            </a:r>
            <a:r>
              <a:rPr lang="cs-CZ" sz="2600" dirty="0" smtClean="0"/>
              <a:t> </a:t>
            </a:r>
            <a:r>
              <a:rPr lang="cs-CZ" sz="2600" dirty="0" err="1" smtClean="0"/>
              <a:t>is</a:t>
            </a:r>
            <a:r>
              <a:rPr lang="cs-CZ" sz="2600" dirty="0" smtClean="0"/>
              <a:t> </a:t>
            </a:r>
            <a:r>
              <a:rPr lang="cs-CZ" sz="2600" dirty="0" err="1" smtClean="0"/>
              <a:t>approximately</a:t>
            </a:r>
            <a:r>
              <a:rPr lang="cs-CZ" sz="2600" dirty="0" smtClean="0"/>
              <a:t> CZK 4.5 </a:t>
            </a:r>
            <a:r>
              <a:rPr lang="cs-CZ" sz="2600" dirty="0" err="1" smtClean="0"/>
              <a:t>billion</a:t>
            </a:r>
            <a:endParaRPr lang="cs-CZ" sz="2600" dirty="0" smtClean="0"/>
          </a:p>
          <a:p>
            <a:r>
              <a:rPr lang="cs-CZ" sz="2600" b="1" dirty="0" smtClean="0"/>
              <a:t>Art. 61 (</a:t>
            </a:r>
            <a:r>
              <a:rPr lang="cs-CZ" sz="2600" b="1" dirty="0" err="1" smtClean="0"/>
              <a:t>Reg</a:t>
            </a:r>
            <a:r>
              <a:rPr lang="cs-CZ" sz="2600" b="1" dirty="0" smtClean="0"/>
              <a:t>. 1303/2013</a:t>
            </a:r>
            <a:r>
              <a:rPr lang="en-US" sz="2600" b="1" dirty="0" smtClean="0"/>
              <a:t> of the EP</a:t>
            </a:r>
            <a:r>
              <a:rPr lang="cs-CZ" sz="2600" b="1" dirty="0" smtClean="0"/>
              <a:t>) </a:t>
            </a:r>
            <a:r>
              <a:rPr lang="cs-CZ" sz="2600" dirty="0" smtClean="0"/>
              <a:t>- </a:t>
            </a:r>
            <a:r>
              <a:rPr lang="en-US" sz="2600" dirty="0"/>
              <a:t>deduction of net income for large </a:t>
            </a:r>
            <a:r>
              <a:rPr lang="en-US" sz="2600" dirty="0" smtClean="0"/>
              <a:t>enterprises</a:t>
            </a:r>
            <a:endParaRPr lang="cs-CZ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Revenue-generating projects must be applied according to a financial analysis in accordance with a valid methodology</a:t>
            </a:r>
            <a:r>
              <a:rPr lang="cs-CZ" sz="2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Originally conceived for infrastructure projects, OP </a:t>
            </a:r>
            <a:r>
              <a:rPr lang="cs-CZ" sz="2600" dirty="0" smtClean="0"/>
              <a:t>EIC</a:t>
            </a:r>
            <a:r>
              <a:rPr lang="en-US" sz="2600" dirty="0" smtClean="0"/>
              <a:t> </a:t>
            </a:r>
            <a:r>
              <a:rPr lang="en-US" sz="2600" dirty="0"/>
              <a:t>is focused on business projects, loss-making projects are not recommended for financing. At the same time, there is a limitation of support for projects in accordance with Commission Regulation (EU) No 651/2014 of the </a:t>
            </a:r>
            <a:r>
              <a:rPr lang="en-US" sz="2600" dirty="0" smtClean="0"/>
              <a:t>GBER</a:t>
            </a:r>
            <a:r>
              <a:rPr lang="cs-CZ" sz="2600" dirty="0" smtClean="0"/>
              <a:t> - i</a:t>
            </a:r>
            <a:r>
              <a:rPr lang="en-US" sz="2600" dirty="0" err="1" smtClean="0"/>
              <a:t>nappropriate</a:t>
            </a:r>
            <a:r>
              <a:rPr lang="en-US" sz="2600" dirty="0" smtClean="0"/>
              <a:t> </a:t>
            </a:r>
            <a:r>
              <a:rPr lang="en-US" sz="2600" dirty="0"/>
              <a:t>application </a:t>
            </a:r>
            <a:r>
              <a:rPr lang="cs-CZ" sz="2600" dirty="0" err="1" smtClean="0"/>
              <a:t>of</a:t>
            </a:r>
            <a:r>
              <a:rPr lang="cs-CZ" sz="2600" dirty="0" smtClean="0"/>
              <a:t> Art.</a:t>
            </a:r>
            <a:r>
              <a:rPr lang="en-US" sz="2600" dirty="0" smtClean="0"/>
              <a:t> </a:t>
            </a:r>
            <a:r>
              <a:rPr lang="en-US" sz="2600" dirty="0"/>
              <a:t>61 </a:t>
            </a:r>
            <a:r>
              <a:rPr lang="en-US" sz="2600" dirty="0" smtClean="0"/>
              <a:t>may </a:t>
            </a:r>
            <a:r>
              <a:rPr lang="en-US" sz="2600" dirty="0"/>
              <a:t>lead to the inability of certain projects to be funded</a:t>
            </a:r>
            <a:r>
              <a:rPr lang="en-US" sz="2600" dirty="0" smtClean="0"/>
              <a:t>.</a:t>
            </a:r>
            <a:endParaRPr lang="cs-CZ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 smtClean="0"/>
              <a:t>MIT </a:t>
            </a:r>
            <a:r>
              <a:rPr lang="cs-CZ" sz="2600" dirty="0" err="1" smtClean="0"/>
              <a:t>tries</a:t>
            </a:r>
            <a:r>
              <a:rPr lang="cs-CZ" sz="2600" dirty="0" smtClean="0"/>
              <a:t> to </a:t>
            </a:r>
            <a:r>
              <a:rPr lang="cs-CZ" sz="2600" dirty="0" err="1" smtClean="0"/>
              <a:t>ensure</a:t>
            </a:r>
            <a:r>
              <a:rPr lang="cs-CZ" sz="2600" dirty="0" smtClean="0"/>
              <a:t> </a:t>
            </a:r>
            <a:r>
              <a:rPr lang="cs-CZ" sz="2600" dirty="0" err="1" smtClean="0"/>
              <a:t>that</a:t>
            </a:r>
            <a:r>
              <a:rPr lang="cs-CZ" sz="2600" dirty="0" smtClean="0"/>
              <a:t> Art. 61 </a:t>
            </a:r>
            <a:r>
              <a:rPr lang="cs-CZ" sz="2600" dirty="0" err="1" smtClean="0"/>
              <a:t>will</a:t>
            </a:r>
            <a:r>
              <a:rPr lang="cs-CZ" sz="2600" dirty="0" smtClean="0"/>
              <a:t> </a:t>
            </a:r>
            <a:r>
              <a:rPr lang="cs-CZ" sz="2600" b="1" dirty="0" smtClean="0"/>
              <a:t>not </a:t>
            </a:r>
            <a:r>
              <a:rPr lang="cs-CZ" sz="2600" b="1" dirty="0" err="1" smtClean="0"/>
              <a:t>be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applied</a:t>
            </a:r>
            <a:endParaRPr lang="cs-CZ" sz="2600" b="1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415498"/>
          </a:xfrm>
        </p:spPr>
        <p:txBody>
          <a:bodyPr/>
          <a:lstStyle/>
          <a:p>
            <a:r>
              <a:rPr lang="cs-CZ" sz="2700" dirty="0" smtClean="0"/>
              <a:t>OP EIC – </a:t>
            </a:r>
            <a:r>
              <a:rPr lang="cs-CZ" sz="2700" dirty="0" err="1" smtClean="0"/>
              <a:t>barriers</a:t>
            </a:r>
            <a:r>
              <a:rPr lang="cs-CZ" sz="2700" dirty="0" smtClean="0"/>
              <a:t> to </a:t>
            </a:r>
            <a:r>
              <a:rPr lang="cs-CZ" sz="2700" dirty="0" err="1" smtClean="0"/>
              <a:t>disbursement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40457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000" dirty="0" err="1" smtClean="0"/>
              <a:t>The</a:t>
            </a:r>
            <a:r>
              <a:rPr lang="cs-CZ" sz="2000" dirty="0" smtClean="0"/>
              <a:t> 3rd </a:t>
            </a:r>
            <a:r>
              <a:rPr lang="cs-CZ" sz="2000" dirty="0" err="1" smtClean="0"/>
              <a:t>revision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OP EIC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under</a:t>
            </a:r>
            <a:r>
              <a:rPr lang="cs-CZ" sz="2000" dirty="0" smtClean="0"/>
              <a:t> </a:t>
            </a:r>
            <a:r>
              <a:rPr lang="cs-CZ" sz="2000" dirty="0" err="1" smtClean="0"/>
              <a:t>preparation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discussion</a:t>
            </a:r>
            <a:r>
              <a:rPr lang="cs-CZ" sz="2000" dirty="0" smtClean="0"/>
              <a:t> by </a:t>
            </a:r>
            <a:r>
              <a:rPr lang="cs-CZ" sz="2000" dirty="0" err="1" smtClean="0"/>
              <a:t>the</a:t>
            </a:r>
            <a:r>
              <a:rPr lang="cs-CZ" sz="2000" dirty="0" smtClean="0"/>
              <a:t> Monitoring </a:t>
            </a:r>
            <a:r>
              <a:rPr lang="cs-CZ" sz="2000" dirty="0" err="1" smtClean="0"/>
              <a:t>Committee</a:t>
            </a:r>
            <a:r>
              <a:rPr lang="cs-CZ" sz="2000" dirty="0" smtClean="0"/>
              <a:t> in June 2017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covers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following</a:t>
            </a:r>
            <a:r>
              <a:rPr lang="cs-CZ" sz="2000" dirty="0" smtClean="0"/>
              <a:t> </a:t>
            </a:r>
            <a:r>
              <a:rPr lang="cs-CZ" sz="2000" dirty="0" err="1" smtClean="0"/>
              <a:t>topics</a:t>
            </a:r>
            <a:r>
              <a:rPr lang="cs-CZ" sz="2000" dirty="0" smtClean="0"/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err="1" smtClean="0"/>
              <a:t>large</a:t>
            </a:r>
            <a:r>
              <a:rPr lang="cs-CZ" sz="2000" dirty="0" smtClean="0"/>
              <a:t> </a:t>
            </a:r>
            <a:r>
              <a:rPr lang="cs-CZ" sz="2000" dirty="0" err="1" smtClean="0"/>
              <a:t>enterprises</a:t>
            </a:r>
            <a:r>
              <a:rPr lang="cs-CZ" sz="2000" dirty="0" smtClean="0"/>
              <a:t> in priority </a:t>
            </a:r>
            <a:r>
              <a:rPr lang="cs-CZ" sz="2000" dirty="0" err="1" smtClean="0"/>
              <a:t>axes</a:t>
            </a:r>
            <a:r>
              <a:rPr lang="cs-CZ" sz="2000" dirty="0" smtClean="0"/>
              <a:t> 1 and SO 3.2</a:t>
            </a:r>
            <a:r>
              <a:rPr lang="en-US" sz="2000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Energy</a:t>
            </a:r>
            <a:r>
              <a:rPr lang="cs-CZ" sz="2000" dirty="0" smtClean="0"/>
              <a:t> </a:t>
            </a:r>
            <a:r>
              <a:rPr lang="cs-CZ" sz="2000" dirty="0" err="1" smtClean="0"/>
              <a:t>savings</a:t>
            </a:r>
            <a:r>
              <a:rPr lang="cs-CZ" sz="2000" dirty="0" smtClean="0"/>
              <a:t>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err="1" smtClean="0"/>
              <a:t>tourism</a:t>
            </a:r>
            <a:endParaRPr lang="cs-CZ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err="1"/>
              <a:t>t</a:t>
            </a:r>
            <a:r>
              <a:rPr lang="cs-CZ" sz="2000" dirty="0" err="1" smtClean="0"/>
              <a:t>he</a:t>
            </a:r>
            <a:r>
              <a:rPr lang="cs-CZ" sz="2000" dirty="0" smtClean="0"/>
              <a:t> </a:t>
            </a:r>
            <a:r>
              <a:rPr lang="cs-CZ" sz="2000" dirty="0" err="1" smtClean="0"/>
              <a:t>possible</a:t>
            </a:r>
            <a:r>
              <a:rPr lang="cs-CZ" sz="2000" dirty="0" smtClean="0"/>
              <a:t> </a:t>
            </a:r>
            <a:r>
              <a:rPr lang="cs-CZ" sz="2000" dirty="0" err="1" smtClean="0"/>
              <a:t>reallocation</a:t>
            </a:r>
            <a:r>
              <a:rPr lang="cs-CZ" sz="2000" dirty="0" smtClean="0"/>
              <a:t>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SO </a:t>
            </a:r>
            <a:r>
              <a:rPr lang="cs-CZ" sz="2000" dirty="0"/>
              <a:t>2.3 </a:t>
            </a:r>
            <a:r>
              <a:rPr lang="cs-CZ" sz="2000" dirty="0" smtClean="0"/>
              <a:t>(Real </a:t>
            </a:r>
            <a:r>
              <a:rPr lang="cs-CZ" sz="2000" dirty="0" err="1" smtClean="0"/>
              <a:t>Estate</a:t>
            </a:r>
            <a:r>
              <a:rPr lang="cs-CZ" sz="2000" dirty="0" smtClean="0"/>
              <a:t>) and SO 2.4 (</a:t>
            </a:r>
            <a:r>
              <a:rPr lang="cs-CZ" sz="2000" dirty="0" err="1" smtClean="0"/>
              <a:t>Training</a:t>
            </a:r>
            <a:r>
              <a:rPr lang="cs-CZ" sz="2000" dirty="0" smtClean="0"/>
              <a:t> </a:t>
            </a:r>
            <a:r>
              <a:rPr lang="cs-CZ" sz="2000" dirty="0" err="1" smtClean="0"/>
              <a:t>Centers</a:t>
            </a:r>
            <a:r>
              <a:rPr lang="cs-CZ" sz="2000" dirty="0" smtClean="0"/>
              <a:t>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err="1"/>
              <a:t>c</a:t>
            </a:r>
            <a:r>
              <a:rPr lang="cs-CZ" sz="2000" dirty="0" err="1" smtClean="0"/>
              <a:t>hanges</a:t>
            </a:r>
            <a:r>
              <a:rPr lang="cs-CZ" sz="2000" dirty="0" smtClean="0"/>
              <a:t>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form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support (in </a:t>
            </a:r>
            <a:r>
              <a:rPr lang="cs-CZ" sz="2000" dirty="0" err="1" smtClean="0"/>
              <a:t>favour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FI)</a:t>
            </a:r>
            <a:endParaRPr lang="cs-CZ" sz="20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92694"/>
            <a:ext cx="8400009" cy="861774"/>
          </a:xfrm>
        </p:spPr>
        <p:txBody>
          <a:bodyPr/>
          <a:lstStyle/>
          <a:p>
            <a:r>
              <a:rPr lang="cs-CZ" sz="2800" dirty="0" err="1"/>
              <a:t>Removing</a:t>
            </a:r>
            <a:r>
              <a:rPr lang="cs-CZ" sz="2800" dirty="0"/>
              <a:t> </a:t>
            </a:r>
            <a:r>
              <a:rPr lang="cs-CZ" sz="2800" dirty="0" err="1"/>
              <a:t>barriers</a:t>
            </a:r>
            <a:r>
              <a:rPr lang="cs-CZ" sz="2800" dirty="0"/>
              <a:t> to </a:t>
            </a:r>
            <a:r>
              <a:rPr lang="cs-CZ" sz="2800" dirty="0" err="1"/>
              <a:t>disbursement</a:t>
            </a:r>
            <a:r>
              <a:rPr lang="cs-CZ" sz="2800" dirty="0"/>
              <a:t> – </a:t>
            </a:r>
            <a:r>
              <a:rPr lang="cs-CZ" sz="2800" dirty="0" err="1"/>
              <a:t>programme</a:t>
            </a:r>
            <a:r>
              <a:rPr lang="cs-CZ" sz="2800" dirty="0"/>
              <a:t> </a:t>
            </a:r>
            <a:r>
              <a:rPr lang="cs-CZ" sz="2800" dirty="0" err="1"/>
              <a:t>revisions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4172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67544" y="421412"/>
            <a:ext cx="8208912" cy="3931383"/>
          </a:xfrm>
        </p:spPr>
        <p:txBody>
          <a:bodyPr>
            <a:normAutofit/>
          </a:bodyPr>
          <a:lstStyle/>
          <a:p>
            <a:r>
              <a:rPr lang="cs-CZ" dirty="0" smtClean="0"/>
              <a:t>A </a:t>
            </a:r>
            <a:r>
              <a:rPr lang="cs-CZ" dirty="0" err="1" smtClean="0"/>
              <a:t>significant</a:t>
            </a:r>
            <a:r>
              <a:rPr lang="cs-CZ" dirty="0" smtClean="0"/>
              <a:t> </a:t>
            </a:r>
            <a:r>
              <a:rPr lang="cs-CZ" b="1" dirty="0" smtClean="0"/>
              <a:t>shift in </a:t>
            </a:r>
            <a:r>
              <a:rPr lang="cs-CZ" b="1" dirty="0" err="1" smtClean="0"/>
              <a:t>allocations</a:t>
            </a:r>
            <a:r>
              <a:rPr lang="cs-CZ" b="1" dirty="0" smtClean="0"/>
              <a:t> in </a:t>
            </a:r>
            <a:r>
              <a:rPr lang="cs-CZ" b="1" dirty="0" err="1" smtClean="0"/>
              <a:t>favour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financial</a:t>
            </a:r>
            <a:r>
              <a:rPr lang="cs-CZ" b="1" dirty="0" smtClean="0"/>
              <a:t> </a:t>
            </a:r>
            <a:r>
              <a:rPr lang="cs-CZ" b="1" dirty="0" err="1" smtClean="0"/>
              <a:t>instruments</a:t>
            </a:r>
            <a:r>
              <a:rPr lang="cs-CZ" b="1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expected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programming</a:t>
            </a:r>
            <a:r>
              <a:rPr lang="cs-CZ" dirty="0" smtClean="0"/>
              <a:t> period.</a:t>
            </a:r>
            <a:endParaRPr lang="cs-CZ" b="1" dirty="0"/>
          </a:p>
          <a:p>
            <a:pPr marL="0" indent="0">
              <a:buNone/>
            </a:pPr>
            <a:r>
              <a:rPr lang="cs-CZ" b="1" dirty="0" err="1" smtClean="0"/>
              <a:t>Main</a:t>
            </a:r>
            <a:r>
              <a:rPr lang="cs-CZ" b="1" dirty="0" smtClean="0"/>
              <a:t> </a:t>
            </a:r>
            <a:r>
              <a:rPr lang="cs-CZ" b="1" dirty="0" err="1" smtClean="0"/>
              <a:t>advantages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FI:</a:t>
            </a:r>
            <a:endParaRPr lang="cs-CZ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Exclusive</a:t>
            </a:r>
            <a:r>
              <a:rPr lang="cs-CZ" dirty="0" smtClean="0"/>
              <a:t> </a:t>
            </a:r>
            <a:r>
              <a:rPr lang="cs-CZ" dirty="0" err="1" smtClean="0"/>
              <a:t>focus</a:t>
            </a:r>
            <a:r>
              <a:rPr lang="cs-CZ" dirty="0" smtClean="0"/>
              <a:t> on </a:t>
            </a:r>
            <a:r>
              <a:rPr lang="cs-CZ" b="1" dirty="0" err="1" smtClean="0"/>
              <a:t>economically</a:t>
            </a:r>
            <a:r>
              <a:rPr lang="cs-CZ" b="1" dirty="0" smtClean="0"/>
              <a:t> </a:t>
            </a:r>
            <a:r>
              <a:rPr lang="cs-CZ" b="1" dirty="0" err="1" smtClean="0"/>
              <a:t>justifiable</a:t>
            </a:r>
            <a:r>
              <a:rPr lang="cs-CZ" b="1" dirty="0" smtClean="0"/>
              <a:t> </a:t>
            </a:r>
            <a:r>
              <a:rPr lang="cs-CZ" b="1" dirty="0" err="1" smtClean="0"/>
              <a:t>projects</a:t>
            </a:r>
            <a:endParaRPr lang="cs-CZ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Return on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long-term </a:t>
            </a:r>
            <a:r>
              <a:rPr lang="cs-CZ" b="1" dirty="0" smtClean="0"/>
              <a:t>recycling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financial</a:t>
            </a:r>
            <a:r>
              <a:rPr lang="cs-CZ" b="1" dirty="0" smtClean="0"/>
              <a:t> </a:t>
            </a:r>
            <a:r>
              <a:rPr lang="cs-CZ" b="1" dirty="0" err="1" smtClean="0"/>
              <a:t>resources</a:t>
            </a:r>
            <a:endParaRPr lang="cs-CZ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Significant</a:t>
            </a:r>
            <a:r>
              <a:rPr lang="cs-CZ" dirty="0" smtClean="0"/>
              <a:t> </a:t>
            </a:r>
            <a:r>
              <a:rPr lang="cs-CZ" b="1" dirty="0" err="1" smtClean="0"/>
              <a:t>leverage</a:t>
            </a:r>
            <a:r>
              <a:rPr lang="cs-CZ" b="1" dirty="0" smtClean="0"/>
              <a:t> </a:t>
            </a:r>
            <a:r>
              <a:rPr lang="cs-CZ" dirty="0"/>
              <a:t>– </a:t>
            </a:r>
            <a:r>
              <a:rPr lang="cs-CZ" dirty="0" err="1" smtClean="0"/>
              <a:t>involvement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financing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err="1" smtClean="0"/>
              <a:t>Less</a:t>
            </a:r>
            <a:r>
              <a:rPr lang="cs-CZ" b="1" dirty="0" smtClean="0"/>
              <a:t> </a:t>
            </a:r>
            <a:r>
              <a:rPr lang="cs-CZ" b="1" dirty="0" err="1" smtClean="0"/>
              <a:t>administration</a:t>
            </a:r>
            <a:r>
              <a:rPr lang="cs-CZ" b="1" dirty="0" smtClean="0"/>
              <a:t>, </a:t>
            </a:r>
            <a:r>
              <a:rPr lang="cs-CZ" dirty="0" err="1" smtClean="0"/>
              <a:t>aid</a:t>
            </a:r>
            <a:r>
              <a:rPr lang="cs-CZ" dirty="0" smtClean="0"/>
              <a:t> </a:t>
            </a:r>
            <a:r>
              <a:rPr lang="cs-CZ" dirty="0" err="1" smtClean="0"/>
              <a:t>provided</a:t>
            </a:r>
            <a:r>
              <a:rPr lang="cs-CZ" dirty="0" smtClean="0"/>
              <a:t> by </a:t>
            </a:r>
            <a:r>
              <a:rPr lang="cs-CZ" dirty="0" err="1" smtClean="0"/>
              <a:t>specialised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endParaRPr lang="cs-CZ" dirty="0" smtClean="0"/>
          </a:p>
          <a:p>
            <a:r>
              <a:rPr lang="cs-CZ" b="1" dirty="0" smtClean="0"/>
              <a:t>EXPANSION </a:t>
            </a:r>
            <a:r>
              <a:rPr lang="cs-CZ" b="1" dirty="0"/>
              <a:t>– </a:t>
            </a:r>
            <a:r>
              <a:rPr lang="cs-CZ" b="1" dirty="0" err="1" smtClean="0"/>
              <a:t>Loans</a:t>
            </a:r>
            <a:r>
              <a:rPr lang="cs-CZ" b="1" dirty="0" smtClean="0"/>
              <a:t> (1st call): </a:t>
            </a:r>
            <a:r>
              <a:rPr lang="cs-CZ" dirty="0" err="1" smtClean="0"/>
              <a:t>allocation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83 mil. EUR, support provider CMGDB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Announced</a:t>
            </a:r>
            <a:r>
              <a:rPr lang="cs-CZ" dirty="0" smtClean="0"/>
              <a:t> on 28th </a:t>
            </a:r>
            <a:r>
              <a:rPr lang="cs-CZ" dirty="0" err="1" smtClean="0"/>
              <a:t>April</a:t>
            </a:r>
            <a:r>
              <a:rPr lang="cs-CZ" dirty="0" smtClean="0"/>
              <a:t> 2017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Objective</a:t>
            </a:r>
            <a:r>
              <a:rPr lang="cs-CZ" dirty="0" smtClean="0"/>
              <a:t>:  </a:t>
            </a:r>
            <a:r>
              <a:rPr lang="en-US" dirty="0"/>
              <a:t>Enhancing the competitiveness and development of small and medium-sized enterprises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430887"/>
          </a:xfrm>
        </p:spPr>
        <p:txBody>
          <a:bodyPr/>
          <a:lstStyle/>
          <a:p>
            <a:r>
              <a:rPr lang="cs-CZ" sz="2800" dirty="0" err="1" smtClean="0"/>
              <a:t>Financial</a:t>
            </a:r>
            <a:r>
              <a:rPr lang="cs-CZ" sz="2800" dirty="0" smtClean="0"/>
              <a:t> Instruments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89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430887"/>
          </a:xfrm>
        </p:spPr>
        <p:txBody>
          <a:bodyPr/>
          <a:lstStyle/>
          <a:p>
            <a:r>
              <a:rPr lang="cs-CZ" sz="2800" dirty="0"/>
              <a:t>NIF– </a:t>
            </a:r>
            <a:r>
              <a:rPr lang="cs-CZ" sz="2800" dirty="0" err="1" smtClean="0"/>
              <a:t>investment</a:t>
            </a:r>
            <a:r>
              <a:rPr lang="cs-CZ" sz="2800" dirty="0" smtClean="0"/>
              <a:t> </a:t>
            </a:r>
            <a:r>
              <a:rPr lang="cs-CZ" sz="2800" dirty="0" err="1" smtClean="0"/>
              <a:t>company</a:t>
            </a:r>
            <a:r>
              <a:rPr lang="cs-CZ" sz="2800" dirty="0" smtClean="0"/>
              <a:t> (NIF IC)</a:t>
            </a:r>
            <a:endParaRPr lang="cs-CZ" sz="2800" dirty="0"/>
          </a:p>
        </p:txBody>
      </p:sp>
      <p:sp>
        <p:nvSpPr>
          <p:cNvPr id="4" name="Zástupný symbol pro text 2"/>
          <p:cNvSpPr txBox="1">
            <a:spLocks/>
          </p:cNvSpPr>
          <p:nvPr/>
        </p:nvSpPr>
        <p:spPr>
          <a:xfrm>
            <a:off x="467544" y="680036"/>
            <a:ext cx="7729630" cy="3564924"/>
          </a:xfrm>
          <a:prstGeom prst="rect">
            <a:avLst/>
          </a:prstGeom>
        </p:spPr>
        <p:txBody>
          <a:bodyPr vert="horz" lIns="0" tIns="270000" rIns="0" bIns="0" rtlCol="0">
            <a:no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  <a:defRPr/>
            </a:pPr>
            <a:r>
              <a:rPr lang="cs-CZ" sz="1800" b="1" dirty="0" smtClean="0">
                <a:solidFill>
                  <a:srgbClr val="004B8D"/>
                </a:solidFill>
                <a:latin typeface="Calibri"/>
              </a:rPr>
              <a:t>NIF IC: </a:t>
            </a:r>
            <a:r>
              <a:rPr lang="en-US" sz="1800" b="1" dirty="0" smtClean="0"/>
              <a:t>a </a:t>
            </a:r>
            <a:r>
              <a:rPr lang="en-US" sz="1800" b="1" dirty="0"/>
              <a:t>new structure for the </a:t>
            </a:r>
            <a:r>
              <a:rPr lang="cs-CZ" sz="1800" b="1" dirty="0" smtClean="0"/>
              <a:t>support </a:t>
            </a:r>
            <a:r>
              <a:rPr lang="en-US" sz="1800" b="1" dirty="0" smtClean="0"/>
              <a:t>implementation in </a:t>
            </a:r>
            <a:r>
              <a:rPr lang="en-US" sz="1800" b="1" dirty="0"/>
              <a:t>the form of capital inputs</a:t>
            </a:r>
            <a:endParaRPr lang="cs-CZ" sz="1800" b="1" dirty="0" smtClean="0">
              <a:solidFill>
                <a:srgbClr val="004B8D"/>
              </a:solidFill>
              <a:latin typeface="Calibri"/>
            </a:endParaRPr>
          </a:p>
          <a:p>
            <a:pPr>
              <a:spcAft>
                <a:spcPts val="450"/>
              </a:spcAft>
              <a:defRPr/>
            </a:pPr>
            <a:r>
              <a:rPr lang="cs-CZ" sz="1800" dirty="0" err="1" smtClean="0">
                <a:solidFill>
                  <a:srgbClr val="004B8D"/>
                </a:solidFill>
                <a:latin typeface="Calibri"/>
              </a:rPr>
              <a:t>Ensuring</a:t>
            </a:r>
            <a:r>
              <a:rPr lang="cs-CZ" sz="1800" dirty="0" smtClean="0">
                <a:solidFill>
                  <a:srgbClr val="004B8D"/>
                </a:solidFill>
                <a:latin typeface="Calibri"/>
              </a:rPr>
              <a:t> </a:t>
            </a:r>
            <a:r>
              <a:rPr lang="cs-CZ" sz="1800" dirty="0" err="1" smtClean="0">
                <a:solidFill>
                  <a:srgbClr val="004B8D"/>
                </a:solidFill>
                <a:latin typeface="Calibri"/>
              </a:rPr>
              <a:t>implementation</a:t>
            </a:r>
            <a:r>
              <a:rPr lang="cs-CZ" sz="1800" dirty="0" smtClean="0">
                <a:solidFill>
                  <a:srgbClr val="004B8D"/>
                </a:solidFill>
                <a:latin typeface="Calibri"/>
              </a:rPr>
              <a:t> </a:t>
            </a:r>
            <a:r>
              <a:rPr lang="cs-CZ" sz="1800" dirty="0" err="1" smtClean="0">
                <a:solidFill>
                  <a:srgbClr val="004B8D"/>
                </a:solidFill>
                <a:latin typeface="Calibri"/>
              </a:rPr>
              <a:t>of</a:t>
            </a:r>
            <a:r>
              <a:rPr lang="cs-CZ" sz="1800" dirty="0" smtClean="0">
                <a:solidFill>
                  <a:srgbClr val="004B8D"/>
                </a:solidFill>
                <a:latin typeface="Calibri"/>
              </a:rPr>
              <a:t> </a:t>
            </a:r>
            <a:r>
              <a:rPr lang="cs-CZ" sz="1800" dirty="0" err="1" smtClean="0">
                <a:solidFill>
                  <a:srgbClr val="004B8D"/>
                </a:solidFill>
                <a:latin typeface="Calibri"/>
              </a:rPr>
              <a:t>financial</a:t>
            </a:r>
            <a:r>
              <a:rPr lang="cs-CZ" sz="1800" dirty="0" smtClean="0">
                <a:solidFill>
                  <a:srgbClr val="004B8D"/>
                </a:solidFill>
                <a:latin typeface="Calibri"/>
              </a:rPr>
              <a:t> </a:t>
            </a:r>
            <a:r>
              <a:rPr lang="cs-CZ" sz="1800" dirty="0" err="1" smtClean="0">
                <a:solidFill>
                  <a:srgbClr val="004B8D"/>
                </a:solidFill>
                <a:latin typeface="Calibri"/>
              </a:rPr>
              <a:t>instruments</a:t>
            </a:r>
            <a:r>
              <a:rPr lang="cs-CZ" sz="1800" dirty="0" smtClean="0">
                <a:solidFill>
                  <a:srgbClr val="004B8D"/>
                </a:solidFill>
                <a:latin typeface="Calibri"/>
              </a:rPr>
              <a:t> in SO 1.2 </a:t>
            </a:r>
            <a:r>
              <a:rPr lang="cs-CZ" sz="1800" b="1" dirty="0" smtClean="0">
                <a:solidFill>
                  <a:srgbClr val="004B8D"/>
                </a:solidFill>
                <a:latin typeface="Calibri"/>
              </a:rPr>
              <a:t>(</a:t>
            </a:r>
            <a:r>
              <a:rPr lang="cs-CZ" sz="1800" b="1" dirty="0">
                <a:solidFill>
                  <a:srgbClr val="004B8D"/>
                </a:solidFill>
                <a:latin typeface="Calibri"/>
              </a:rPr>
              <a:t>Proof-of-concept) a </a:t>
            </a:r>
            <a:r>
              <a:rPr lang="cs-CZ" sz="1800" b="1" dirty="0" smtClean="0">
                <a:solidFill>
                  <a:srgbClr val="004B8D"/>
                </a:solidFill>
                <a:latin typeface="Calibri"/>
              </a:rPr>
              <a:t>S0 </a:t>
            </a:r>
            <a:r>
              <a:rPr lang="cs-CZ" sz="1800" b="1" dirty="0">
                <a:solidFill>
                  <a:srgbClr val="004B8D"/>
                </a:solidFill>
                <a:latin typeface="Calibri"/>
              </a:rPr>
              <a:t>2.1 </a:t>
            </a:r>
            <a:r>
              <a:rPr lang="cs-CZ" sz="1800" b="1" dirty="0" smtClean="0">
                <a:solidFill>
                  <a:srgbClr val="004B8D"/>
                </a:solidFill>
                <a:latin typeface="Calibri"/>
              </a:rPr>
              <a:t>(Venture </a:t>
            </a:r>
            <a:r>
              <a:rPr lang="cs-CZ" sz="1800" b="1" dirty="0" err="1" smtClean="0">
                <a:solidFill>
                  <a:srgbClr val="004B8D"/>
                </a:solidFill>
                <a:latin typeface="Calibri"/>
              </a:rPr>
              <a:t>capital</a:t>
            </a:r>
            <a:r>
              <a:rPr lang="cs-CZ" sz="1800" b="1" dirty="0" smtClean="0">
                <a:solidFill>
                  <a:srgbClr val="004B8D"/>
                </a:solidFill>
                <a:latin typeface="Calibri"/>
              </a:rPr>
              <a:t> – </a:t>
            </a:r>
            <a:r>
              <a:rPr lang="cs-CZ" sz="1800" b="1" dirty="0" err="1" smtClean="0">
                <a:solidFill>
                  <a:srgbClr val="004B8D"/>
                </a:solidFill>
                <a:latin typeface="Calibri"/>
              </a:rPr>
              <a:t>investment</a:t>
            </a:r>
            <a:r>
              <a:rPr lang="cs-CZ" sz="1800" b="1" dirty="0" smtClean="0">
                <a:solidFill>
                  <a:srgbClr val="004B8D"/>
                </a:solidFill>
                <a:latin typeface="Calibri"/>
              </a:rPr>
              <a:t> </a:t>
            </a:r>
            <a:r>
              <a:rPr lang="cs-CZ" sz="1800" b="1" dirty="0" err="1" smtClean="0">
                <a:solidFill>
                  <a:srgbClr val="004B8D"/>
                </a:solidFill>
                <a:latin typeface="Calibri"/>
              </a:rPr>
              <a:t>fund</a:t>
            </a:r>
            <a:r>
              <a:rPr lang="cs-CZ" sz="1800" b="1" dirty="0" smtClean="0">
                <a:solidFill>
                  <a:srgbClr val="004B8D"/>
                </a:solidFill>
                <a:latin typeface="Calibri"/>
              </a:rPr>
              <a:t>)</a:t>
            </a:r>
            <a:endParaRPr lang="cs-CZ" sz="1800" b="1" dirty="0">
              <a:solidFill>
                <a:srgbClr val="004B8D"/>
              </a:solidFill>
              <a:latin typeface="Calibri"/>
            </a:endParaRPr>
          </a:p>
          <a:p>
            <a:pPr>
              <a:spcAft>
                <a:spcPts val="450"/>
              </a:spcAft>
              <a:defRPr/>
            </a:pPr>
            <a:r>
              <a:rPr lang="en-US" sz="1800" dirty="0" smtClean="0"/>
              <a:t>Private </a:t>
            </a:r>
            <a:r>
              <a:rPr lang="en-US" sz="1800" dirty="0"/>
              <a:t>companies will be able to join the NIF IS as well as co-investors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resolution on the establishment of the NIF IS as well as the feasibility study were approved by the government. A license from the </a:t>
            </a:r>
            <a:r>
              <a:rPr lang="en-US" sz="1800" dirty="0" smtClean="0"/>
              <a:t>CNB </a:t>
            </a:r>
            <a:r>
              <a:rPr lang="cs-CZ" sz="1800" dirty="0" smtClean="0"/>
              <a:t>(</a:t>
            </a:r>
            <a:r>
              <a:rPr lang="cs-CZ" sz="1800" dirty="0" err="1" smtClean="0"/>
              <a:t>necessary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start) </a:t>
            </a:r>
            <a:r>
              <a:rPr lang="en-US" sz="1800" dirty="0" smtClean="0"/>
              <a:t>is </a:t>
            </a:r>
            <a:r>
              <a:rPr lang="en-US" sz="1800" dirty="0"/>
              <a:t>expected </a:t>
            </a:r>
            <a:r>
              <a:rPr lang="en-US" sz="1800" dirty="0" smtClean="0"/>
              <a:t>in </a:t>
            </a:r>
            <a:r>
              <a:rPr lang="en-US" sz="1800" b="1" dirty="0"/>
              <a:t>July </a:t>
            </a:r>
            <a:r>
              <a:rPr lang="en-US" sz="1800" b="1" dirty="0" smtClean="0"/>
              <a:t>2017</a:t>
            </a:r>
            <a:endParaRPr lang="cs-CZ" altLang="cs-CZ" sz="1800" b="1" dirty="0">
              <a:solidFill>
                <a:srgbClr val="004B8D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96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67544" y="588432"/>
            <a:ext cx="8208912" cy="3571155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0"/>
              </a:spcAft>
            </a:pPr>
            <a:r>
              <a:rPr lang="cs-CZ" dirty="0" err="1" smtClean="0"/>
              <a:t>Financing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</a:t>
            </a:r>
            <a:r>
              <a:rPr lang="cs-CZ" dirty="0" err="1" smtClean="0"/>
              <a:t>signed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EIF on 24</a:t>
            </a:r>
            <a:r>
              <a:rPr lang="cs-CZ" dirty="0"/>
              <a:t>. 1. 2017</a:t>
            </a:r>
          </a:p>
          <a:p>
            <a:pPr lvl="0">
              <a:spcAft>
                <a:spcPts val="0"/>
              </a:spcAft>
            </a:pPr>
            <a:r>
              <a:rPr lang="cs-CZ" b="1" dirty="0" err="1" smtClean="0"/>
              <a:t>First</a:t>
            </a:r>
            <a:r>
              <a:rPr lang="cs-CZ" b="1" dirty="0" smtClean="0"/>
              <a:t> </a:t>
            </a:r>
            <a:r>
              <a:rPr lang="cs-CZ" b="1" dirty="0" err="1" smtClean="0"/>
              <a:t>financial</a:t>
            </a:r>
            <a:r>
              <a:rPr lang="cs-CZ" b="1" dirty="0" smtClean="0"/>
              <a:t> instrument </a:t>
            </a:r>
            <a:r>
              <a:rPr lang="cs-CZ" b="1" dirty="0" err="1" smtClean="0"/>
              <a:t>launched</a:t>
            </a:r>
            <a:r>
              <a:rPr lang="cs-CZ" b="1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CR </a:t>
            </a:r>
            <a:r>
              <a:rPr lang="cs-CZ" b="1" dirty="0" err="1" smtClean="0"/>
              <a:t>during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2014-2020 </a:t>
            </a:r>
            <a:r>
              <a:rPr lang="cs-CZ" b="1" dirty="0" err="1" smtClean="0"/>
              <a:t>perod</a:t>
            </a:r>
            <a:endParaRPr lang="cs-CZ" b="1" dirty="0"/>
          </a:p>
          <a:p>
            <a:pPr lvl="0">
              <a:spcAft>
                <a:spcPts val="0"/>
              </a:spcAft>
            </a:pP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allocation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EUR </a:t>
            </a:r>
            <a:r>
              <a:rPr lang="cs-CZ" dirty="0"/>
              <a:t>40 </a:t>
            </a:r>
            <a:r>
              <a:rPr lang="cs-CZ" dirty="0" err="1" smtClean="0"/>
              <a:t>million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structural</a:t>
            </a:r>
            <a:r>
              <a:rPr lang="cs-CZ" dirty="0" smtClean="0"/>
              <a:t> </a:t>
            </a:r>
            <a:r>
              <a:rPr lang="cs-CZ" dirty="0" err="1" smtClean="0"/>
              <a:t>funds</a:t>
            </a:r>
            <a:r>
              <a:rPr lang="cs-CZ" dirty="0" smtClean="0"/>
              <a:t>, co-</a:t>
            </a:r>
            <a:r>
              <a:rPr lang="cs-CZ" dirty="0" err="1" smtClean="0"/>
              <a:t>financed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EIF </a:t>
            </a:r>
            <a:r>
              <a:rPr lang="cs-CZ" dirty="0" err="1" smtClean="0"/>
              <a:t>with</a:t>
            </a:r>
            <a:r>
              <a:rPr lang="cs-CZ" dirty="0" smtClean="0"/>
              <a:t> EUR 10 </a:t>
            </a:r>
            <a:r>
              <a:rPr lang="cs-CZ" dirty="0" err="1" smtClean="0"/>
              <a:t>million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EIB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participation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investors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expected</a:t>
            </a:r>
            <a:r>
              <a:rPr lang="cs-CZ" dirty="0" smtClean="0"/>
              <a:t>.</a:t>
            </a:r>
            <a:endParaRPr lang="cs-CZ" dirty="0"/>
          </a:p>
          <a:p>
            <a:pPr lvl="0">
              <a:spcAft>
                <a:spcPts val="0"/>
              </a:spcAft>
            </a:pPr>
            <a:r>
              <a:rPr lang="cs-CZ" dirty="0" smtClean="0"/>
              <a:t>Aid </a:t>
            </a:r>
            <a:r>
              <a:rPr lang="cs-CZ" dirty="0" err="1" smtClean="0"/>
              <a:t>targeted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innovative</a:t>
            </a:r>
            <a:r>
              <a:rPr lang="cs-CZ" dirty="0" smtClean="0"/>
              <a:t> start-</a:t>
            </a:r>
            <a:r>
              <a:rPr lang="cs-CZ" dirty="0" err="1" smtClean="0"/>
              <a:t>ups</a:t>
            </a:r>
            <a:r>
              <a:rPr lang="cs-CZ" dirty="0" smtClean="0"/>
              <a:t> by Czech </a:t>
            </a:r>
            <a:r>
              <a:rPr lang="cs-CZ" dirty="0" err="1" smtClean="0"/>
              <a:t>entrepreneurs</a:t>
            </a:r>
            <a:r>
              <a:rPr lang="cs-CZ" dirty="0" smtClean="0"/>
              <a:t>. </a:t>
            </a:r>
            <a:endParaRPr lang="cs-CZ" dirty="0"/>
          </a:p>
          <a:p>
            <a:pPr lvl="0">
              <a:spcAft>
                <a:spcPts val="0"/>
              </a:spcAft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capital</a:t>
            </a:r>
            <a:r>
              <a:rPr lang="cs-CZ" dirty="0" smtClean="0"/>
              <a:t> input to </a:t>
            </a:r>
            <a:r>
              <a:rPr lang="cs-CZ" dirty="0" err="1" smtClean="0"/>
              <a:t>promote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selected</a:t>
            </a:r>
            <a:r>
              <a:rPr lang="cs-CZ" dirty="0" smtClean="0"/>
              <a:t> venture </a:t>
            </a:r>
            <a:r>
              <a:rPr lang="cs-CZ" dirty="0" err="1" smtClean="0"/>
              <a:t>capital</a:t>
            </a:r>
            <a:r>
              <a:rPr lang="cs-CZ" dirty="0" smtClean="0"/>
              <a:t> </a:t>
            </a:r>
            <a:r>
              <a:rPr lang="cs-CZ" dirty="0" err="1" smtClean="0"/>
              <a:t>funds</a:t>
            </a:r>
            <a:r>
              <a:rPr lang="cs-CZ" dirty="0" smtClean="0"/>
              <a:t> and business </a:t>
            </a:r>
            <a:r>
              <a:rPr lang="cs-CZ" dirty="0" err="1" smtClean="0"/>
              <a:t>accelerators</a:t>
            </a:r>
            <a:r>
              <a:rPr lang="cs-CZ" dirty="0" smtClean="0"/>
              <a:t>.</a:t>
            </a:r>
            <a:endParaRPr lang="cs-CZ" dirty="0"/>
          </a:p>
          <a:p>
            <a:pPr lvl="0">
              <a:spcAft>
                <a:spcPts val="0"/>
              </a:spcAft>
            </a:pPr>
            <a:r>
              <a:rPr lang="cs-CZ" dirty="0" smtClean="0"/>
              <a:t>A Call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selection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intermediaries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announced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beginning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deadline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submissions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Call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mid</a:t>
            </a:r>
            <a:r>
              <a:rPr lang="cs-CZ" dirty="0" smtClean="0"/>
              <a:t>-May 2017</a:t>
            </a:r>
            <a:r>
              <a:rPr lang="cs-CZ" dirty="0"/>
              <a:t>.</a:t>
            </a:r>
          </a:p>
          <a:p>
            <a:pPr lvl="0">
              <a:spcAft>
                <a:spcPts val="0"/>
              </a:spcAft>
            </a:pP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expected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intermediaries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selected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summer</a:t>
            </a:r>
            <a:r>
              <a:rPr lang="cs-CZ" dirty="0" smtClean="0"/>
              <a:t>,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beneficiaries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beginning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/>
              <a:t>2018.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430887"/>
          </a:xfrm>
        </p:spPr>
        <p:txBody>
          <a:bodyPr/>
          <a:lstStyle/>
          <a:p>
            <a:r>
              <a:rPr lang="cs-CZ" sz="2800" dirty="0" smtClean="0"/>
              <a:t>EIF </a:t>
            </a:r>
            <a:r>
              <a:rPr lang="cs-CZ" sz="2800" dirty="0" err="1" smtClean="0"/>
              <a:t>Fund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funds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58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100" dirty="0" smtClean="0"/>
              <a:t>.</a:t>
            </a:r>
            <a:endParaRPr lang="cs-CZ" sz="1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42501" y="154286"/>
            <a:ext cx="8381927" cy="323414"/>
          </a:xfrm>
        </p:spPr>
        <p:txBody>
          <a:bodyPr/>
          <a:lstStyle/>
          <a:p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audits</a:t>
            </a:r>
            <a:r>
              <a:rPr lang="cs-CZ" dirty="0" smtClean="0"/>
              <a:t> (</a:t>
            </a:r>
            <a:r>
              <a:rPr lang="cs-CZ" dirty="0" err="1" smtClean="0"/>
              <a:t>external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7893"/>
              </p:ext>
            </p:extLst>
          </p:nvPr>
        </p:nvGraphicFramePr>
        <p:xfrm>
          <a:off x="342501" y="662236"/>
          <a:ext cx="6090723" cy="323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4810"/>
                <a:gridCol w="2367063"/>
                <a:gridCol w="158885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Managing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Controlled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Authority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(MF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audit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OPEIC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Authority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(MF)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audit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OPEIC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Authority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MF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 </a:t>
                      </a:r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designation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OPEIC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Supreme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Audit Office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Controlling </a:t>
                      </a:r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no.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16/01 </a:t>
                      </a:r>
                      <a:r>
                        <a:rPr lang="en-US" sz="1100" dirty="0" smtClean="0"/>
                        <a:t>The financing of measures under the OPEI in terms of achieving the objectives</a:t>
                      </a:r>
                      <a:r>
                        <a:rPr lang="cs-CZ" sz="1100" dirty="0" smtClean="0"/>
                        <a:t>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OPEI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 </a:t>
                      </a:r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/>
                        <a:t>Audit of the operation of </a:t>
                      </a:r>
                      <a:r>
                        <a:rPr lang="cs-CZ" sz="1100" dirty="0" err="1" smtClean="0"/>
                        <a:t>managing</a:t>
                      </a:r>
                      <a:r>
                        <a:rPr lang="en-US" sz="1100" dirty="0" smtClean="0"/>
                        <a:t> and control systems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OPEIC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European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Court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Auditors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(ECA)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/>
                        <a:t>The efficient use of EU funds for productive investment and business support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OPEI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European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Court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Auditors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(ECA)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 dirty="0" smtClean="0">
                          <a:effectLst/>
                        </a:rPr>
                        <a:t>Performance results in project selection and monitoring</a:t>
                      </a:r>
                      <a:endParaRPr lang="en-US" sz="11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OPEIC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8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67544" y="685709"/>
            <a:ext cx="8208912" cy="3571155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entrepreneurs</a:t>
            </a:r>
            <a:r>
              <a:rPr lang="cs-CZ" dirty="0" smtClean="0"/>
              <a:t> in 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Calls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high</a:t>
            </a:r>
            <a:r>
              <a:rPr lang="cs-CZ" dirty="0" smtClean="0"/>
              <a:t>, </a:t>
            </a:r>
            <a:r>
              <a:rPr lang="cs-CZ" dirty="0" err="1" smtClean="0"/>
              <a:t>although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r>
              <a:rPr lang="cs-CZ" dirty="0" smtClean="0"/>
              <a:t> to </a:t>
            </a:r>
            <a:r>
              <a:rPr lang="cs-CZ" dirty="0" err="1" smtClean="0"/>
              <a:t>meet</a:t>
            </a:r>
            <a:r>
              <a:rPr lang="cs-CZ" dirty="0" smtClean="0"/>
              <a:t> </a:t>
            </a:r>
            <a:r>
              <a:rPr lang="cs-CZ" dirty="0" err="1" smtClean="0"/>
              <a:t>deadlines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applicants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delaying</a:t>
            </a:r>
            <a:r>
              <a:rPr lang="cs-CZ" dirty="0" smtClean="0"/>
              <a:t> </a:t>
            </a:r>
            <a:r>
              <a:rPr lang="cs-CZ" dirty="0" err="1" smtClean="0"/>
              <a:t>disbursements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OP EIC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disbursed</a:t>
            </a:r>
            <a:r>
              <a:rPr lang="cs-CZ" dirty="0" smtClean="0"/>
              <a:t> </a:t>
            </a:r>
            <a:r>
              <a:rPr lang="cs-CZ" dirty="0" err="1" smtClean="0"/>
              <a:t>programmes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period in </a:t>
            </a:r>
            <a:r>
              <a:rPr lang="cs-CZ" dirty="0" err="1" smtClean="0"/>
              <a:t>the</a:t>
            </a:r>
            <a:r>
              <a:rPr lang="cs-CZ" dirty="0" smtClean="0"/>
              <a:t> CR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allocation</a:t>
            </a:r>
            <a:r>
              <a:rPr lang="cs-CZ" dirty="0" smtClean="0"/>
              <a:t> to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enterprises</a:t>
            </a:r>
            <a:r>
              <a:rPr lang="cs-CZ" dirty="0" smtClean="0"/>
              <a:t>  - </a:t>
            </a:r>
            <a:r>
              <a:rPr lang="cs-CZ" dirty="0" err="1" smtClean="0"/>
              <a:t>we</a:t>
            </a:r>
            <a:r>
              <a:rPr lang="cs-CZ" dirty="0" smtClean="0"/>
              <a:t> are in </a:t>
            </a:r>
            <a:r>
              <a:rPr lang="cs-CZ" dirty="0" err="1" smtClean="0"/>
              <a:t>discussions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EC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The</a:t>
            </a:r>
            <a:r>
              <a:rPr lang="cs-CZ" dirty="0" smtClean="0"/>
              <a:t> N+3 rule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met in </a:t>
            </a:r>
            <a:r>
              <a:rPr lang="cs-CZ" dirty="0"/>
              <a:t>2018 </a:t>
            </a:r>
            <a:r>
              <a:rPr lang="cs-CZ" dirty="0" smtClean="0"/>
              <a:t>and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allocated</a:t>
            </a:r>
            <a:r>
              <a:rPr lang="cs-CZ" dirty="0" smtClean="0"/>
              <a:t> </a:t>
            </a:r>
            <a:r>
              <a:rPr lang="cs-CZ" dirty="0" err="1" smtClean="0"/>
              <a:t>funds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benefit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entrepreneurs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Shift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allocations</a:t>
            </a:r>
            <a:r>
              <a:rPr lang="cs-CZ" dirty="0" smtClean="0"/>
              <a:t> in </a:t>
            </a:r>
            <a:r>
              <a:rPr lang="cs-CZ" dirty="0" err="1" smtClean="0"/>
              <a:t>favour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instruments</a:t>
            </a:r>
            <a:r>
              <a:rPr lang="cs-CZ" dirty="0" smtClean="0"/>
              <a:t>  -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430887"/>
          </a:xfrm>
        </p:spPr>
        <p:txBody>
          <a:bodyPr/>
          <a:lstStyle/>
          <a:p>
            <a:r>
              <a:rPr lang="cs-CZ" sz="2800" dirty="0" err="1" smtClean="0"/>
              <a:t>Summary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779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63538" y="1350001"/>
            <a:ext cx="8418512" cy="1046440"/>
          </a:xfrm>
        </p:spPr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!</a:t>
            </a:r>
            <a:br>
              <a:rPr lang="cs-CZ" dirty="0" smtClean="0"/>
            </a:br>
            <a:r>
              <a:rPr lang="cs-CZ" sz="2800" dirty="0" smtClean="0"/>
              <a:t>novotnyt@mpo.cz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27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7544" y="598514"/>
            <a:ext cx="8208912" cy="3571155"/>
          </a:xfrm>
        </p:spPr>
        <p:txBody>
          <a:bodyPr>
            <a:normAutofit/>
          </a:bodyPr>
          <a:lstStyle/>
          <a:p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umbrella</a:t>
            </a:r>
            <a:r>
              <a:rPr lang="cs-CZ" sz="2000" dirty="0"/>
              <a:t> </a:t>
            </a:r>
            <a:r>
              <a:rPr lang="cs-CZ" sz="2000" dirty="0" err="1"/>
              <a:t>document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Partnership</a:t>
            </a:r>
            <a:r>
              <a:rPr lang="cs-CZ" sz="2000" dirty="0"/>
              <a:t> </a:t>
            </a:r>
            <a:r>
              <a:rPr lang="cs-CZ" sz="2000" dirty="0" err="1"/>
              <a:t>Agreement</a:t>
            </a:r>
            <a:endParaRPr lang="cs-CZ" sz="2000" dirty="0"/>
          </a:p>
          <a:p>
            <a:r>
              <a:rPr lang="en-US" sz="2000" dirty="0"/>
              <a:t>24 b</a:t>
            </a:r>
            <a:r>
              <a:rPr lang="cs-CZ" sz="2000" dirty="0"/>
              <a:t>n</a:t>
            </a:r>
            <a:r>
              <a:rPr lang="en-US" sz="2000" dirty="0"/>
              <a:t> EUR were allocated for the Czech Republic</a:t>
            </a:r>
          </a:p>
          <a:p>
            <a:r>
              <a:rPr lang="en-US" sz="2000" dirty="0"/>
              <a:t>Support of economical development and </a:t>
            </a:r>
            <a:r>
              <a:rPr lang="cs-CZ" sz="2000" dirty="0" err="1"/>
              <a:t>elimination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en-US" sz="2000" dirty="0"/>
              <a:t>social and economic disparities among the </a:t>
            </a:r>
            <a:r>
              <a:rPr lang="cs-CZ" sz="2000" dirty="0" err="1"/>
              <a:t>Member</a:t>
            </a:r>
            <a:r>
              <a:rPr lang="cs-CZ" sz="2000" dirty="0"/>
              <a:t> </a:t>
            </a:r>
            <a:r>
              <a:rPr lang="en-US" sz="2000" dirty="0"/>
              <a:t>states and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en-US" sz="2000" dirty="0"/>
              <a:t>regions</a:t>
            </a:r>
          </a:p>
          <a:p>
            <a:r>
              <a:rPr lang="en-US" sz="2000" dirty="0"/>
              <a:t>In the programming period 2014 – 2020 is </a:t>
            </a:r>
            <a:r>
              <a:rPr lang="cs-CZ" sz="2000" dirty="0"/>
              <a:t>CR </a:t>
            </a:r>
            <a:r>
              <a:rPr lang="en-US" sz="2000" dirty="0"/>
              <a:t>allowed to draw from these </a:t>
            </a:r>
            <a:r>
              <a:rPr lang="en-US" sz="2000" dirty="0" err="1"/>
              <a:t>programmes</a:t>
            </a:r>
            <a:r>
              <a:rPr lang="en-US" sz="20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/>
              <a:t>National</a:t>
            </a:r>
            <a:r>
              <a:rPr lang="cs-CZ" sz="2000" dirty="0"/>
              <a:t> (</a:t>
            </a:r>
            <a:r>
              <a:rPr lang="cs-CZ" sz="2000" dirty="0" err="1"/>
              <a:t>Individual</a:t>
            </a:r>
            <a:r>
              <a:rPr lang="cs-CZ" sz="2000" dirty="0"/>
              <a:t>) </a:t>
            </a:r>
            <a:r>
              <a:rPr lang="cs-CZ" sz="2000" dirty="0" err="1"/>
              <a:t>Operational</a:t>
            </a:r>
            <a:r>
              <a:rPr lang="cs-CZ" sz="2000" dirty="0"/>
              <a:t> </a:t>
            </a:r>
            <a:r>
              <a:rPr lang="cs-CZ" sz="2000" dirty="0" err="1"/>
              <a:t>Programmes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/>
              <a:t>Cross-border</a:t>
            </a:r>
            <a:r>
              <a:rPr lang="cs-CZ" sz="2000" dirty="0"/>
              <a:t> </a:t>
            </a:r>
            <a:r>
              <a:rPr lang="cs-CZ" sz="2000" dirty="0" err="1"/>
              <a:t>Cooperation</a:t>
            </a:r>
            <a:r>
              <a:rPr lang="cs-CZ" sz="2000" dirty="0"/>
              <a:t> </a:t>
            </a:r>
            <a:r>
              <a:rPr lang="cs-CZ" sz="2000" dirty="0" err="1"/>
              <a:t>Programmes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/>
              <a:t>Transnational</a:t>
            </a:r>
            <a:r>
              <a:rPr lang="cs-CZ" sz="2000" dirty="0"/>
              <a:t> and </a:t>
            </a:r>
            <a:r>
              <a:rPr lang="cs-CZ" sz="2000" dirty="0" err="1"/>
              <a:t>Interregional</a:t>
            </a:r>
            <a:r>
              <a:rPr lang="cs-CZ" sz="2000" dirty="0"/>
              <a:t> </a:t>
            </a:r>
            <a:r>
              <a:rPr lang="cs-CZ" sz="2000" dirty="0" err="1"/>
              <a:t>Cooperation</a:t>
            </a:r>
            <a:r>
              <a:rPr lang="cs-CZ" sz="2000" dirty="0"/>
              <a:t> </a:t>
            </a:r>
            <a:r>
              <a:rPr lang="cs-CZ" sz="2000" dirty="0" err="1"/>
              <a:t>Programmes</a:t>
            </a:r>
            <a:endParaRPr lang="en-US" sz="2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430887"/>
          </a:xfrm>
        </p:spPr>
        <p:txBody>
          <a:bodyPr/>
          <a:lstStyle/>
          <a:p>
            <a:r>
              <a:rPr lang="cs-CZ" sz="2800" dirty="0" err="1"/>
              <a:t>European</a:t>
            </a:r>
            <a:r>
              <a:rPr lang="cs-CZ" sz="2800" dirty="0"/>
              <a:t> </a:t>
            </a:r>
            <a:r>
              <a:rPr lang="cs-CZ" sz="2800" dirty="0" err="1"/>
              <a:t>Funds</a:t>
            </a:r>
            <a:r>
              <a:rPr lang="cs-CZ" sz="2800" dirty="0"/>
              <a:t> in </a:t>
            </a:r>
            <a:r>
              <a:rPr lang="cs-CZ" sz="2800" dirty="0" err="1"/>
              <a:t>the</a:t>
            </a:r>
            <a:r>
              <a:rPr lang="cs-CZ" sz="2800" dirty="0"/>
              <a:t> Czech Republic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40386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800" dirty="0" smtClean="0"/>
              <a:t>.</a:t>
            </a:r>
            <a:endParaRPr lang="cs-CZ" sz="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430887"/>
          </a:xfrm>
        </p:spPr>
        <p:txBody>
          <a:bodyPr/>
          <a:lstStyle/>
          <a:p>
            <a:r>
              <a:rPr lang="cs-CZ" sz="2800" dirty="0" err="1"/>
              <a:t>Individual</a:t>
            </a:r>
            <a:r>
              <a:rPr lang="cs-CZ" sz="2800" dirty="0"/>
              <a:t> </a:t>
            </a:r>
            <a:r>
              <a:rPr lang="cs-CZ" sz="2800" dirty="0" err="1"/>
              <a:t>Operational</a:t>
            </a:r>
            <a:r>
              <a:rPr lang="cs-CZ" sz="2800" dirty="0"/>
              <a:t> </a:t>
            </a:r>
            <a:r>
              <a:rPr lang="cs-CZ" sz="2800" dirty="0" err="1" smtClean="0"/>
              <a:t>Programmes</a:t>
            </a:r>
            <a:r>
              <a:rPr lang="cs-CZ" sz="2800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allocation</a:t>
            </a:r>
            <a:r>
              <a:rPr lang="cs-CZ" sz="2000" dirty="0" smtClean="0"/>
              <a:t> in </a:t>
            </a:r>
            <a:r>
              <a:rPr lang="cs-CZ" sz="2000" dirty="0" err="1" smtClean="0"/>
              <a:t>bn</a:t>
            </a:r>
            <a:r>
              <a:rPr lang="cs-CZ" sz="2000" dirty="0" smtClean="0"/>
              <a:t> EUR)</a:t>
            </a:r>
            <a:endParaRPr lang="cs-CZ" sz="2000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080936"/>
              </p:ext>
            </p:extLst>
          </p:nvPr>
        </p:nvGraphicFramePr>
        <p:xfrm>
          <a:off x="467544" y="669850"/>
          <a:ext cx="6920227" cy="3856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73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Period </a:t>
            </a:r>
            <a:r>
              <a:rPr lang="cs-CZ" sz="1800" dirty="0" err="1" smtClean="0"/>
              <a:t>from</a:t>
            </a:r>
            <a:r>
              <a:rPr lang="cs-CZ" sz="1800" dirty="0" smtClean="0"/>
              <a:t> 2007 – 2013 OPEI – </a:t>
            </a:r>
            <a:r>
              <a:rPr lang="cs-CZ" sz="1800" dirty="0" err="1" smtClean="0"/>
              <a:t>successful</a:t>
            </a:r>
            <a:r>
              <a:rPr lang="cs-CZ" sz="1800" dirty="0" smtClean="0"/>
              <a:t>, </a:t>
            </a:r>
            <a:r>
              <a:rPr lang="cs-CZ" sz="1800" dirty="0"/>
              <a:t>100% </a:t>
            </a:r>
            <a:r>
              <a:rPr lang="cs-CZ" sz="1800" dirty="0" err="1" smtClean="0"/>
              <a:t>disbursed</a:t>
            </a:r>
            <a:endParaRPr lang="cs-CZ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err="1" smtClean="0"/>
              <a:t>emphasis</a:t>
            </a:r>
            <a:r>
              <a:rPr lang="cs-CZ" sz="1800" dirty="0" smtClean="0"/>
              <a:t> on support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innovation</a:t>
            </a:r>
            <a:r>
              <a:rPr lang="cs-CZ" sz="1800" dirty="0" smtClean="0"/>
              <a:t> + support </a:t>
            </a:r>
            <a:r>
              <a:rPr lang="cs-CZ" sz="1800" dirty="0" err="1" smtClean="0"/>
              <a:t>for</a:t>
            </a:r>
            <a:r>
              <a:rPr lang="cs-CZ" sz="1800" dirty="0" smtClean="0"/>
              <a:t> R&amp;D in </a:t>
            </a:r>
            <a:r>
              <a:rPr lang="cs-CZ" sz="1800" dirty="0" err="1" smtClean="0"/>
              <a:t>enterprises</a:t>
            </a:r>
            <a:r>
              <a:rPr lang="cs-CZ" sz="1800" dirty="0" smtClean="0"/>
              <a:t> (</a:t>
            </a:r>
            <a:r>
              <a:rPr lang="cs-CZ" sz="1800" dirty="0" err="1" smtClean="0"/>
              <a:t>Potential</a:t>
            </a:r>
            <a:r>
              <a:rPr lang="cs-CZ" sz="1800" dirty="0" smtClean="0"/>
              <a:t>), </a:t>
            </a:r>
            <a:r>
              <a:rPr lang="cs-CZ" sz="1800" dirty="0" err="1" smtClean="0"/>
              <a:t>cooperation</a:t>
            </a:r>
            <a:r>
              <a:rPr lang="cs-CZ" sz="1800" dirty="0" smtClean="0"/>
              <a:t> </a:t>
            </a:r>
            <a:r>
              <a:rPr lang="cs-CZ" sz="1800" dirty="0" err="1" smtClean="0"/>
              <a:t>between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tertiary</a:t>
            </a:r>
            <a:r>
              <a:rPr lang="cs-CZ" sz="1800" dirty="0" smtClean="0"/>
              <a:t> </a:t>
            </a:r>
            <a:r>
              <a:rPr lang="cs-CZ" sz="1800" dirty="0" err="1" smtClean="0"/>
              <a:t>sector</a:t>
            </a:r>
            <a:r>
              <a:rPr lang="cs-CZ" sz="1800" dirty="0" smtClean="0"/>
              <a:t> and </a:t>
            </a:r>
            <a:r>
              <a:rPr lang="cs-CZ" sz="1800" dirty="0" err="1" smtClean="0"/>
              <a:t>industry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dirty="0" smtClean="0"/>
              <a:t>Period </a:t>
            </a:r>
            <a:r>
              <a:rPr lang="cs-CZ" sz="1800" dirty="0" err="1" smtClean="0"/>
              <a:t>from</a:t>
            </a:r>
            <a:r>
              <a:rPr lang="cs-CZ" sz="1800" dirty="0" smtClean="0"/>
              <a:t> 2014 – 2020 OP EIC – more </a:t>
            </a:r>
            <a:r>
              <a:rPr lang="cs-CZ" sz="1800" dirty="0" err="1" smtClean="0"/>
              <a:t>complex</a:t>
            </a:r>
            <a:r>
              <a:rPr lang="cs-CZ" sz="1800" dirty="0" smtClean="0"/>
              <a:t> </a:t>
            </a:r>
            <a:r>
              <a:rPr lang="cs-CZ" sz="1800" dirty="0" err="1" smtClean="0"/>
              <a:t>content</a:t>
            </a:r>
            <a:r>
              <a:rPr lang="cs-CZ" sz="1800" dirty="0" smtClean="0"/>
              <a:t> and </a:t>
            </a:r>
            <a:r>
              <a:rPr lang="cs-CZ" sz="1800" dirty="0" err="1" smtClean="0"/>
              <a:t>programme</a:t>
            </a:r>
            <a:r>
              <a:rPr lang="cs-CZ" sz="1800" dirty="0" smtClean="0"/>
              <a:t> </a:t>
            </a:r>
            <a:r>
              <a:rPr lang="cs-CZ" sz="1800" dirty="0" err="1" smtClean="0"/>
              <a:t>established</a:t>
            </a:r>
            <a:r>
              <a:rPr lang="cs-CZ" sz="1800" dirty="0" smtClean="0"/>
              <a:t> in line </a:t>
            </a:r>
            <a:r>
              <a:rPr lang="cs-CZ" sz="1800" dirty="0" err="1" smtClean="0"/>
              <a:t>with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Europe</a:t>
            </a:r>
            <a:r>
              <a:rPr lang="cs-CZ" sz="1800" dirty="0" smtClean="0"/>
              <a:t> 2020 </a:t>
            </a:r>
            <a:r>
              <a:rPr lang="cs-CZ" sz="1800" dirty="0" err="1" smtClean="0"/>
              <a:t>strategy</a:t>
            </a:r>
            <a:endParaRPr lang="cs-CZ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err="1" smtClean="0"/>
              <a:t>Emphasis</a:t>
            </a:r>
            <a:r>
              <a:rPr lang="cs-CZ" sz="1800" dirty="0" smtClean="0"/>
              <a:t> on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knowledge</a:t>
            </a:r>
            <a:r>
              <a:rPr lang="cs-CZ" sz="1800" dirty="0" smtClean="0"/>
              <a:t> </a:t>
            </a:r>
            <a:r>
              <a:rPr lang="cs-CZ" sz="1800" dirty="0" err="1" smtClean="0"/>
              <a:t>economy</a:t>
            </a:r>
            <a:r>
              <a:rPr lang="cs-CZ" sz="1800" dirty="0" smtClean="0"/>
              <a:t>, </a:t>
            </a:r>
            <a:r>
              <a:rPr lang="cs-CZ" sz="1800" dirty="0" err="1" smtClean="0"/>
              <a:t>cooperation</a:t>
            </a:r>
            <a:r>
              <a:rPr lang="cs-CZ" sz="1800" dirty="0" smtClean="0"/>
              <a:t> </a:t>
            </a:r>
            <a:r>
              <a:rPr lang="cs-CZ" sz="1800" dirty="0" err="1" smtClean="0"/>
              <a:t>between</a:t>
            </a:r>
            <a:r>
              <a:rPr lang="cs-CZ" sz="1800" dirty="0" smtClean="0"/>
              <a:t> R&amp;D and </a:t>
            </a:r>
            <a:r>
              <a:rPr lang="cs-CZ" sz="1800" dirty="0" err="1" smtClean="0"/>
              <a:t>innovation</a:t>
            </a:r>
            <a:r>
              <a:rPr lang="cs-CZ" sz="1800" dirty="0" smtClean="0"/>
              <a:t> </a:t>
            </a:r>
            <a:r>
              <a:rPr lang="cs-CZ" sz="1800" dirty="0" err="1" smtClean="0"/>
              <a:t>enterprises</a:t>
            </a:r>
            <a:r>
              <a:rPr lang="cs-CZ" sz="1800" dirty="0" smtClean="0"/>
              <a:t> and </a:t>
            </a:r>
            <a:r>
              <a:rPr lang="cs-CZ" sz="1800" dirty="0" err="1" smtClean="0"/>
              <a:t>the</a:t>
            </a:r>
            <a:r>
              <a:rPr lang="cs-CZ" sz="1800" dirty="0" smtClean="0"/>
              <a:t> use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new</a:t>
            </a:r>
            <a:r>
              <a:rPr lang="cs-CZ" sz="1800" dirty="0" smtClean="0"/>
              <a:t> </a:t>
            </a:r>
            <a:r>
              <a:rPr lang="cs-CZ" sz="1800" dirty="0" err="1" smtClean="0"/>
              <a:t>forms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aid</a:t>
            </a:r>
            <a:endParaRPr lang="cs-CZ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OP EIC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disbursed</a:t>
            </a:r>
            <a:r>
              <a:rPr lang="cs-CZ" dirty="0" smtClean="0"/>
              <a:t> </a:t>
            </a:r>
            <a:r>
              <a:rPr lang="cs-CZ" dirty="0" err="1" smtClean="0"/>
              <a:t>programmes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CR</a:t>
            </a:r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415498"/>
          </a:xfrm>
        </p:spPr>
        <p:txBody>
          <a:bodyPr/>
          <a:lstStyle/>
          <a:p>
            <a:r>
              <a:rPr lang="cs-CZ" sz="2700" dirty="0" err="1" smtClean="0"/>
              <a:t>Comparison</a:t>
            </a:r>
            <a:r>
              <a:rPr lang="cs-CZ" sz="2700" dirty="0" smtClean="0"/>
              <a:t> </a:t>
            </a:r>
            <a:r>
              <a:rPr lang="cs-CZ" sz="2700" dirty="0" err="1" smtClean="0"/>
              <a:t>of</a:t>
            </a:r>
            <a:r>
              <a:rPr lang="cs-CZ" sz="2700" dirty="0" smtClean="0"/>
              <a:t> </a:t>
            </a:r>
            <a:r>
              <a:rPr lang="cs-CZ" sz="2700" dirty="0" err="1" smtClean="0"/>
              <a:t>programming</a:t>
            </a:r>
            <a:r>
              <a:rPr lang="cs-CZ" sz="2700" dirty="0" smtClean="0"/>
              <a:t> </a:t>
            </a:r>
            <a:r>
              <a:rPr lang="cs-CZ" sz="2700" dirty="0" err="1" smtClean="0"/>
              <a:t>periods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34244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>
          <a:xfrm>
            <a:off x="459331" y="75621"/>
            <a:ext cx="6299597" cy="32266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Priorit</a:t>
            </a:r>
            <a:r>
              <a:rPr lang="en-US" altLang="cs-CZ" dirty="0" smtClean="0"/>
              <a:t>y axes of </a:t>
            </a:r>
            <a:r>
              <a:rPr lang="cs-CZ" altLang="cs-CZ" dirty="0"/>
              <a:t>OPEIC</a:t>
            </a:r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10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51692" y="512149"/>
            <a:ext cx="6156722" cy="3570684"/>
          </a:xfrm>
        </p:spPr>
        <p:txBody>
          <a:bodyPr/>
          <a:lstStyle/>
          <a:p>
            <a:pPr fontAlgn="base">
              <a:buFont typeface="Arial" charset="0"/>
              <a:buChar char="•"/>
              <a:defRPr/>
            </a:pPr>
            <a:endParaRPr lang="cs-CZ" sz="1500" b="1" dirty="0"/>
          </a:p>
        </p:txBody>
      </p:sp>
      <p:grpSp>
        <p:nvGrpSpPr>
          <p:cNvPr id="2" name="Skupina 1"/>
          <p:cNvGrpSpPr/>
          <p:nvPr/>
        </p:nvGrpSpPr>
        <p:grpSpPr>
          <a:xfrm>
            <a:off x="449577" y="514826"/>
            <a:ext cx="6512211" cy="3810740"/>
            <a:chOff x="468313" y="1733177"/>
            <a:chExt cx="8208962" cy="40640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835053845"/>
                </p:ext>
              </p:extLst>
            </p:nvPr>
          </p:nvGraphicFramePr>
          <p:xfrm>
            <a:off x="468313" y="1733177"/>
            <a:ext cx="8208962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TextovéPole 4"/>
            <p:cNvSpPr txBox="1"/>
            <p:nvPr/>
          </p:nvSpPr>
          <p:spPr>
            <a:xfrm>
              <a:off x="480608" y="1850434"/>
              <a:ext cx="667265" cy="328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PA 1</a:t>
              </a: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546007" y="2764318"/>
              <a:ext cx="667265" cy="328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PA 2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546007" y="3678201"/>
              <a:ext cx="667265" cy="328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PA 3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546007" y="4870665"/>
              <a:ext cx="667265" cy="328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PA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7308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altLang="en-US" b="1" dirty="0" err="1" smtClean="0"/>
              <a:t>Total</a:t>
            </a:r>
            <a:r>
              <a:rPr lang="cs-CZ" altLang="en-US" b="1" dirty="0" smtClean="0"/>
              <a:t> </a:t>
            </a:r>
            <a:r>
              <a:rPr lang="cs-CZ" altLang="en-US" b="1" dirty="0" err="1" smtClean="0"/>
              <a:t>allocation</a:t>
            </a:r>
            <a:r>
              <a:rPr lang="cs-CZ" altLang="en-US" b="1" dirty="0" smtClean="0"/>
              <a:t>: </a:t>
            </a:r>
            <a:r>
              <a:rPr lang="cs-CZ" altLang="en-US" b="1" dirty="0" smtClean="0">
                <a:solidFill>
                  <a:srgbClr val="FF0000"/>
                </a:solidFill>
              </a:rPr>
              <a:t>4,33 </a:t>
            </a:r>
            <a:r>
              <a:rPr lang="cs-CZ" altLang="en-US" b="1" dirty="0" err="1" smtClean="0">
                <a:solidFill>
                  <a:srgbClr val="FF0000"/>
                </a:solidFill>
              </a:rPr>
              <a:t>bn</a:t>
            </a:r>
            <a:r>
              <a:rPr lang="cs-CZ" altLang="en-US" b="1" dirty="0" smtClean="0">
                <a:solidFill>
                  <a:srgbClr val="FF0000"/>
                </a:solidFill>
              </a:rPr>
              <a:t> EUR</a:t>
            </a:r>
          </a:p>
          <a:p>
            <a:endParaRPr lang="cs-CZ" altLang="en-US" b="1" dirty="0">
              <a:solidFill>
                <a:srgbClr val="FF0000"/>
              </a:solidFill>
            </a:endParaRPr>
          </a:p>
          <a:p>
            <a:r>
              <a:rPr lang="cs-CZ" altLang="en-US" b="1" dirty="0" smtClean="0"/>
              <a:t>PA 1: </a:t>
            </a:r>
            <a:r>
              <a:rPr lang="cs-CZ" altLang="en-US" b="1" dirty="0" smtClean="0">
                <a:solidFill>
                  <a:srgbClr val="FF0000"/>
                </a:solidFill>
              </a:rPr>
              <a:t>1 352 544 411 EUR</a:t>
            </a:r>
          </a:p>
          <a:p>
            <a:r>
              <a:rPr lang="cs-CZ" altLang="en-US" b="1" dirty="0" smtClean="0"/>
              <a:t>PA 2:</a:t>
            </a:r>
            <a:r>
              <a:rPr lang="cs-CZ" altLang="en-US" b="1" dirty="0" smtClean="0">
                <a:solidFill>
                  <a:srgbClr val="FF0000"/>
                </a:solidFill>
              </a:rPr>
              <a:t> 892 130 143 EUR</a:t>
            </a:r>
          </a:p>
          <a:p>
            <a:r>
              <a:rPr lang="cs-CZ" altLang="en-US" b="1" dirty="0" smtClean="0"/>
              <a:t>PA 3: </a:t>
            </a:r>
            <a:r>
              <a:rPr lang="cs-CZ" altLang="en-US" b="1" dirty="0" smtClean="0">
                <a:solidFill>
                  <a:srgbClr val="FF0000"/>
                </a:solidFill>
              </a:rPr>
              <a:t>1 217 129 658 EUR</a:t>
            </a:r>
          </a:p>
          <a:p>
            <a:r>
              <a:rPr lang="cs-CZ" altLang="en-US" b="1" dirty="0" smtClean="0"/>
              <a:t>PA 4: </a:t>
            </a:r>
            <a:r>
              <a:rPr lang="cs-CZ" altLang="en-US" b="1" dirty="0" smtClean="0">
                <a:solidFill>
                  <a:srgbClr val="FF0000"/>
                </a:solidFill>
              </a:rPr>
              <a:t>743 657 589 EUR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54822"/>
            <a:ext cx="8400009" cy="415498"/>
          </a:xfrm>
        </p:spPr>
        <p:txBody>
          <a:bodyPr/>
          <a:lstStyle/>
          <a:p>
            <a:r>
              <a:rPr lang="cs-CZ" sz="2700" dirty="0" err="1" smtClean="0"/>
              <a:t>Financial</a:t>
            </a:r>
            <a:r>
              <a:rPr lang="cs-CZ" sz="2700" dirty="0" smtClean="0"/>
              <a:t> </a:t>
            </a:r>
            <a:r>
              <a:rPr lang="cs-CZ" sz="2700" dirty="0" err="1" smtClean="0"/>
              <a:t>allocation</a:t>
            </a:r>
            <a:r>
              <a:rPr lang="cs-CZ" sz="2700" dirty="0" smtClean="0"/>
              <a:t> </a:t>
            </a:r>
            <a:r>
              <a:rPr lang="cs-CZ" sz="2700" dirty="0" err="1" smtClean="0"/>
              <a:t>of</a:t>
            </a:r>
            <a:r>
              <a:rPr lang="cs-CZ" sz="2700" dirty="0" smtClean="0"/>
              <a:t> OP EIC</a:t>
            </a:r>
            <a:endParaRPr lang="cs-CZ" sz="2700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662474309"/>
              </p:ext>
            </p:extLst>
          </p:nvPr>
        </p:nvGraphicFramePr>
        <p:xfrm>
          <a:off x="4216423" y="1034273"/>
          <a:ext cx="4460033" cy="300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48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10157" y="678214"/>
            <a:ext cx="6229757" cy="3878593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cs-CZ" sz="6400" dirty="0" err="1" smtClean="0"/>
              <a:t>Number</a:t>
            </a:r>
            <a:r>
              <a:rPr lang="cs-CZ" sz="6400" dirty="0" smtClean="0"/>
              <a:t> </a:t>
            </a:r>
            <a:r>
              <a:rPr lang="cs-CZ" sz="6400" dirty="0" err="1" smtClean="0"/>
              <a:t>of</a:t>
            </a:r>
            <a:r>
              <a:rPr lang="cs-CZ" sz="6400" dirty="0" smtClean="0"/>
              <a:t> </a:t>
            </a:r>
            <a:r>
              <a:rPr lang="cs-CZ" sz="6400" dirty="0" err="1" smtClean="0"/>
              <a:t>announced</a:t>
            </a:r>
            <a:r>
              <a:rPr lang="cs-CZ" sz="6400" dirty="0" smtClean="0"/>
              <a:t> </a:t>
            </a:r>
            <a:r>
              <a:rPr lang="cs-CZ" sz="6400" dirty="0" err="1" smtClean="0"/>
              <a:t>calls</a:t>
            </a:r>
            <a:r>
              <a:rPr lang="cs-CZ" sz="6400" dirty="0" smtClean="0"/>
              <a:t> </a:t>
            </a:r>
            <a:r>
              <a:rPr lang="cs-CZ" sz="6400" b="1" dirty="0" smtClean="0"/>
              <a:t>93 </a:t>
            </a:r>
            <a:r>
              <a:rPr lang="cs-CZ" sz="6400" dirty="0"/>
              <a:t>– </a:t>
            </a:r>
            <a:r>
              <a:rPr lang="cs-CZ" sz="6400" dirty="0" err="1" smtClean="0"/>
              <a:t>allocation</a:t>
            </a:r>
            <a:r>
              <a:rPr lang="cs-CZ" sz="6400" dirty="0" smtClean="0"/>
              <a:t> </a:t>
            </a:r>
            <a:r>
              <a:rPr lang="cs-CZ" sz="6400" b="1" dirty="0" smtClean="0"/>
              <a:t>3,26 </a:t>
            </a:r>
            <a:r>
              <a:rPr lang="cs-CZ" sz="6400" b="1" dirty="0" err="1" smtClean="0"/>
              <a:t>bn</a:t>
            </a:r>
            <a:r>
              <a:rPr lang="cs-CZ" sz="6400" b="1" dirty="0" smtClean="0"/>
              <a:t> EUR</a:t>
            </a:r>
            <a:endParaRPr lang="cs-CZ" sz="6400" b="1" dirty="0"/>
          </a:p>
          <a:p>
            <a:pPr marL="0" indent="0" algn="l">
              <a:buNone/>
            </a:pPr>
            <a:r>
              <a:rPr lang="cs-CZ" sz="6400" dirty="0" smtClean="0"/>
              <a:t>Last </a:t>
            </a:r>
            <a:r>
              <a:rPr lang="cs-CZ" sz="6400" dirty="0" err="1" smtClean="0"/>
              <a:t>announced</a:t>
            </a:r>
            <a:r>
              <a:rPr lang="cs-CZ" sz="6400" dirty="0" smtClean="0"/>
              <a:t> call so far - 31st </a:t>
            </a:r>
            <a:r>
              <a:rPr lang="cs-CZ" sz="6400" dirty="0" err="1" smtClean="0"/>
              <a:t>March</a:t>
            </a:r>
            <a:r>
              <a:rPr lang="cs-CZ" sz="6400" dirty="0" smtClean="0"/>
              <a:t> 2017 </a:t>
            </a:r>
            <a:r>
              <a:rPr lang="cs-CZ" sz="6400" dirty="0"/>
              <a:t>– </a:t>
            </a:r>
            <a:r>
              <a:rPr lang="cs-CZ" sz="6400" b="1" dirty="0" err="1" smtClean="0"/>
              <a:t>Broadband</a:t>
            </a:r>
            <a:r>
              <a:rPr lang="cs-CZ" sz="6400" b="1" dirty="0" smtClean="0"/>
              <a:t> Internet I</a:t>
            </a:r>
            <a:r>
              <a:rPr lang="cs-CZ" sz="6400" dirty="0" smtClean="0"/>
              <a:t> (ca 436 mil. EUR)</a:t>
            </a:r>
            <a:endParaRPr lang="cs-CZ" sz="6400" dirty="0"/>
          </a:p>
          <a:p>
            <a:pPr marL="0" indent="0" algn="l">
              <a:buNone/>
            </a:pPr>
            <a:endParaRPr lang="cs-CZ" sz="2700" dirty="0"/>
          </a:p>
          <a:p>
            <a:pPr algn="l"/>
            <a:r>
              <a:rPr lang="cs-CZ" sz="6200" dirty="0" smtClean="0"/>
              <a:t>Full </a:t>
            </a:r>
            <a:r>
              <a:rPr lang="cs-CZ" sz="6200" dirty="0" err="1" smtClean="0"/>
              <a:t>applications</a:t>
            </a:r>
            <a:r>
              <a:rPr lang="cs-CZ" sz="6200" dirty="0" smtClean="0"/>
              <a:t> </a:t>
            </a:r>
            <a:r>
              <a:rPr lang="cs-CZ" sz="6200" dirty="0" err="1" smtClean="0"/>
              <a:t>received</a:t>
            </a:r>
            <a:r>
              <a:rPr lang="cs-CZ" sz="6200" dirty="0" smtClean="0"/>
              <a:t>: </a:t>
            </a:r>
            <a:r>
              <a:rPr lang="cs-CZ" sz="6200" b="1" dirty="0" smtClean="0"/>
              <a:t>6 967</a:t>
            </a:r>
            <a:endParaRPr lang="cs-CZ" sz="6200" b="1" dirty="0"/>
          </a:p>
          <a:p>
            <a:pPr algn="l"/>
            <a:r>
              <a:rPr lang="cs-CZ" sz="6200" dirty="0" err="1" smtClean="0"/>
              <a:t>Volume</a:t>
            </a:r>
            <a:r>
              <a:rPr lang="cs-CZ" sz="6200" dirty="0" smtClean="0"/>
              <a:t> </a:t>
            </a:r>
            <a:r>
              <a:rPr lang="cs-CZ" sz="6200" dirty="0" err="1" smtClean="0"/>
              <a:t>of</a:t>
            </a:r>
            <a:r>
              <a:rPr lang="cs-CZ" sz="6200" dirty="0" smtClean="0"/>
              <a:t> </a:t>
            </a:r>
            <a:r>
              <a:rPr lang="cs-CZ" sz="6200" dirty="0" err="1" smtClean="0"/>
              <a:t>funding</a:t>
            </a:r>
            <a:r>
              <a:rPr lang="cs-CZ" sz="6200" dirty="0" smtClean="0"/>
              <a:t>: </a:t>
            </a:r>
            <a:r>
              <a:rPr lang="cs-CZ" sz="6200" b="1" dirty="0" smtClean="0"/>
              <a:t>2,3 </a:t>
            </a:r>
            <a:r>
              <a:rPr lang="cs-CZ" sz="6200" b="1" dirty="0" err="1" smtClean="0"/>
              <a:t>bn</a:t>
            </a:r>
            <a:r>
              <a:rPr lang="cs-CZ" sz="6200" b="1" dirty="0" smtClean="0"/>
              <a:t> EUR</a:t>
            </a:r>
            <a:endParaRPr lang="cs-CZ" sz="6200" b="1" dirty="0"/>
          </a:p>
          <a:p>
            <a:pPr marL="0" indent="0" algn="l">
              <a:buNone/>
            </a:pPr>
            <a:endParaRPr lang="cs-CZ" sz="6200" dirty="0"/>
          </a:p>
          <a:p>
            <a:pPr algn="l"/>
            <a:r>
              <a:rPr lang="cs-CZ" sz="6200" dirty="0" smtClean="0"/>
              <a:t>Full </a:t>
            </a:r>
            <a:r>
              <a:rPr lang="cs-CZ" sz="6200" dirty="0" err="1" smtClean="0"/>
              <a:t>applications</a:t>
            </a:r>
            <a:r>
              <a:rPr lang="cs-CZ" sz="6200" dirty="0" smtClean="0"/>
              <a:t> </a:t>
            </a:r>
            <a:r>
              <a:rPr lang="cs-CZ" sz="6200" dirty="0" err="1" smtClean="0"/>
              <a:t>approved</a:t>
            </a:r>
            <a:r>
              <a:rPr lang="cs-CZ" sz="6200" dirty="0"/>
              <a:t>:</a:t>
            </a:r>
            <a:r>
              <a:rPr lang="cs-CZ" sz="6200" dirty="0" smtClean="0"/>
              <a:t> </a:t>
            </a:r>
            <a:r>
              <a:rPr lang="cs-CZ" sz="6200" b="1" dirty="0" smtClean="0"/>
              <a:t>2890</a:t>
            </a:r>
            <a:endParaRPr lang="cs-CZ" sz="6200" b="1" dirty="0"/>
          </a:p>
          <a:p>
            <a:pPr algn="l"/>
            <a:r>
              <a:rPr lang="cs-CZ" sz="6200" dirty="0" err="1"/>
              <a:t>Volume</a:t>
            </a:r>
            <a:r>
              <a:rPr lang="cs-CZ" sz="6200" dirty="0"/>
              <a:t> </a:t>
            </a:r>
            <a:r>
              <a:rPr lang="cs-CZ" sz="6200" dirty="0" err="1"/>
              <a:t>of</a:t>
            </a:r>
            <a:r>
              <a:rPr lang="cs-CZ" sz="6200" dirty="0"/>
              <a:t> </a:t>
            </a:r>
            <a:r>
              <a:rPr lang="cs-CZ" sz="6200" dirty="0" err="1"/>
              <a:t>funding</a:t>
            </a:r>
            <a:r>
              <a:rPr lang="cs-CZ" sz="6200" dirty="0"/>
              <a:t>: </a:t>
            </a:r>
            <a:r>
              <a:rPr lang="cs-CZ" sz="6200" b="1" dirty="0" smtClean="0"/>
              <a:t>860 mil. EUR</a:t>
            </a:r>
            <a:endParaRPr lang="cs-CZ" sz="6200" b="1" dirty="0"/>
          </a:p>
          <a:p>
            <a:pPr marL="0" indent="0" algn="l">
              <a:buNone/>
            </a:pPr>
            <a:endParaRPr lang="cs-CZ" sz="6200" dirty="0"/>
          </a:p>
          <a:p>
            <a:pPr algn="l"/>
            <a:r>
              <a:rPr lang="cs-CZ" sz="6200" dirty="0" err="1" smtClean="0"/>
              <a:t>Decisions</a:t>
            </a:r>
            <a:r>
              <a:rPr lang="cs-CZ" sz="6200" dirty="0" smtClean="0"/>
              <a:t> </a:t>
            </a:r>
            <a:r>
              <a:rPr lang="cs-CZ" sz="6200" dirty="0" err="1" smtClean="0"/>
              <a:t>issued</a:t>
            </a:r>
            <a:r>
              <a:rPr lang="cs-CZ" sz="6200" dirty="0" smtClean="0"/>
              <a:t>: </a:t>
            </a:r>
            <a:r>
              <a:rPr lang="cs-CZ" sz="6200" b="1" dirty="0" smtClean="0"/>
              <a:t>2 400</a:t>
            </a:r>
            <a:endParaRPr lang="cs-CZ" sz="6200" b="1" dirty="0"/>
          </a:p>
          <a:p>
            <a:pPr algn="l"/>
            <a:r>
              <a:rPr lang="cs-CZ" sz="6200" dirty="0" err="1" smtClean="0"/>
              <a:t>Volume</a:t>
            </a:r>
            <a:r>
              <a:rPr lang="cs-CZ" sz="6200" dirty="0" smtClean="0"/>
              <a:t> </a:t>
            </a:r>
            <a:r>
              <a:rPr lang="cs-CZ" sz="6200" dirty="0" err="1" smtClean="0"/>
              <a:t>of</a:t>
            </a:r>
            <a:r>
              <a:rPr lang="cs-CZ" sz="6200" dirty="0" smtClean="0"/>
              <a:t> </a:t>
            </a:r>
            <a:r>
              <a:rPr lang="cs-CZ" sz="6200" dirty="0" err="1" smtClean="0"/>
              <a:t>funding</a:t>
            </a:r>
            <a:r>
              <a:rPr lang="cs-CZ" sz="6200" dirty="0" smtClean="0"/>
              <a:t>: </a:t>
            </a:r>
            <a:r>
              <a:rPr lang="cs-CZ" sz="6200" b="1" dirty="0" smtClean="0"/>
              <a:t>679 mil. EUR</a:t>
            </a:r>
          </a:p>
          <a:p>
            <a:pPr algn="l"/>
            <a:endParaRPr lang="cs-CZ" sz="6200" b="1" dirty="0"/>
          </a:p>
          <a:p>
            <a:pPr algn="l"/>
            <a:r>
              <a:rPr lang="cs-CZ" sz="6200" dirty="0" err="1" smtClean="0"/>
              <a:t>Paid</a:t>
            </a:r>
            <a:r>
              <a:rPr lang="cs-CZ" sz="6200" dirty="0" smtClean="0"/>
              <a:t> to </a:t>
            </a:r>
            <a:r>
              <a:rPr lang="cs-CZ" sz="6200" dirty="0" err="1" smtClean="0"/>
              <a:t>the</a:t>
            </a:r>
            <a:r>
              <a:rPr lang="cs-CZ" sz="6200" dirty="0" smtClean="0"/>
              <a:t> </a:t>
            </a:r>
            <a:r>
              <a:rPr lang="cs-CZ" sz="6200" dirty="0" err="1" smtClean="0"/>
              <a:t>beneficiaries</a:t>
            </a:r>
            <a:r>
              <a:rPr lang="cs-CZ" sz="6200" dirty="0" smtClean="0"/>
              <a:t>: </a:t>
            </a:r>
            <a:r>
              <a:rPr lang="cs-CZ" sz="6200" b="1" dirty="0" smtClean="0"/>
              <a:t>133 mil. EUR </a:t>
            </a:r>
            <a:r>
              <a:rPr lang="cs-CZ" sz="6200" dirty="0" smtClean="0"/>
              <a:t>(FI and TA </a:t>
            </a:r>
            <a:r>
              <a:rPr lang="cs-CZ" sz="6200" dirty="0" err="1" smtClean="0"/>
              <a:t>included</a:t>
            </a:r>
            <a:r>
              <a:rPr lang="cs-CZ" sz="6200" dirty="0" smtClean="0"/>
              <a:t>)</a:t>
            </a:r>
            <a:endParaRPr lang="cs-CZ" sz="6200" dirty="0"/>
          </a:p>
          <a:p>
            <a:pPr marL="0" indent="0">
              <a:buNone/>
            </a:pPr>
            <a:endParaRPr lang="cs-CZ" sz="2625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10157" y="158912"/>
            <a:ext cx="6300007" cy="415498"/>
          </a:xfrm>
        </p:spPr>
        <p:txBody>
          <a:bodyPr/>
          <a:lstStyle/>
          <a:p>
            <a:r>
              <a:rPr lang="cs-CZ" sz="2700" dirty="0"/>
              <a:t>OP </a:t>
            </a:r>
            <a:r>
              <a:rPr lang="cs-CZ" sz="2700" dirty="0" smtClean="0"/>
              <a:t>EIC </a:t>
            </a:r>
            <a:r>
              <a:rPr lang="cs-CZ" sz="2700" dirty="0"/>
              <a:t>– </a:t>
            </a:r>
            <a:r>
              <a:rPr lang="cs-CZ" sz="2700" dirty="0" err="1" smtClean="0"/>
              <a:t>State</a:t>
            </a:r>
            <a:r>
              <a:rPr lang="cs-CZ" sz="2700" dirty="0" smtClean="0"/>
              <a:t> </a:t>
            </a:r>
            <a:r>
              <a:rPr lang="cs-CZ" sz="2700" dirty="0" err="1" smtClean="0"/>
              <a:t>of</a:t>
            </a:r>
            <a:r>
              <a:rPr lang="cs-CZ" sz="2700" dirty="0" smtClean="0"/>
              <a:t> </a:t>
            </a:r>
            <a:r>
              <a:rPr lang="cs-CZ" sz="2700" dirty="0" err="1" smtClean="0"/>
              <a:t>implementation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1940" y="704148"/>
            <a:ext cx="2198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>
                <a:solidFill>
                  <a:srgbClr val="004B8D"/>
                </a:solidFill>
              </a:rPr>
              <a:t>Data as </a:t>
            </a:r>
            <a:r>
              <a:rPr lang="cs-CZ" sz="1000" b="1" dirty="0" err="1" smtClean="0">
                <a:solidFill>
                  <a:srgbClr val="004B8D"/>
                </a:solidFill>
              </a:rPr>
              <a:t>of</a:t>
            </a:r>
            <a:r>
              <a:rPr lang="cs-CZ" sz="1000" b="1" dirty="0" smtClean="0">
                <a:solidFill>
                  <a:srgbClr val="004B8D"/>
                </a:solidFill>
              </a:rPr>
              <a:t> 9th May  2017</a:t>
            </a:r>
            <a:endParaRPr lang="cs-CZ" sz="1000" b="1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3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99320"/>
            <a:ext cx="8400009" cy="323165"/>
          </a:xfrm>
        </p:spPr>
        <p:txBody>
          <a:bodyPr/>
          <a:lstStyle/>
          <a:p>
            <a:r>
              <a:rPr lang="cs-CZ" dirty="0" err="1" smtClean="0"/>
              <a:t>Plan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funds</a:t>
            </a:r>
            <a:r>
              <a:rPr lang="cs-CZ" dirty="0" smtClean="0"/>
              <a:t> </a:t>
            </a:r>
            <a:r>
              <a:rPr lang="cs-CZ" dirty="0" err="1" smtClean="0"/>
              <a:t>drawing</a:t>
            </a:r>
            <a:r>
              <a:rPr lang="cs-CZ" dirty="0" smtClean="0"/>
              <a:t> 2017 – </a:t>
            </a:r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programmes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4042262"/>
            <a:ext cx="655582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 smtClean="0">
                <a:solidFill>
                  <a:srgbClr val="004B8D"/>
                </a:solidFill>
              </a:rPr>
              <a:t>Plan of funds drawing </a:t>
            </a:r>
            <a:r>
              <a:rPr lang="cs-CZ" sz="1350" b="1" dirty="0" smtClean="0">
                <a:solidFill>
                  <a:srgbClr val="004B8D"/>
                </a:solidFill>
              </a:rPr>
              <a:t>OP </a:t>
            </a:r>
            <a:r>
              <a:rPr lang="en-US" sz="1350" b="1" dirty="0" smtClean="0">
                <a:solidFill>
                  <a:srgbClr val="004B8D"/>
                </a:solidFill>
              </a:rPr>
              <a:t>EIC</a:t>
            </a:r>
            <a:r>
              <a:rPr lang="cs-CZ" sz="1350" b="1" dirty="0" smtClean="0">
                <a:solidFill>
                  <a:srgbClr val="004B8D"/>
                </a:solidFill>
              </a:rPr>
              <a:t> </a:t>
            </a:r>
            <a:r>
              <a:rPr lang="en-US" sz="1350" b="1" dirty="0" smtClean="0">
                <a:solidFill>
                  <a:srgbClr val="004B8D"/>
                </a:solidFill>
              </a:rPr>
              <a:t>is the 2</a:t>
            </a:r>
            <a:r>
              <a:rPr lang="en-US" sz="1350" b="1" baseline="30000" dirty="0" smtClean="0">
                <a:solidFill>
                  <a:srgbClr val="004B8D"/>
                </a:solidFill>
              </a:rPr>
              <a:t>nd</a:t>
            </a:r>
            <a:r>
              <a:rPr lang="en-US" sz="1350" b="1" dirty="0" smtClean="0">
                <a:solidFill>
                  <a:srgbClr val="004B8D"/>
                </a:solidFill>
              </a:rPr>
              <a:t> highest from all national operational </a:t>
            </a:r>
            <a:r>
              <a:rPr lang="en-US" sz="1350" b="1" dirty="0" err="1" smtClean="0">
                <a:solidFill>
                  <a:srgbClr val="004B8D"/>
                </a:solidFill>
              </a:rPr>
              <a:t>programmes</a:t>
            </a:r>
            <a:r>
              <a:rPr lang="en-US" sz="1350" b="1" dirty="0" smtClean="0">
                <a:solidFill>
                  <a:srgbClr val="004B8D"/>
                </a:solidFill>
              </a:rPr>
              <a:t>.</a:t>
            </a:r>
            <a:endParaRPr lang="cs-CZ" sz="135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3815008"/>
            <a:ext cx="3592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* </a:t>
            </a:r>
            <a:r>
              <a:rPr lang="en-US" sz="900" dirty="0" smtClean="0"/>
              <a:t>December 2016</a:t>
            </a:r>
            <a:endParaRPr lang="cs-CZ" sz="9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488182"/>
              </p:ext>
            </p:extLst>
          </p:nvPr>
        </p:nvGraphicFramePr>
        <p:xfrm>
          <a:off x="467544" y="422485"/>
          <a:ext cx="6343050" cy="3403079"/>
        </p:xfrm>
        <a:graphic>
          <a:graphicData uri="http://schemas.openxmlformats.org/drawingml/2006/table">
            <a:tbl>
              <a:tblPr firstRow="1" bandRow="1"/>
              <a:tblGrid>
                <a:gridCol w="3171525"/>
                <a:gridCol w="3171525"/>
              </a:tblGrid>
              <a:tr h="306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err="1" smtClean="0">
                          <a:solidFill>
                            <a:srgbClr val="004B8D"/>
                          </a:solidFill>
                        </a:rPr>
                        <a:t>Programme</a:t>
                      </a:r>
                      <a:endParaRPr lang="cs-CZ" sz="1600" dirty="0">
                        <a:solidFill>
                          <a:srgbClr val="004B8D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baseline="0" dirty="0" err="1" smtClean="0">
                          <a:solidFill>
                            <a:srgbClr val="004B8D"/>
                          </a:solidFill>
                        </a:rPr>
                        <a:t>Estimates</a:t>
                      </a:r>
                      <a:r>
                        <a:rPr lang="cs-CZ" sz="1600" baseline="0" dirty="0" smtClean="0">
                          <a:solidFill>
                            <a:srgbClr val="004B8D"/>
                          </a:solidFill>
                        </a:rPr>
                        <a:t>  in 2017*</a:t>
                      </a:r>
                      <a:endParaRPr lang="cs-CZ" sz="1600" dirty="0">
                        <a:solidFill>
                          <a:srgbClr val="004B8D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/>
                    </a:solidFill>
                  </a:tcPr>
                </a:tc>
              </a:tr>
              <a:tr h="306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b="1" dirty="0" smtClean="0"/>
                        <a:t>OP EIC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475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</a:rPr>
                        <a:t> mil.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 EUR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40000"/>
                      </a:srgbClr>
                    </a:solidFill>
                  </a:tcPr>
                </a:tc>
              </a:tr>
              <a:tr h="3855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OP R</a:t>
                      </a:r>
                      <a:r>
                        <a:rPr lang="en-US" sz="1600" dirty="0" err="1" smtClean="0"/>
                        <a:t>esearch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Devel</a:t>
                      </a:r>
                      <a:r>
                        <a:rPr lang="en-US" sz="1600" baseline="0" dirty="0" smtClean="0"/>
                        <a:t>. and Education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166 mil. EUR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20000"/>
                      </a:srgbClr>
                    </a:solidFill>
                  </a:tcPr>
                </a:tc>
              </a:tr>
              <a:tr h="306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OP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Employment</a:t>
                      </a:r>
                      <a:r>
                        <a:rPr lang="cs-CZ" sz="1600" baseline="0" dirty="0" smtClean="0"/>
                        <a:t> 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298 mil. EUR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40000"/>
                      </a:srgbClr>
                    </a:solidFill>
                  </a:tcPr>
                </a:tc>
              </a:tr>
              <a:tr h="306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OP Transport 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540 mil. EUR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20000"/>
                      </a:srgbClr>
                    </a:solidFill>
                  </a:tcPr>
                </a:tc>
              </a:tr>
              <a:tr h="306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OP </a:t>
                      </a:r>
                      <a:r>
                        <a:rPr lang="cs-CZ" sz="1600" dirty="0" err="1" smtClean="0"/>
                        <a:t>Enviroment</a:t>
                      </a:r>
                      <a:r>
                        <a:rPr lang="cs-CZ" sz="1600" baseline="0" dirty="0" smtClean="0"/>
                        <a:t> 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132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dirty="0" smtClean="0"/>
                        <a:t>mil. EUR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40000"/>
                      </a:srgbClr>
                    </a:solidFill>
                  </a:tcPr>
                </a:tc>
              </a:tr>
              <a:tr h="306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err="1" smtClean="0"/>
                        <a:t>Integrated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Regional</a:t>
                      </a:r>
                      <a:r>
                        <a:rPr lang="cs-CZ" sz="1600" baseline="0" dirty="0" smtClean="0"/>
                        <a:t> OP 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91 mil. EUR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20000"/>
                      </a:srgbClr>
                    </a:solidFill>
                  </a:tcPr>
                </a:tc>
              </a:tr>
              <a:tr h="306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OP Prague</a:t>
                      </a:r>
                      <a:r>
                        <a:rPr lang="cs-CZ" sz="1600" baseline="0" dirty="0" smtClean="0"/>
                        <a:t> – </a:t>
                      </a:r>
                      <a:r>
                        <a:rPr lang="cs-CZ" sz="1600" baseline="0" dirty="0" err="1" smtClean="0"/>
                        <a:t>Growth</a:t>
                      </a:r>
                      <a:r>
                        <a:rPr lang="cs-CZ" sz="1600" baseline="0" dirty="0" smtClean="0"/>
                        <a:t> Pole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15 mil. EUR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40000"/>
                      </a:srgbClr>
                    </a:solidFill>
                  </a:tcPr>
                </a:tc>
              </a:tr>
              <a:tr h="306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OP </a:t>
                      </a:r>
                      <a:r>
                        <a:rPr lang="cs-CZ" sz="1600" dirty="0" err="1" smtClean="0"/>
                        <a:t>Technical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Assistance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23 mil. EUR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20000"/>
                      </a:srgbClr>
                    </a:solidFill>
                  </a:tcPr>
                </a:tc>
              </a:tr>
              <a:tr h="306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OP </a:t>
                      </a:r>
                      <a:r>
                        <a:rPr lang="cs-CZ" sz="1600" dirty="0" err="1" smtClean="0"/>
                        <a:t>Fisheries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baseline="0" dirty="0" smtClean="0"/>
                        <a:t>2,3 mil. EUR</a:t>
                      </a:r>
                      <a:endParaRPr lang="cs-CZ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0F7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2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67544" y="343775"/>
            <a:ext cx="8208912" cy="39428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100" dirty="0" smtClean="0"/>
              <a:t>In </a:t>
            </a:r>
            <a:r>
              <a:rPr lang="cs-CZ" sz="2100" dirty="0"/>
              <a:t>2017 </a:t>
            </a:r>
            <a:r>
              <a:rPr lang="cs-CZ" sz="2100" dirty="0" err="1" smtClean="0"/>
              <a:t>there</a:t>
            </a:r>
            <a:r>
              <a:rPr lang="cs-CZ" sz="2100" dirty="0" smtClean="0"/>
              <a:t> </a:t>
            </a:r>
            <a:r>
              <a:rPr lang="cs-CZ" sz="2100" dirty="0" err="1" smtClean="0"/>
              <a:t>was</a:t>
            </a:r>
            <a:r>
              <a:rPr lang="cs-CZ" sz="2100" dirty="0" smtClean="0"/>
              <a:t> a </a:t>
            </a:r>
            <a:r>
              <a:rPr lang="cs-CZ" sz="2100" dirty="0" err="1" smtClean="0"/>
              <a:t>sharp</a:t>
            </a:r>
            <a:r>
              <a:rPr lang="cs-CZ" sz="2100" dirty="0" smtClean="0"/>
              <a:t> </a:t>
            </a:r>
            <a:r>
              <a:rPr lang="cs-CZ" sz="2100" b="1" dirty="0" err="1" smtClean="0"/>
              <a:t>acceleration</a:t>
            </a:r>
            <a:r>
              <a:rPr lang="cs-CZ" sz="2100" b="1" dirty="0" smtClean="0"/>
              <a:t> in </a:t>
            </a:r>
            <a:r>
              <a:rPr lang="cs-CZ" sz="2100" b="1" dirty="0" err="1" smtClean="0"/>
              <a:t>disbursements</a:t>
            </a:r>
            <a:r>
              <a:rPr lang="cs-CZ" sz="2100" dirty="0" smtClean="0"/>
              <a:t>, </a:t>
            </a:r>
            <a:r>
              <a:rPr lang="cs-CZ" sz="2100" dirty="0" err="1" smtClean="0"/>
              <a:t>an</a:t>
            </a:r>
            <a:r>
              <a:rPr lang="cs-CZ" sz="2100" dirty="0" smtClean="0"/>
              <a:t> </a:t>
            </a:r>
            <a:r>
              <a:rPr lang="cs-CZ" sz="2100" dirty="0" err="1" smtClean="0"/>
              <a:t>increase</a:t>
            </a:r>
            <a:r>
              <a:rPr lang="cs-CZ" sz="2100" dirty="0" smtClean="0"/>
              <a:t> in </a:t>
            </a:r>
            <a:r>
              <a:rPr lang="cs-CZ" sz="2100" dirty="0" err="1" smtClean="0"/>
              <a:t>disbursements</a:t>
            </a:r>
            <a:r>
              <a:rPr lang="cs-CZ" sz="2100" dirty="0" smtClean="0"/>
              <a:t> </a:t>
            </a:r>
            <a:r>
              <a:rPr lang="cs-CZ" sz="2100" dirty="0" err="1" smtClean="0"/>
              <a:t>is</a:t>
            </a:r>
            <a:r>
              <a:rPr lang="cs-CZ" sz="2100" dirty="0" smtClean="0"/>
              <a:t> </a:t>
            </a:r>
            <a:r>
              <a:rPr lang="cs-CZ" sz="2100" dirty="0" err="1" smtClean="0"/>
              <a:t>expected</a:t>
            </a:r>
            <a:r>
              <a:rPr lang="cs-CZ" sz="2100" dirty="0" smtClean="0"/>
              <a:t> in </a:t>
            </a:r>
            <a:r>
              <a:rPr lang="cs-CZ" sz="2100" dirty="0" err="1" smtClean="0"/>
              <a:t>the</a:t>
            </a:r>
            <a:r>
              <a:rPr lang="cs-CZ" sz="2100" dirty="0" smtClean="0"/>
              <a:t> 2nd </a:t>
            </a:r>
            <a:r>
              <a:rPr lang="cs-CZ" sz="2100" dirty="0" err="1" smtClean="0"/>
              <a:t>half</a:t>
            </a:r>
            <a:r>
              <a:rPr lang="cs-CZ" sz="2100" dirty="0" smtClean="0"/>
              <a:t> </a:t>
            </a:r>
            <a:r>
              <a:rPr lang="cs-CZ" sz="2100" dirty="0" err="1" smtClean="0"/>
              <a:t>of</a:t>
            </a:r>
            <a:r>
              <a:rPr lang="cs-CZ" sz="2100" dirty="0" smtClean="0"/>
              <a:t> 2017</a:t>
            </a:r>
            <a:endParaRPr lang="cs-CZ" sz="2100" dirty="0"/>
          </a:p>
          <a:p>
            <a:pPr lvl="0"/>
            <a:r>
              <a:rPr lang="cs-CZ" sz="2100" dirty="0" smtClean="0"/>
              <a:t>MIT priority – to </a:t>
            </a:r>
            <a:r>
              <a:rPr lang="cs-CZ" sz="2100" dirty="0" err="1" smtClean="0"/>
              <a:t>accelerate</a:t>
            </a:r>
            <a:r>
              <a:rPr lang="cs-CZ" sz="2100" dirty="0" smtClean="0"/>
              <a:t>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dirty="0" err="1" smtClean="0"/>
              <a:t>rate</a:t>
            </a:r>
            <a:r>
              <a:rPr lang="cs-CZ" sz="2100" dirty="0" smtClean="0"/>
              <a:t> </a:t>
            </a:r>
            <a:r>
              <a:rPr lang="cs-CZ" sz="2100" dirty="0" err="1" smtClean="0"/>
              <a:t>of</a:t>
            </a:r>
            <a:r>
              <a:rPr lang="cs-CZ" sz="2100" dirty="0" smtClean="0"/>
              <a:t> </a:t>
            </a:r>
            <a:r>
              <a:rPr lang="cs-CZ" sz="2100" dirty="0" err="1" smtClean="0"/>
              <a:t>issuing</a:t>
            </a:r>
            <a:r>
              <a:rPr lang="cs-CZ" sz="2100" dirty="0" smtClean="0"/>
              <a:t> Grant </a:t>
            </a:r>
            <a:r>
              <a:rPr lang="cs-CZ" sz="2100" dirty="0" err="1" smtClean="0"/>
              <a:t>Award</a:t>
            </a:r>
            <a:r>
              <a:rPr lang="cs-CZ" sz="2100" dirty="0" smtClean="0"/>
              <a:t> </a:t>
            </a:r>
            <a:r>
              <a:rPr lang="cs-CZ" sz="2100" dirty="0" err="1" smtClean="0"/>
              <a:t>Decisions</a:t>
            </a:r>
            <a:r>
              <a:rPr lang="cs-CZ" sz="2100" dirty="0" smtClean="0"/>
              <a:t>, </a:t>
            </a:r>
            <a:r>
              <a:rPr lang="cs-CZ" sz="2100" dirty="0" err="1" smtClean="0"/>
              <a:t>from</a:t>
            </a:r>
            <a:r>
              <a:rPr lang="cs-CZ" sz="2100" dirty="0" smtClean="0"/>
              <a:t> </a:t>
            </a:r>
            <a:r>
              <a:rPr lang="cs-CZ" sz="2100" dirty="0" err="1" smtClean="0"/>
              <a:t>the</a:t>
            </a:r>
            <a:r>
              <a:rPr lang="cs-CZ" sz="2100" dirty="0" smtClean="0"/>
              <a:t> end </a:t>
            </a:r>
            <a:r>
              <a:rPr lang="cs-CZ" sz="2100" dirty="0" err="1" smtClean="0"/>
              <a:t>of</a:t>
            </a:r>
            <a:r>
              <a:rPr lang="cs-CZ" sz="2100" dirty="0" smtClean="0"/>
              <a:t> </a:t>
            </a:r>
            <a:r>
              <a:rPr lang="cs-CZ" sz="2100" dirty="0"/>
              <a:t>2016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dirty="0" err="1" smtClean="0"/>
              <a:t>volume</a:t>
            </a:r>
            <a:r>
              <a:rPr lang="cs-CZ" sz="2100" dirty="0" smtClean="0"/>
              <a:t> </a:t>
            </a:r>
            <a:r>
              <a:rPr lang="cs-CZ" sz="2100" dirty="0" err="1" smtClean="0"/>
              <a:t>of</a:t>
            </a:r>
            <a:r>
              <a:rPr lang="cs-CZ" sz="2100" dirty="0" smtClean="0"/>
              <a:t> Grant </a:t>
            </a:r>
            <a:r>
              <a:rPr lang="cs-CZ" sz="2100" dirty="0" err="1" smtClean="0"/>
              <a:t>Award</a:t>
            </a:r>
            <a:r>
              <a:rPr lang="cs-CZ" sz="2100" dirty="0" smtClean="0"/>
              <a:t> </a:t>
            </a:r>
            <a:r>
              <a:rPr lang="cs-CZ" sz="2100" dirty="0" err="1" smtClean="0"/>
              <a:t>Decisions</a:t>
            </a:r>
            <a:r>
              <a:rPr lang="cs-CZ" sz="2100" dirty="0" smtClean="0"/>
              <a:t> </a:t>
            </a:r>
            <a:r>
              <a:rPr lang="cs-CZ" sz="2100" dirty="0" err="1" smtClean="0"/>
              <a:t>was</a:t>
            </a:r>
            <a:r>
              <a:rPr lang="cs-CZ" sz="2100" dirty="0" smtClean="0"/>
              <a:t> </a:t>
            </a:r>
            <a:r>
              <a:rPr lang="cs-CZ" sz="2100" dirty="0" err="1" smtClean="0"/>
              <a:t>increased</a:t>
            </a:r>
            <a:r>
              <a:rPr lang="cs-CZ" sz="2100" dirty="0" smtClean="0"/>
              <a:t> by CZK 14 </a:t>
            </a:r>
            <a:r>
              <a:rPr lang="cs-CZ" sz="2100" dirty="0" err="1" smtClean="0"/>
              <a:t>billion</a:t>
            </a:r>
            <a:r>
              <a:rPr lang="cs-CZ" sz="2100" dirty="0" smtClean="0"/>
              <a:t> to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dirty="0" err="1" smtClean="0"/>
              <a:t>current</a:t>
            </a:r>
            <a:r>
              <a:rPr lang="cs-CZ" sz="2100" dirty="0" smtClean="0"/>
              <a:t> CZK 18 </a:t>
            </a:r>
            <a:r>
              <a:rPr lang="cs-CZ" sz="2100" dirty="0" err="1" smtClean="0"/>
              <a:t>billion</a:t>
            </a:r>
            <a:endParaRPr lang="cs-CZ" sz="2100" dirty="0"/>
          </a:p>
          <a:p>
            <a:pPr lvl="0"/>
            <a:r>
              <a:rPr lang="cs-CZ" sz="2100" dirty="0" smtClean="0"/>
              <a:t>To </a:t>
            </a:r>
            <a:r>
              <a:rPr lang="cs-CZ" sz="2100" dirty="0" err="1" smtClean="0"/>
              <a:t>achieve</a:t>
            </a:r>
            <a:r>
              <a:rPr lang="cs-CZ" sz="2100" dirty="0" smtClean="0"/>
              <a:t> a </a:t>
            </a:r>
            <a:r>
              <a:rPr lang="cs-CZ" sz="2100" dirty="0" err="1" smtClean="0"/>
              <a:t>significant</a:t>
            </a:r>
            <a:r>
              <a:rPr lang="cs-CZ" sz="2100" dirty="0" smtClean="0"/>
              <a:t> </a:t>
            </a:r>
            <a:r>
              <a:rPr lang="cs-CZ" sz="2100" b="1" dirty="0" err="1" smtClean="0"/>
              <a:t>reduction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of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the</a:t>
            </a:r>
            <a:r>
              <a:rPr lang="cs-CZ" sz="2100" b="1" dirty="0" smtClean="0"/>
              <a:t> period </a:t>
            </a:r>
            <a:r>
              <a:rPr lang="cs-CZ" sz="2100" dirty="0" err="1" smtClean="0"/>
              <a:t>for</a:t>
            </a:r>
            <a:r>
              <a:rPr lang="cs-CZ" sz="2100" dirty="0" smtClean="0"/>
              <a:t> </a:t>
            </a:r>
            <a:r>
              <a:rPr lang="cs-CZ" sz="2100" dirty="0" err="1" smtClean="0"/>
              <a:t>project</a:t>
            </a:r>
            <a:r>
              <a:rPr lang="cs-CZ" sz="2100" dirty="0" smtClean="0"/>
              <a:t> </a:t>
            </a:r>
            <a:r>
              <a:rPr lang="cs-CZ" sz="2100" dirty="0" err="1" smtClean="0"/>
              <a:t>evaluation</a:t>
            </a:r>
            <a:r>
              <a:rPr lang="cs-CZ" sz="2100" dirty="0" smtClean="0"/>
              <a:t> – to </a:t>
            </a:r>
            <a:r>
              <a:rPr lang="cs-CZ" sz="2100" dirty="0" err="1" smtClean="0"/>
              <a:t>an</a:t>
            </a:r>
            <a:r>
              <a:rPr lang="cs-CZ" sz="2100" dirty="0" smtClean="0"/>
              <a:t> </a:t>
            </a:r>
            <a:r>
              <a:rPr lang="cs-CZ" sz="2100" dirty="0" err="1" smtClean="0"/>
              <a:t>average</a:t>
            </a:r>
            <a:r>
              <a:rPr lang="cs-CZ" sz="2100" dirty="0" smtClean="0"/>
              <a:t> </a:t>
            </a:r>
            <a:r>
              <a:rPr lang="cs-CZ" sz="2100" dirty="0" err="1" smtClean="0"/>
              <a:t>of</a:t>
            </a:r>
            <a:r>
              <a:rPr lang="cs-CZ" sz="2100" dirty="0" smtClean="0"/>
              <a:t> 2.5 </a:t>
            </a:r>
            <a:r>
              <a:rPr lang="cs-CZ" sz="2100" dirty="0" err="1" smtClean="0"/>
              <a:t>months</a:t>
            </a:r>
            <a:r>
              <a:rPr lang="cs-CZ" sz="2100" dirty="0" smtClean="0"/>
              <a:t>, maximum </a:t>
            </a:r>
            <a:r>
              <a:rPr lang="cs-CZ" sz="2100" dirty="0"/>
              <a:t>5 </a:t>
            </a:r>
            <a:r>
              <a:rPr lang="cs-CZ" sz="2100" dirty="0" err="1" smtClean="0"/>
              <a:t>months</a:t>
            </a:r>
            <a:endParaRPr lang="cs-CZ" sz="2100" dirty="0" smtClean="0"/>
          </a:p>
          <a:p>
            <a:pPr lvl="0"/>
            <a:r>
              <a:rPr lang="cs-CZ" sz="2100" dirty="0" smtClean="0"/>
              <a:t>To </a:t>
            </a:r>
            <a:r>
              <a:rPr lang="cs-CZ" sz="2100" dirty="0" err="1" smtClean="0"/>
              <a:t>meet</a:t>
            </a:r>
            <a:r>
              <a:rPr lang="cs-CZ" sz="2100" dirty="0" smtClean="0"/>
              <a:t> </a:t>
            </a:r>
            <a:r>
              <a:rPr lang="cs-CZ" sz="2100" dirty="0" err="1" smtClean="0"/>
              <a:t>material</a:t>
            </a:r>
            <a:r>
              <a:rPr lang="cs-CZ" sz="2100" dirty="0" smtClean="0"/>
              <a:t> and </a:t>
            </a:r>
            <a:r>
              <a:rPr lang="cs-CZ" sz="2100" dirty="0" err="1" smtClean="0"/>
              <a:t>financial</a:t>
            </a:r>
            <a:r>
              <a:rPr lang="cs-CZ" sz="2100" dirty="0" smtClean="0"/>
              <a:t> </a:t>
            </a:r>
            <a:r>
              <a:rPr lang="cs-CZ" sz="2100" dirty="0" err="1" smtClean="0"/>
              <a:t>milestones</a:t>
            </a:r>
            <a:endParaRPr lang="cs-CZ" sz="2100" dirty="0" smtClean="0"/>
          </a:p>
          <a:p>
            <a:pPr lvl="0"/>
            <a:r>
              <a:rPr lang="cs-CZ" sz="2100" dirty="0" smtClean="0"/>
              <a:t>To </a:t>
            </a:r>
            <a:r>
              <a:rPr lang="cs-CZ" sz="2100" dirty="0" err="1" smtClean="0"/>
              <a:t>obtain</a:t>
            </a:r>
            <a:r>
              <a:rPr lang="cs-CZ" sz="2100" dirty="0" smtClean="0"/>
              <a:t> a performance </a:t>
            </a:r>
            <a:r>
              <a:rPr lang="cs-CZ" sz="2100" dirty="0" err="1" smtClean="0"/>
              <a:t>reserve</a:t>
            </a:r>
            <a:r>
              <a:rPr lang="cs-CZ" sz="2100" dirty="0" smtClean="0"/>
              <a:t> </a:t>
            </a:r>
            <a:r>
              <a:rPr lang="cs-CZ" sz="2100" dirty="0" err="1" smtClean="0"/>
              <a:t>for</a:t>
            </a:r>
            <a:r>
              <a:rPr lang="cs-CZ" sz="2100" dirty="0" smtClean="0"/>
              <a:t> </a:t>
            </a:r>
            <a:r>
              <a:rPr lang="cs-CZ" sz="2100" dirty="0" err="1" smtClean="0"/>
              <a:t>enterprises</a:t>
            </a:r>
            <a:r>
              <a:rPr lang="cs-CZ" sz="2100" dirty="0" smtClean="0"/>
              <a:t> in </a:t>
            </a:r>
            <a:r>
              <a:rPr lang="cs-CZ" sz="2100" dirty="0" err="1" smtClean="0"/>
              <a:t>the</a:t>
            </a:r>
            <a:r>
              <a:rPr lang="cs-CZ" sz="2100" dirty="0" smtClean="0"/>
              <a:t> CR</a:t>
            </a:r>
          </a:p>
          <a:p>
            <a:pPr lvl="0"/>
            <a:r>
              <a:rPr lang="cs-CZ" sz="2100" dirty="0" err="1" smtClean="0"/>
              <a:t>Till</a:t>
            </a:r>
            <a:r>
              <a:rPr lang="cs-CZ" sz="2100" dirty="0" smtClean="0"/>
              <a:t>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b="1" dirty="0" smtClean="0"/>
              <a:t>end </a:t>
            </a:r>
            <a:r>
              <a:rPr lang="cs-CZ" sz="2100" b="1" dirty="0" err="1" smtClean="0"/>
              <a:t>of</a:t>
            </a:r>
            <a:r>
              <a:rPr lang="cs-CZ" sz="2100" b="1" dirty="0" smtClean="0"/>
              <a:t> 2017 </a:t>
            </a:r>
            <a:r>
              <a:rPr lang="cs-CZ" sz="2100" dirty="0" smtClean="0"/>
              <a:t>to </a:t>
            </a:r>
            <a:r>
              <a:rPr lang="cs-CZ" sz="2100" dirty="0" err="1" smtClean="0"/>
              <a:t>reimburse</a:t>
            </a:r>
            <a:r>
              <a:rPr lang="cs-CZ" sz="2100" dirty="0" smtClean="0"/>
              <a:t> ca 453 mil. EUR</a:t>
            </a:r>
          </a:p>
          <a:p>
            <a:pPr lvl="0"/>
            <a:r>
              <a:rPr lang="cs-CZ" sz="2100" dirty="0" err="1" smtClean="0"/>
              <a:t>Till</a:t>
            </a:r>
            <a:r>
              <a:rPr lang="cs-CZ" sz="2100" dirty="0" smtClean="0"/>
              <a:t>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b="1" dirty="0" smtClean="0"/>
              <a:t>end </a:t>
            </a:r>
            <a:r>
              <a:rPr lang="cs-CZ" sz="2100" b="1" dirty="0" err="1" smtClean="0"/>
              <a:t>of</a:t>
            </a:r>
            <a:r>
              <a:rPr lang="cs-CZ" sz="2100" b="1" dirty="0" smtClean="0"/>
              <a:t> 2018 </a:t>
            </a:r>
            <a:r>
              <a:rPr lang="cs-CZ" sz="2100" dirty="0" smtClean="0"/>
              <a:t>to </a:t>
            </a:r>
            <a:r>
              <a:rPr lang="cs-CZ" sz="2100" dirty="0" err="1" smtClean="0"/>
              <a:t>reimburse</a:t>
            </a:r>
            <a:r>
              <a:rPr lang="cs-CZ" sz="2100" dirty="0" smtClean="0"/>
              <a:t> ca 925 mil. EUR</a:t>
            </a:r>
          </a:p>
          <a:p>
            <a:r>
              <a:rPr lang="cs-CZ" sz="2100" dirty="0" smtClean="0"/>
              <a:t>To </a:t>
            </a:r>
            <a:r>
              <a:rPr lang="cs-CZ" sz="2100" dirty="0" err="1" smtClean="0"/>
              <a:t>comply</a:t>
            </a:r>
            <a:r>
              <a:rPr lang="cs-CZ" sz="2100" dirty="0" smtClean="0"/>
              <a:t> </a:t>
            </a:r>
            <a:r>
              <a:rPr lang="cs-CZ" sz="2100" dirty="0" err="1" smtClean="0"/>
              <a:t>with</a:t>
            </a:r>
            <a:r>
              <a:rPr lang="cs-CZ" sz="2100" dirty="0" smtClean="0"/>
              <a:t>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b="1" dirty="0"/>
              <a:t>N+3 </a:t>
            </a:r>
            <a:r>
              <a:rPr lang="cs-CZ" sz="2100" dirty="0" smtClean="0"/>
              <a:t>rule in </a:t>
            </a:r>
            <a:r>
              <a:rPr lang="cs-CZ" sz="2100" b="1" dirty="0" smtClean="0"/>
              <a:t>2018 - </a:t>
            </a:r>
            <a:r>
              <a:rPr lang="cs-CZ" sz="2100" b="1" dirty="0" err="1" smtClean="0"/>
              <a:t>will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be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fulfilled</a:t>
            </a:r>
            <a:endParaRPr lang="cs-CZ" sz="21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cs-CZ" sz="2100" dirty="0"/>
          </a:p>
          <a:p>
            <a:pPr marL="0" lvl="0" indent="0">
              <a:buNone/>
            </a:pPr>
            <a:endParaRPr lang="cs-CZ" sz="2100" dirty="0"/>
          </a:p>
          <a:p>
            <a:pPr lvl="0"/>
            <a:endParaRPr lang="cs-CZ" sz="21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10980"/>
            <a:ext cx="6300007" cy="415498"/>
          </a:xfrm>
        </p:spPr>
        <p:txBody>
          <a:bodyPr/>
          <a:lstStyle/>
          <a:p>
            <a:r>
              <a:rPr lang="cs-CZ" sz="2700" dirty="0" smtClean="0"/>
              <a:t>OP EIC – </a:t>
            </a:r>
            <a:r>
              <a:rPr lang="cs-CZ" sz="2700" dirty="0" err="1" smtClean="0"/>
              <a:t>implementation</a:t>
            </a:r>
            <a:r>
              <a:rPr lang="cs-CZ" sz="2700" dirty="0" smtClean="0"/>
              <a:t> in 2017, </a:t>
            </a:r>
            <a:r>
              <a:rPr lang="cs-CZ" sz="2700" dirty="0" err="1" smtClean="0"/>
              <a:t>objectives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15370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 V1">
  <a:themeElements>
    <a:clrScheme name="MPO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FFFFFF"/>
      </a:accent1>
      <a:accent2>
        <a:srgbClr val="B9E0F7"/>
      </a:accent2>
      <a:accent3>
        <a:srgbClr val="13B5F4"/>
      </a:accent3>
      <a:accent4>
        <a:srgbClr val="0096D6"/>
      </a:accent4>
      <a:accent5>
        <a:srgbClr val="E31B23"/>
      </a:accent5>
      <a:accent6>
        <a:srgbClr val="B5121B"/>
      </a:accent6>
      <a:hlink>
        <a:srgbClr val="B9E0F7"/>
      </a:hlink>
      <a:folHlink>
        <a:srgbClr val="13B5F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2916</TotalTime>
  <Words>1564</Words>
  <Application>Microsoft Office PowerPoint</Application>
  <PresentationFormat>Předvádění na obrazovce (16:9)</PresentationFormat>
  <Paragraphs>188</Paragraphs>
  <Slides>17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Předloha V1</vt:lpstr>
      <vt:lpstr>Implementation of the OP EIC 2014 - 2020: Sharing the Mid-Term Experience</vt:lpstr>
      <vt:lpstr>European Funds in the Czech Republic</vt:lpstr>
      <vt:lpstr>Individual Operational Programmes (allocation in bn EUR)</vt:lpstr>
      <vt:lpstr>Comparison of programming periods</vt:lpstr>
      <vt:lpstr>Priority axes of OPEIC</vt:lpstr>
      <vt:lpstr>Financial allocation of OP EIC</vt:lpstr>
      <vt:lpstr>OP EIC – State of implementation</vt:lpstr>
      <vt:lpstr>Plan of funds drawing 2017 – comparison with national programmes</vt:lpstr>
      <vt:lpstr>OP EIC – implementation in 2017, objectives</vt:lpstr>
      <vt:lpstr>OP EIC – barriers to disbursement</vt:lpstr>
      <vt:lpstr>Removing barriers to disbursement – programme revisions</vt:lpstr>
      <vt:lpstr>Financial Instruments</vt:lpstr>
      <vt:lpstr>NIF– investment company (NIF IC)</vt:lpstr>
      <vt:lpstr>EIF Fund of funds</vt:lpstr>
      <vt:lpstr>Current audits (external)</vt:lpstr>
      <vt:lpstr>Summary</vt:lpstr>
      <vt:lpstr>Thank you for your attention! novotnyt@mpo.cz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Králová Barbora</dc:creator>
  <cp:lastModifiedBy>Ptáčková Gabriela</cp:lastModifiedBy>
  <cp:revision>136</cp:revision>
  <cp:lastPrinted>2017-05-16T14:02:06Z</cp:lastPrinted>
  <dcterms:created xsi:type="dcterms:W3CDTF">2017-04-10T05:56:00Z</dcterms:created>
  <dcterms:modified xsi:type="dcterms:W3CDTF">2017-05-16T14:05:54Z</dcterms:modified>
</cp:coreProperties>
</file>