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768" r:id="rId2"/>
    <p:sldMasterId id="2147483773" r:id="rId3"/>
    <p:sldMasterId id="2147483778" r:id="rId4"/>
    <p:sldMasterId id="2147483781" r:id="rId5"/>
    <p:sldMasterId id="2147483786" r:id="rId6"/>
    <p:sldMasterId id="2147483789" r:id="rId7"/>
    <p:sldMasterId id="2147483794" r:id="rId8"/>
    <p:sldMasterId id="2147483957" r:id="rId9"/>
    <p:sldMasterId id="2147483962" r:id="rId10"/>
  </p:sldMasterIdLst>
  <p:notesMasterIdLst>
    <p:notesMasterId r:id="rId33"/>
  </p:notesMasterIdLst>
  <p:sldIdLst>
    <p:sldId id="256" r:id="rId11"/>
    <p:sldId id="397" r:id="rId12"/>
    <p:sldId id="407" r:id="rId13"/>
    <p:sldId id="382" r:id="rId14"/>
    <p:sldId id="408" r:id="rId15"/>
    <p:sldId id="383" r:id="rId16"/>
    <p:sldId id="406" r:id="rId17"/>
    <p:sldId id="342" r:id="rId18"/>
    <p:sldId id="400" r:id="rId19"/>
    <p:sldId id="403" r:id="rId20"/>
    <p:sldId id="379" r:id="rId21"/>
    <p:sldId id="405" r:id="rId22"/>
    <p:sldId id="399" r:id="rId23"/>
    <p:sldId id="376" r:id="rId24"/>
    <p:sldId id="393" r:id="rId25"/>
    <p:sldId id="409" r:id="rId26"/>
    <p:sldId id="287" r:id="rId27"/>
    <p:sldId id="339" r:id="rId28"/>
    <p:sldId id="414" r:id="rId29"/>
    <p:sldId id="413" r:id="rId30"/>
    <p:sldId id="340" r:id="rId31"/>
    <p:sldId id="290" r:id="rId32"/>
  </p:sldIdLst>
  <p:sldSz cx="9144000" cy="5145088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ven Kos" initials="NK" lastIdx="3" clrIdx="0"/>
  <p:cmAuthor id="2" name="Nataša Kulakowski-Kramarić" initials="N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EEFA"/>
    <a:srgbClr val="FFFFA1"/>
    <a:srgbClr val="FF8585"/>
    <a:srgbClr val="366091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ijetli stil 2 - Isticanj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74671" autoAdjust="0"/>
  </p:normalViewPr>
  <p:slideViewPr>
    <p:cSldViewPr showGuides="1">
      <p:cViewPr>
        <p:scale>
          <a:sx n="123" d="100"/>
          <a:sy n="123" d="100"/>
        </p:scale>
        <p:origin x="-1272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3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48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9510916649995"/>
          <c:y val="0.10057612646213913"/>
          <c:w val="0.63748332435266253"/>
          <c:h val="0.80392966370476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8585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6B-4F82-AFE9-574F949C4FB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6B-4F82-AFE9-574F949C4FB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D6B-4F82-AFE9-574F949C4FB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D6B-4F82-AFE9-574F949C4FBE}"/>
              </c:ext>
            </c:extLst>
          </c:dPt>
          <c:dLbls>
            <c:dLbl>
              <c:idx val="0"/>
              <c:layout>
                <c:manualLayout>
                  <c:x val="-0.21488091417133309"/>
                  <c:y val="5.8302384391152227E-2"/>
                </c:manualLayout>
              </c:layout>
              <c:tx>
                <c:rich>
                  <a:bodyPr/>
                  <a:lstStyle/>
                  <a:p>
                    <a:r>
                      <a:rPr lang="hr-HR" dirty="0" smtClean="0"/>
                      <a:t>36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6B-4F82-AFE9-574F949C4FBE}"/>
                </c:ext>
              </c:extLst>
            </c:dLbl>
            <c:dLbl>
              <c:idx val="1"/>
              <c:layout>
                <c:manualLayout>
                  <c:x val="0.24987969826873274"/>
                  <c:y val="-0.22886180636013989"/>
                </c:manualLayout>
              </c:layout>
              <c:tx>
                <c:rich>
                  <a:bodyPr/>
                  <a:lstStyle/>
                  <a:p>
                    <a:r>
                      <a:rPr lang="hr-HR" dirty="0" smtClean="0"/>
                      <a:t>56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6B-4F82-AFE9-574F949C4FBE}"/>
                </c:ext>
              </c:extLst>
            </c:dLbl>
            <c:dLbl>
              <c:idx val="2"/>
              <c:layout>
                <c:manualLayout>
                  <c:x val="-7.7328828324392501E-2"/>
                  <c:y val="0.12384801159659507"/>
                </c:manualLayout>
              </c:layout>
              <c:tx>
                <c:rich>
                  <a:bodyPr/>
                  <a:lstStyle/>
                  <a:p>
                    <a:r>
                      <a:rPr lang="hr-HR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6B-4F82-AFE9-574F949C4F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Mikro i mali razvojni zajmovi</c:v>
                </c:pt>
                <c:pt idx="1">
                  <c:v>Jamstva</c:v>
                </c:pt>
                <c:pt idx="2">
                  <c:v>Subvencije kamate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45000000</c:v>
                </c:pt>
                <c:pt idx="1">
                  <c:v>70000000</c:v>
                </c:pt>
                <c:pt idx="2">
                  <c:v>10000000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D6B-4F82-AFE9-574F949C4FB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4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50660-2DAA-418F-999C-8354DA161A11}" type="doc">
      <dgm:prSet loTypeId="urn:microsoft.com/office/officeart/2005/8/layout/hierarchy4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hr-HR"/>
        </a:p>
      </dgm:t>
    </dgm:pt>
    <dgm:pt modelId="{5A1B28F1-B395-4B8D-A1E4-B9A6BF518222}">
      <dgm:prSet phldrT="[Text]" custT="1"/>
      <dgm:spPr>
        <a:xfrm>
          <a:off x="3208788" y="8617"/>
          <a:ext cx="5539640" cy="2844484"/>
        </a:xfr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harsh" dir="t"/>
        </a:scene3d>
        <a:sp3d prstMaterial="dkEdge">
          <a:bevelT w="8200" h="38100"/>
        </a:sp3d>
      </dgm:spPr>
      <dgm:t>
        <a:bodyPr/>
        <a:lstStyle/>
        <a:p>
          <a:endParaRPr lang="hr-HR" sz="2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endParaRPr lang="hr-HR" sz="2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endParaRPr lang="hr-HR" sz="22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endParaRPr lang="hr-HR" sz="2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endParaRPr lang="hr-HR" sz="2800" b="1" dirty="0">
            <a:solidFill>
              <a:schemeClr val="accent6">
                <a:lumMod val="50000"/>
              </a:schemeClr>
            </a:solidFill>
            <a:latin typeface="Calibri"/>
            <a:ea typeface="+mn-ea"/>
            <a:cs typeface="+mn-cs"/>
          </a:endParaRPr>
        </a:p>
        <a:p>
          <a:r>
            <a:rPr lang="hr-HR" sz="2800" b="1" dirty="0">
              <a:solidFill>
                <a:schemeClr val="accent6">
                  <a:lumMod val="50000"/>
                </a:schemeClr>
              </a:solidFill>
              <a:latin typeface="Calibri"/>
              <a:ea typeface="+mn-ea"/>
              <a:cs typeface="+mn-cs"/>
            </a:rPr>
            <a:t>ESI FUNDS</a:t>
          </a:r>
        </a:p>
        <a:p>
          <a:endParaRPr lang="hr-HR" sz="28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endParaRPr lang="hr-HR" sz="28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endParaRPr lang="hr-HR" sz="28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endParaRPr lang="hr-HR" sz="28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endParaRPr lang="hr-HR" sz="28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endParaRPr lang="hr-HR" sz="28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endParaRPr lang="hr-HR" sz="28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D2D6BE8-DBAE-414E-8F49-346054B86DC9}" type="parTrans" cxnId="{A3F41EF6-A442-473A-8592-11D7BAE1E209}">
      <dgm:prSet/>
      <dgm:spPr/>
      <dgm:t>
        <a:bodyPr/>
        <a:lstStyle/>
        <a:p>
          <a:endParaRPr lang="hr-HR"/>
        </a:p>
      </dgm:t>
    </dgm:pt>
    <dgm:pt modelId="{0E2D1D9D-CB99-4784-8B17-27A58F4F8438}" type="sibTrans" cxnId="{A3F41EF6-A442-473A-8592-11D7BAE1E209}">
      <dgm:prSet/>
      <dgm:spPr/>
      <dgm:t>
        <a:bodyPr/>
        <a:lstStyle/>
        <a:p>
          <a:endParaRPr lang="hr-HR"/>
        </a:p>
      </dgm:t>
    </dgm:pt>
    <dgm:pt modelId="{A5E297C5-5219-4A32-984B-83785DF0CB92}">
      <dgm:prSet phldrT="[Text]" custT="1"/>
      <dgm:spPr>
        <a:xfrm>
          <a:off x="6037823" y="599672"/>
          <a:ext cx="2720870" cy="926058"/>
        </a:xfrm>
        <a:solidFill>
          <a:sysClr val="window" lastClr="FFFF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defTabSz="914400" rtl="0" eaLnBrk="1" fontAlgn="auto" hangingPunct="1">
            <a:spcBef>
              <a:spcPts val="0"/>
            </a:spcBef>
            <a:spcAft>
              <a:spcPts val="0"/>
            </a:spcAft>
            <a:defRPr/>
          </a:pPr>
          <a:r>
            <a:rPr lang="hr-HR" sz="1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hr-HR" sz="1600" b="1" kern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tham Book"/>
              <a:ea typeface="+mn-ea"/>
              <a:cs typeface="+mn-cs"/>
            </a:rPr>
            <a:t>European </a:t>
          </a:r>
        </a:p>
        <a:p>
          <a:pPr algn="ctr" defTabSz="914400" rtl="0" eaLnBrk="1" fontAlgn="auto" hangingPunct="1">
            <a:spcBef>
              <a:spcPts val="0"/>
            </a:spcBef>
            <a:spcAft>
              <a:spcPts val="0"/>
            </a:spcAft>
            <a:defRPr/>
          </a:pPr>
          <a:r>
            <a:rPr lang="hr-HR" sz="1600" b="1" kern="0" dirty="0" err="1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tham Book"/>
              <a:ea typeface="+mn-ea"/>
              <a:cs typeface="+mn-cs"/>
            </a:rPr>
            <a:t>Social</a:t>
          </a:r>
          <a:r>
            <a:rPr lang="hr-HR" sz="1600" b="1" kern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tham Book"/>
              <a:ea typeface="+mn-ea"/>
              <a:cs typeface="+mn-cs"/>
            </a:rPr>
            <a:t> </a:t>
          </a:r>
          <a:r>
            <a:rPr lang="hr-HR" sz="1600" b="1" kern="0" dirty="0" err="1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tham Book"/>
              <a:ea typeface="+mn-ea"/>
              <a:cs typeface="+mn-cs"/>
            </a:rPr>
            <a:t>Fund</a:t>
          </a:r>
          <a:endParaRPr lang="hr-HR" sz="1600" b="1" kern="0" dirty="0">
            <a:ln w="1905"/>
            <a:solidFill>
              <a:prstClr val="black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Gotham Book"/>
            <a:ea typeface="+mn-ea"/>
            <a:cs typeface="+mn-cs"/>
          </a:endParaRPr>
        </a:p>
      </dgm:t>
    </dgm:pt>
    <dgm:pt modelId="{27AEC3EF-0BD9-4E99-8FD6-E40546948DDB}" type="parTrans" cxnId="{F7D001D5-6F6A-46C9-A922-05EB873B12E8}">
      <dgm:prSet/>
      <dgm:spPr/>
      <dgm:t>
        <a:bodyPr/>
        <a:lstStyle/>
        <a:p>
          <a:endParaRPr lang="hr-HR"/>
        </a:p>
      </dgm:t>
    </dgm:pt>
    <dgm:pt modelId="{D199D365-E521-4BF3-B04E-29CFC9B02C76}" type="sibTrans" cxnId="{F7D001D5-6F6A-46C9-A922-05EB873B12E8}">
      <dgm:prSet/>
      <dgm:spPr/>
      <dgm:t>
        <a:bodyPr/>
        <a:lstStyle/>
        <a:p>
          <a:endParaRPr lang="hr-HR"/>
        </a:p>
      </dgm:t>
    </dgm:pt>
    <dgm:pt modelId="{28844246-429B-44CD-A54C-02152798E704}">
      <dgm:prSet phldrT="[Text]" custT="1"/>
      <dgm:spPr>
        <a:xfrm>
          <a:off x="3218165" y="619717"/>
          <a:ext cx="2740086" cy="902497"/>
        </a:xfrm>
        <a:solidFill>
          <a:srgbClr val="C0504D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hr-HR" sz="1600" b="1" dirty="0">
              <a:solidFill>
                <a:sysClr val="windowText" lastClr="000000"/>
              </a:solidFill>
              <a:effectLst/>
              <a:latin typeface="Gotham Book"/>
              <a:ea typeface="+mn-ea"/>
              <a:cs typeface="+mn-cs"/>
            </a:rPr>
            <a:t> </a:t>
          </a:r>
          <a:r>
            <a:rPr lang="hr-HR" sz="1600" b="1" dirty="0">
              <a:solidFill>
                <a:sysClr val="window" lastClr="FFFFFF"/>
              </a:solidFill>
              <a:effectLst/>
              <a:latin typeface="Gotham Book"/>
              <a:ea typeface="+mn-ea"/>
              <a:cs typeface="+mn-cs"/>
            </a:rPr>
            <a:t>European </a:t>
          </a:r>
          <a:r>
            <a:rPr lang="hr-HR" sz="1600" b="1" dirty="0" err="1">
              <a:solidFill>
                <a:sysClr val="window" lastClr="FFFFFF"/>
              </a:solidFill>
              <a:effectLst/>
              <a:latin typeface="Gotham Book"/>
              <a:ea typeface="+mn-ea"/>
              <a:cs typeface="+mn-cs"/>
            </a:rPr>
            <a:t>Fund</a:t>
          </a:r>
          <a:r>
            <a:rPr lang="hr-HR" sz="1600" b="1" dirty="0">
              <a:solidFill>
                <a:sysClr val="window" lastClr="FFFFFF"/>
              </a:solidFill>
              <a:effectLst/>
              <a:latin typeface="Gotham Book"/>
              <a:ea typeface="+mn-ea"/>
              <a:cs typeface="+mn-cs"/>
            </a:rPr>
            <a:t> for </a:t>
          </a:r>
          <a:r>
            <a:rPr lang="hr-HR" sz="1600" b="1" dirty="0" err="1">
              <a:solidFill>
                <a:sysClr val="window" lastClr="FFFFFF"/>
              </a:solidFill>
              <a:effectLst/>
              <a:latin typeface="Gotham Book"/>
              <a:ea typeface="+mn-ea"/>
              <a:cs typeface="+mn-cs"/>
            </a:rPr>
            <a:t>Regional</a:t>
          </a:r>
          <a:r>
            <a:rPr lang="hr-HR" sz="1600" b="1" dirty="0">
              <a:solidFill>
                <a:sysClr val="window" lastClr="FFFFFF"/>
              </a:solidFill>
              <a:effectLst/>
              <a:latin typeface="Gotham Book"/>
              <a:ea typeface="+mn-ea"/>
              <a:cs typeface="+mn-cs"/>
            </a:rPr>
            <a:t> Development</a:t>
          </a:r>
        </a:p>
      </dgm:t>
    </dgm:pt>
    <dgm:pt modelId="{36E66409-6CBB-46AB-A794-55458F2B1F11}" type="parTrans" cxnId="{93EA7642-FDAF-40B2-9CD9-AD08FD2D54F2}">
      <dgm:prSet/>
      <dgm:spPr/>
      <dgm:t>
        <a:bodyPr/>
        <a:lstStyle/>
        <a:p>
          <a:endParaRPr lang="hr-HR"/>
        </a:p>
      </dgm:t>
    </dgm:pt>
    <dgm:pt modelId="{AA53BFF3-4DA2-4EF2-84E2-B7E44EDFE2A5}" type="sibTrans" cxnId="{93EA7642-FDAF-40B2-9CD9-AD08FD2D54F2}">
      <dgm:prSet/>
      <dgm:spPr/>
      <dgm:t>
        <a:bodyPr/>
        <a:lstStyle/>
        <a:p>
          <a:endParaRPr lang="hr-HR"/>
        </a:p>
      </dgm:t>
    </dgm:pt>
    <dgm:pt modelId="{E847DCF6-5101-47C8-99A4-DFFABA776434}">
      <dgm:prSet phldrT="[Text]" custT="1"/>
      <dgm:spPr>
        <a:xfrm>
          <a:off x="0" y="40099"/>
          <a:ext cx="2791681" cy="2042683"/>
        </a:xfrm>
        <a:solidFill>
          <a:srgbClr val="4F81BD">
            <a:lumMod val="60000"/>
            <a:lumOff val="4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harsh" dir="t"/>
        </a:scene3d>
        <a:sp3d prstMaterial="matte">
          <a:bevelT w="8200" h="38100"/>
          <a:bevelB prst="relaxedInset"/>
        </a:sp3d>
      </dgm:spPr>
      <dgm:t>
        <a:bodyPr/>
        <a:lstStyle/>
        <a:p>
          <a:r>
            <a:rPr lang="hr-HR" sz="20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hr-HR" sz="2000" b="1" dirty="0" err="1">
              <a:solidFill>
                <a:schemeClr val="bg1"/>
              </a:solidFill>
              <a:latin typeface="Calibri"/>
              <a:ea typeface="+mn-ea"/>
              <a:cs typeface="+mn-cs"/>
            </a:rPr>
            <a:t>Cohesion</a:t>
          </a:r>
          <a:r>
            <a:rPr lang="hr-HR" sz="2000" b="1" dirty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  <a:r>
            <a:rPr lang="hr-HR" sz="2000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Fund</a:t>
          </a:r>
          <a:endParaRPr lang="hr-HR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17A78AD-491D-4BF3-9EFB-8D18DC981400}" type="parTrans" cxnId="{02E698A0-700F-4481-B80B-61FB360DB0A0}">
      <dgm:prSet/>
      <dgm:spPr/>
      <dgm:t>
        <a:bodyPr/>
        <a:lstStyle/>
        <a:p>
          <a:endParaRPr lang="hr-HR"/>
        </a:p>
      </dgm:t>
    </dgm:pt>
    <dgm:pt modelId="{58DD8DA0-4CB7-43B1-A4DF-C314EF18CC2B}" type="sibTrans" cxnId="{02E698A0-700F-4481-B80B-61FB360DB0A0}">
      <dgm:prSet/>
      <dgm:spPr/>
      <dgm:t>
        <a:bodyPr/>
        <a:lstStyle/>
        <a:p>
          <a:endParaRPr lang="hr-HR"/>
        </a:p>
      </dgm:t>
    </dgm:pt>
    <dgm:pt modelId="{879E4BA3-A6CA-4285-BD70-890E5DFF1EE3}">
      <dgm:prSet phldrT="[Text]" custT="1"/>
      <dgm:spPr>
        <a:xfrm>
          <a:off x="6521" y="1215806"/>
          <a:ext cx="8778454" cy="567878"/>
        </a:xfrm>
        <a:solidFill>
          <a:sysClr val="window" lastClr="FFFF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matte">
          <a:bevelT w="0" h="38100" prst="relaxedInset"/>
          <a:bevelB w="139700" h="139700" prst="divot"/>
        </a:sp3d>
      </dgm:spPr>
      <dgm:t>
        <a:bodyPr/>
        <a:lstStyle/>
        <a:p>
          <a:endParaRPr lang="hr-HR" sz="2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1938BC1-8870-461C-A4DA-5E0F9E9B60BD}" type="sibTrans" cxnId="{A02DEC65-538F-403F-AABD-67C1E8189DB1}">
      <dgm:prSet/>
      <dgm:spPr/>
      <dgm:t>
        <a:bodyPr/>
        <a:lstStyle/>
        <a:p>
          <a:endParaRPr lang="hr-HR"/>
        </a:p>
      </dgm:t>
    </dgm:pt>
    <dgm:pt modelId="{FC36D480-F3E8-417C-91B4-0821EBC00353}" type="parTrans" cxnId="{A02DEC65-538F-403F-AABD-67C1E8189DB1}">
      <dgm:prSet/>
      <dgm:spPr/>
      <dgm:t>
        <a:bodyPr/>
        <a:lstStyle/>
        <a:p>
          <a:endParaRPr lang="hr-HR"/>
        </a:p>
      </dgm:t>
    </dgm:pt>
    <dgm:pt modelId="{6474CECC-9C19-45E6-939C-414371EE44E4}" type="pres">
      <dgm:prSet presAssocID="{79050660-2DAA-418F-999C-8354DA161A11}" presName="Name0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37E2339F-FB77-47D6-BB4D-F38F169BBF55}" type="pres">
      <dgm:prSet presAssocID="{879E4BA3-A6CA-4285-BD70-890E5DFF1EE3}" presName="vertOne" presStyleCnt="0"/>
      <dgm:spPr/>
    </dgm:pt>
    <dgm:pt modelId="{E3B9A2FE-8D07-47A7-A69F-F7018F7A23BF}" type="pres">
      <dgm:prSet presAssocID="{879E4BA3-A6CA-4285-BD70-890E5DFF1EE3}" presName="txOne" presStyleLbl="node0" presStyleIdx="0" presStyleCnt="1" custScaleY="20511" custLinFactY="51555" custLinFactNeighborX="26" custLinFactNeighborY="10000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hr-HR"/>
        </a:p>
      </dgm:t>
    </dgm:pt>
    <dgm:pt modelId="{438EF3A3-C1B8-40C7-84CF-93AEE3FA7F70}" type="pres">
      <dgm:prSet presAssocID="{879E4BA3-A6CA-4285-BD70-890E5DFF1EE3}" presName="parTransOne" presStyleCnt="0"/>
      <dgm:spPr/>
    </dgm:pt>
    <dgm:pt modelId="{57B2B209-3EAE-40FA-8261-26A7B85EB378}" type="pres">
      <dgm:prSet presAssocID="{879E4BA3-A6CA-4285-BD70-890E5DFF1EE3}" presName="horzOne" presStyleCnt="0"/>
      <dgm:spPr/>
    </dgm:pt>
    <dgm:pt modelId="{429D0B56-9F64-4397-8F6E-AB460578CB4A}" type="pres">
      <dgm:prSet presAssocID="{5A1B28F1-B395-4B8D-A1E4-B9A6BF518222}" presName="vertTwo" presStyleCnt="0"/>
      <dgm:spPr/>
    </dgm:pt>
    <dgm:pt modelId="{C217569A-6049-44B6-A354-AF05BD253FBC}" type="pres">
      <dgm:prSet presAssocID="{5A1B28F1-B395-4B8D-A1E4-B9A6BF518222}" presName="txTwo" presStyleLbl="node2" presStyleIdx="0" presStyleCnt="2" custScaleX="97131" custScaleY="76458" custLinFactY="-15098" custLinFactNeighborX="429" custLinFactNeighborY="-10000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hr-HR"/>
        </a:p>
      </dgm:t>
    </dgm:pt>
    <dgm:pt modelId="{DE27A760-CB82-4444-9FDC-66DEA6741D81}" type="pres">
      <dgm:prSet presAssocID="{5A1B28F1-B395-4B8D-A1E4-B9A6BF518222}" presName="parTransTwo" presStyleCnt="0"/>
      <dgm:spPr/>
    </dgm:pt>
    <dgm:pt modelId="{4DA474D8-86A3-4D34-8EE9-263E50509A77}" type="pres">
      <dgm:prSet presAssocID="{5A1B28F1-B395-4B8D-A1E4-B9A6BF518222}" presName="horzTwo" presStyleCnt="0"/>
      <dgm:spPr/>
    </dgm:pt>
    <dgm:pt modelId="{3C10657C-B706-4311-A2FC-F301D4712CB1}" type="pres">
      <dgm:prSet presAssocID="{A5E297C5-5219-4A32-984B-83785DF0CB92}" presName="vertThree" presStyleCnt="0"/>
      <dgm:spPr/>
    </dgm:pt>
    <dgm:pt modelId="{A2B754CD-4A02-4297-96DB-FB2B21131E5A}" type="pres">
      <dgm:prSet presAssocID="{A5E297C5-5219-4A32-984B-83785DF0CB92}" presName="txThree" presStyleLbl="node3" presStyleIdx="0" presStyleCnt="2" custScaleX="37432" custScaleY="19246" custLinFactNeighborX="2634" custLinFactNeighborY="-9126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hr-HR"/>
        </a:p>
      </dgm:t>
    </dgm:pt>
    <dgm:pt modelId="{55188515-3362-48D8-B352-B9E8F56EB280}" type="pres">
      <dgm:prSet presAssocID="{A5E297C5-5219-4A32-984B-83785DF0CB92}" presName="horzThree" presStyleCnt="0"/>
      <dgm:spPr/>
    </dgm:pt>
    <dgm:pt modelId="{F191DD1C-F3C7-48FE-9E6C-F5AC1AE451A7}" type="pres">
      <dgm:prSet presAssocID="{D199D365-E521-4BF3-B04E-29CFC9B02C76}" presName="sibSpaceThree" presStyleCnt="0"/>
      <dgm:spPr/>
    </dgm:pt>
    <dgm:pt modelId="{B264D431-925A-4C0F-A2F7-6B21CFD56F8D}" type="pres">
      <dgm:prSet presAssocID="{28844246-429B-44CD-A54C-02152798E704}" presName="vertThree" presStyleCnt="0"/>
      <dgm:spPr/>
    </dgm:pt>
    <dgm:pt modelId="{27C1EAFE-0F1E-4785-B6CD-1D702A621A54}" type="pres">
      <dgm:prSet presAssocID="{28844246-429B-44CD-A54C-02152798E704}" presName="txThree" presStyleLbl="node3" presStyleIdx="1" presStyleCnt="2" custScaleX="34392" custScaleY="26690" custLinFactNeighborX="-2555" custLinFactNeighborY="-9550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hr-HR"/>
        </a:p>
      </dgm:t>
    </dgm:pt>
    <dgm:pt modelId="{482653B2-AAA4-4BCB-BAF9-15F731771870}" type="pres">
      <dgm:prSet presAssocID="{28844246-429B-44CD-A54C-02152798E704}" presName="horzThree" presStyleCnt="0"/>
      <dgm:spPr/>
    </dgm:pt>
    <dgm:pt modelId="{F75F7D11-561C-4777-A5DA-71FECAE0D412}" type="pres">
      <dgm:prSet presAssocID="{0E2D1D9D-CB99-4784-8B17-27A58F4F8438}" presName="sibSpaceTwo" presStyleCnt="0"/>
      <dgm:spPr/>
    </dgm:pt>
    <dgm:pt modelId="{E33F2CF0-2A94-4C03-A2FE-FA53214BA42E}" type="pres">
      <dgm:prSet presAssocID="{E847DCF6-5101-47C8-99A4-DFFABA776434}" presName="vertTwo" presStyleCnt="0"/>
      <dgm:spPr/>
    </dgm:pt>
    <dgm:pt modelId="{20ACADCC-F767-472F-A71B-53D04463BEAD}" type="pres">
      <dgm:prSet presAssocID="{E847DCF6-5101-47C8-99A4-DFFABA776434}" presName="txTwo" presStyleLbl="node2" presStyleIdx="1" presStyleCnt="2" custScaleX="47914" custScaleY="26628" custLinFactNeighborX="5785" custLinFactNeighborY="-468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hr-HR"/>
        </a:p>
      </dgm:t>
    </dgm:pt>
    <dgm:pt modelId="{2531918B-92A6-4B34-8625-D292725D10AE}" type="pres">
      <dgm:prSet presAssocID="{E847DCF6-5101-47C8-99A4-DFFABA776434}" presName="horzTwo" presStyleCnt="0"/>
      <dgm:spPr/>
    </dgm:pt>
  </dgm:ptLst>
  <dgm:cxnLst>
    <dgm:cxn modelId="{EE65D19C-FFBA-4D9E-997A-85A900BC09E9}" type="presOf" srcId="{E847DCF6-5101-47C8-99A4-DFFABA776434}" destId="{20ACADCC-F767-472F-A71B-53D04463BEAD}" srcOrd="0" destOrd="0" presId="urn:microsoft.com/office/officeart/2005/8/layout/hierarchy4"/>
    <dgm:cxn modelId="{ACED2758-5A22-4D64-BA3D-D153D46CECA2}" type="presOf" srcId="{879E4BA3-A6CA-4285-BD70-890E5DFF1EE3}" destId="{E3B9A2FE-8D07-47A7-A69F-F7018F7A23BF}" srcOrd="0" destOrd="0" presId="urn:microsoft.com/office/officeart/2005/8/layout/hierarchy4"/>
    <dgm:cxn modelId="{CEE0C931-E268-4AC2-9596-542682272AA1}" type="presOf" srcId="{28844246-429B-44CD-A54C-02152798E704}" destId="{27C1EAFE-0F1E-4785-B6CD-1D702A621A54}" srcOrd="0" destOrd="0" presId="urn:microsoft.com/office/officeart/2005/8/layout/hierarchy4"/>
    <dgm:cxn modelId="{F7D001D5-6F6A-46C9-A922-05EB873B12E8}" srcId="{5A1B28F1-B395-4B8D-A1E4-B9A6BF518222}" destId="{A5E297C5-5219-4A32-984B-83785DF0CB92}" srcOrd="0" destOrd="0" parTransId="{27AEC3EF-0BD9-4E99-8FD6-E40546948DDB}" sibTransId="{D199D365-E521-4BF3-B04E-29CFC9B02C76}"/>
    <dgm:cxn modelId="{93EA7642-FDAF-40B2-9CD9-AD08FD2D54F2}" srcId="{5A1B28F1-B395-4B8D-A1E4-B9A6BF518222}" destId="{28844246-429B-44CD-A54C-02152798E704}" srcOrd="1" destOrd="0" parTransId="{36E66409-6CBB-46AB-A794-55458F2B1F11}" sibTransId="{AA53BFF3-4DA2-4EF2-84E2-B7E44EDFE2A5}"/>
    <dgm:cxn modelId="{FE331B0A-C49F-4662-97F6-47584E359368}" type="presOf" srcId="{5A1B28F1-B395-4B8D-A1E4-B9A6BF518222}" destId="{C217569A-6049-44B6-A354-AF05BD253FBC}" srcOrd="0" destOrd="0" presId="urn:microsoft.com/office/officeart/2005/8/layout/hierarchy4"/>
    <dgm:cxn modelId="{B3A70BCF-62BD-48FB-B66B-9B2D6C757F6E}" type="presOf" srcId="{A5E297C5-5219-4A32-984B-83785DF0CB92}" destId="{A2B754CD-4A02-4297-96DB-FB2B21131E5A}" srcOrd="0" destOrd="0" presId="urn:microsoft.com/office/officeart/2005/8/layout/hierarchy4"/>
    <dgm:cxn modelId="{02E698A0-700F-4481-B80B-61FB360DB0A0}" srcId="{879E4BA3-A6CA-4285-BD70-890E5DFF1EE3}" destId="{E847DCF6-5101-47C8-99A4-DFFABA776434}" srcOrd="1" destOrd="0" parTransId="{417A78AD-491D-4BF3-9EFB-8D18DC981400}" sibTransId="{58DD8DA0-4CB7-43B1-A4DF-C314EF18CC2B}"/>
    <dgm:cxn modelId="{A3F41EF6-A442-473A-8592-11D7BAE1E209}" srcId="{879E4BA3-A6CA-4285-BD70-890E5DFF1EE3}" destId="{5A1B28F1-B395-4B8D-A1E4-B9A6BF518222}" srcOrd="0" destOrd="0" parTransId="{AD2D6BE8-DBAE-414E-8F49-346054B86DC9}" sibTransId="{0E2D1D9D-CB99-4784-8B17-27A58F4F8438}"/>
    <dgm:cxn modelId="{3648C02D-94AE-4430-9AE9-4D65CBF59BD6}" type="presOf" srcId="{79050660-2DAA-418F-999C-8354DA161A11}" destId="{6474CECC-9C19-45E6-939C-414371EE44E4}" srcOrd="0" destOrd="0" presId="urn:microsoft.com/office/officeart/2005/8/layout/hierarchy4"/>
    <dgm:cxn modelId="{A02DEC65-538F-403F-AABD-67C1E8189DB1}" srcId="{79050660-2DAA-418F-999C-8354DA161A11}" destId="{879E4BA3-A6CA-4285-BD70-890E5DFF1EE3}" srcOrd="0" destOrd="0" parTransId="{FC36D480-F3E8-417C-91B4-0821EBC00353}" sibTransId="{01938BC1-8870-461C-A4DA-5E0F9E9B60BD}"/>
    <dgm:cxn modelId="{21A8CFD9-2DAC-49DF-AA16-632A1CDA5D07}" type="presParOf" srcId="{6474CECC-9C19-45E6-939C-414371EE44E4}" destId="{37E2339F-FB77-47D6-BB4D-F38F169BBF55}" srcOrd="0" destOrd="0" presId="urn:microsoft.com/office/officeart/2005/8/layout/hierarchy4"/>
    <dgm:cxn modelId="{4F4FEB0A-7755-44CF-A371-DA355DCEAFBC}" type="presParOf" srcId="{37E2339F-FB77-47D6-BB4D-F38F169BBF55}" destId="{E3B9A2FE-8D07-47A7-A69F-F7018F7A23BF}" srcOrd="0" destOrd="0" presId="urn:microsoft.com/office/officeart/2005/8/layout/hierarchy4"/>
    <dgm:cxn modelId="{F81EE4CA-3A2C-4736-861E-E578EF9FCB7F}" type="presParOf" srcId="{37E2339F-FB77-47D6-BB4D-F38F169BBF55}" destId="{438EF3A3-C1B8-40C7-84CF-93AEE3FA7F70}" srcOrd="1" destOrd="0" presId="urn:microsoft.com/office/officeart/2005/8/layout/hierarchy4"/>
    <dgm:cxn modelId="{3A54314F-2A00-4C1A-85B8-934015EA7CEA}" type="presParOf" srcId="{37E2339F-FB77-47D6-BB4D-F38F169BBF55}" destId="{57B2B209-3EAE-40FA-8261-26A7B85EB378}" srcOrd="2" destOrd="0" presId="urn:microsoft.com/office/officeart/2005/8/layout/hierarchy4"/>
    <dgm:cxn modelId="{1F1F8146-B07A-4BD6-B4F5-36F01561531B}" type="presParOf" srcId="{57B2B209-3EAE-40FA-8261-26A7B85EB378}" destId="{429D0B56-9F64-4397-8F6E-AB460578CB4A}" srcOrd="0" destOrd="0" presId="urn:microsoft.com/office/officeart/2005/8/layout/hierarchy4"/>
    <dgm:cxn modelId="{8196F1F0-EEE5-4494-8F52-C6040BEF37FE}" type="presParOf" srcId="{429D0B56-9F64-4397-8F6E-AB460578CB4A}" destId="{C217569A-6049-44B6-A354-AF05BD253FBC}" srcOrd="0" destOrd="0" presId="urn:microsoft.com/office/officeart/2005/8/layout/hierarchy4"/>
    <dgm:cxn modelId="{14731314-B28A-461F-8C93-4336214ADDD7}" type="presParOf" srcId="{429D0B56-9F64-4397-8F6E-AB460578CB4A}" destId="{DE27A760-CB82-4444-9FDC-66DEA6741D81}" srcOrd="1" destOrd="0" presId="urn:microsoft.com/office/officeart/2005/8/layout/hierarchy4"/>
    <dgm:cxn modelId="{05F08868-8E83-4DB7-B5CE-6A4315668160}" type="presParOf" srcId="{429D0B56-9F64-4397-8F6E-AB460578CB4A}" destId="{4DA474D8-86A3-4D34-8EE9-263E50509A77}" srcOrd="2" destOrd="0" presId="urn:microsoft.com/office/officeart/2005/8/layout/hierarchy4"/>
    <dgm:cxn modelId="{F65B1109-8FD4-4485-AB94-51FB13C4409A}" type="presParOf" srcId="{4DA474D8-86A3-4D34-8EE9-263E50509A77}" destId="{3C10657C-B706-4311-A2FC-F301D4712CB1}" srcOrd="0" destOrd="0" presId="urn:microsoft.com/office/officeart/2005/8/layout/hierarchy4"/>
    <dgm:cxn modelId="{8FF0DE4E-0359-4442-B354-746C6E44B041}" type="presParOf" srcId="{3C10657C-B706-4311-A2FC-F301D4712CB1}" destId="{A2B754CD-4A02-4297-96DB-FB2B21131E5A}" srcOrd="0" destOrd="0" presId="urn:microsoft.com/office/officeart/2005/8/layout/hierarchy4"/>
    <dgm:cxn modelId="{B159A314-C121-4F0D-BBCF-8D9A210B68C4}" type="presParOf" srcId="{3C10657C-B706-4311-A2FC-F301D4712CB1}" destId="{55188515-3362-48D8-B352-B9E8F56EB280}" srcOrd="1" destOrd="0" presId="urn:microsoft.com/office/officeart/2005/8/layout/hierarchy4"/>
    <dgm:cxn modelId="{5AAD96B6-05DC-46C0-BF6B-6513471A0B0D}" type="presParOf" srcId="{4DA474D8-86A3-4D34-8EE9-263E50509A77}" destId="{F191DD1C-F3C7-48FE-9E6C-F5AC1AE451A7}" srcOrd="1" destOrd="0" presId="urn:microsoft.com/office/officeart/2005/8/layout/hierarchy4"/>
    <dgm:cxn modelId="{3C8576F3-7225-4067-B38B-70DA1327FF75}" type="presParOf" srcId="{4DA474D8-86A3-4D34-8EE9-263E50509A77}" destId="{B264D431-925A-4C0F-A2F7-6B21CFD56F8D}" srcOrd="2" destOrd="0" presId="urn:microsoft.com/office/officeart/2005/8/layout/hierarchy4"/>
    <dgm:cxn modelId="{D7393469-1924-40F8-8A97-89FCF114E2F7}" type="presParOf" srcId="{B264D431-925A-4C0F-A2F7-6B21CFD56F8D}" destId="{27C1EAFE-0F1E-4785-B6CD-1D702A621A54}" srcOrd="0" destOrd="0" presId="urn:microsoft.com/office/officeart/2005/8/layout/hierarchy4"/>
    <dgm:cxn modelId="{7CD3061A-AE3D-4EF2-B480-DF174CFA8414}" type="presParOf" srcId="{B264D431-925A-4C0F-A2F7-6B21CFD56F8D}" destId="{482653B2-AAA4-4BCB-BAF9-15F731771870}" srcOrd="1" destOrd="0" presId="urn:microsoft.com/office/officeart/2005/8/layout/hierarchy4"/>
    <dgm:cxn modelId="{09E4559F-DB3D-4968-B02E-C155AAC5614A}" type="presParOf" srcId="{57B2B209-3EAE-40FA-8261-26A7B85EB378}" destId="{F75F7D11-561C-4777-A5DA-71FECAE0D412}" srcOrd="1" destOrd="0" presId="urn:microsoft.com/office/officeart/2005/8/layout/hierarchy4"/>
    <dgm:cxn modelId="{8ED14415-476F-41D4-9308-989D463FAA59}" type="presParOf" srcId="{57B2B209-3EAE-40FA-8261-26A7B85EB378}" destId="{E33F2CF0-2A94-4C03-A2FE-FA53214BA42E}" srcOrd="2" destOrd="0" presId="urn:microsoft.com/office/officeart/2005/8/layout/hierarchy4"/>
    <dgm:cxn modelId="{8FEFAEAB-928A-4383-BC7D-0CEDF8091CE5}" type="presParOf" srcId="{E33F2CF0-2A94-4C03-A2FE-FA53214BA42E}" destId="{20ACADCC-F767-472F-A71B-53D04463BEAD}" srcOrd="0" destOrd="0" presId="urn:microsoft.com/office/officeart/2005/8/layout/hierarchy4"/>
    <dgm:cxn modelId="{8B4F0458-1312-4466-BD5D-EED422A7ECFB}" type="presParOf" srcId="{E33F2CF0-2A94-4C03-A2FE-FA53214BA42E}" destId="{2531918B-92A6-4B34-8625-D292725D10A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8CD122-1810-4EDC-8E70-510A6CCAA4C5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80F5F3-AD91-45E0-AE70-9E2061C11716}">
      <dgm:prSet/>
      <dgm:spPr>
        <a:solidFill>
          <a:srgbClr val="234997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b="1" noProof="0" dirty="0"/>
            <a:t>Europe 2020</a:t>
          </a:r>
        </a:p>
        <a:p>
          <a:pPr rtl="0"/>
          <a:r>
            <a:rPr lang="en-US" b="1" noProof="0" dirty="0"/>
            <a:t> </a:t>
          </a:r>
          <a:r>
            <a:rPr lang="en-US" b="0" noProof="0" dirty="0"/>
            <a:t>Smart, sustainable &amp; inclusive growth of economy &amp; society</a:t>
          </a:r>
          <a:r>
            <a:rPr lang="en-US" noProof="0" dirty="0"/>
            <a:t/>
          </a:r>
          <a:br>
            <a:rPr lang="en-US" noProof="0" dirty="0"/>
          </a:br>
          <a:endParaRPr lang="en-US" noProof="0" dirty="0"/>
        </a:p>
      </dgm:t>
    </dgm:pt>
    <dgm:pt modelId="{EEFEF6B2-00F8-4DE9-8201-3BC77C3DB4C2}" type="parTrans" cxnId="{C1713969-933F-4C18-A575-400E6565810A}">
      <dgm:prSet/>
      <dgm:spPr/>
      <dgm:t>
        <a:bodyPr/>
        <a:lstStyle/>
        <a:p>
          <a:endParaRPr lang="en-US"/>
        </a:p>
      </dgm:t>
    </dgm:pt>
    <dgm:pt modelId="{B01F3050-8C7E-4C76-A7FC-64DB68A92065}" type="sibTrans" cxnId="{C1713969-933F-4C18-A575-400E6565810A}">
      <dgm:prSet/>
      <dgm:spPr>
        <a:solidFill>
          <a:schemeClr val="accent5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883EF852-3A3C-4EA0-995B-7E7AE317C2D8}">
      <dgm:prSet/>
      <dgm:spPr>
        <a:solidFill>
          <a:srgbClr val="234997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b="1" noProof="0" dirty="0"/>
            <a:t>SME Development Strategy 2013-2020</a:t>
          </a:r>
        </a:p>
        <a:p>
          <a:pPr rtl="0"/>
          <a:r>
            <a:rPr lang="en-US" noProof="0" dirty="0"/>
            <a:t> Increasing the number of SMEs and  share in GDP</a:t>
          </a:r>
        </a:p>
      </dgm:t>
    </dgm:pt>
    <dgm:pt modelId="{2F4ADC6B-276A-4F2D-B8E9-4D3172C040F2}" type="parTrans" cxnId="{71EB49F5-C8F6-48CE-8383-05EB1B103AD3}">
      <dgm:prSet/>
      <dgm:spPr/>
      <dgm:t>
        <a:bodyPr/>
        <a:lstStyle/>
        <a:p>
          <a:endParaRPr lang="en-US"/>
        </a:p>
      </dgm:t>
    </dgm:pt>
    <dgm:pt modelId="{C4E3D841-06CE-40D5-A84B-5E6D8C55F13A}" type="sibTrans" cxnId="{71EB49F5-C8F6-48CE-8383-05EB1B103AD3}">
      <dgm:prSet/>
      <dgm:spPr>
        <a:solidFill>
          <a:schemeClr val="accent5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768884DB-7D09-45CA-AF8C-5135F871D5FA}">
      <dgm:prSet/>
      <dgm:spPr>
        <a:solidFill>
          <a:srgbClr val="234997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 noProof="0" dirty="0"/>
        </a:p>
        <a:p>
          <a:pPr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="1" noProof="0" dirty="0"/>
            <a:t>EU funds for entrepreneurs</a:t>
          </a:r>
        </a:p>
        <a:p>
          <a:pPr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noProof="0" dirty="0"/>
            <a:t>Supporting competitiveness</a:t>
          </a:r>
        </a:p>
        <a:p>
          <a:pPr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noProof="0" dirty="0"/>
        </a:p>
      </dgm:t>
    </dgm:pt>
    <dgm:pt modelId="{AA00417A-E034-4FF8-B50E-979A91915D53}" type="parTrans" cxnId="{D09E3764-0F5D-4497-B07E-179B010A98C8}">
      <dgm:prSet/>
      <dgm:spPr/>
      <dgm:t>
        <a:bodyPr/>
        <a:lstStyle/>
        <a:p>
          <a:endParaRPr lang="en-US"/>
        </a:p>
      </dgm:t>
    </dgm:pt>
    <dgm:pt modelId="{69ED7B74-0859-46EA-822B-40D582740196}" type="sibTrans" cxnId="{D09E3764-0F5D-4497-B07E-179B010A98C8}">
      <dgm:prSet/>
      <dgm:spPr/>
      <dgm:t>
        <a:bodyPr/>
        <a:lstStyle/>
        <a:p>
          <a:endParaRPr lang="en-US"/>
        </a:p>
      </dgm:t>
    </dgm:pt>
    <dgm:pt modelId="{C3E77C6E-8B93-4BF1-A630-AF7F2CC66DC1}" type="pres">
      <dgm:prSet presAssocID="{5A8CD122-1810-4EDC-8E70-510A6CCAA4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2142D13-206E-48EC-9110-1CA0F30B6170}" type="pres">
      <dgm:prSet presAssocID="{7980F5F3-AD91-45E0-AE70-9E2061C11716}" presName="composite" presStyleCnt="0"/>
      <dgm:spPr/>
    </dgm:pt>
    <dgm:pt modelId="{7894BE70-C95A-4DA1-9AC8-6C3395E51BF2}" type="pres">
      <dgm:prSet presAssocID="{7980F5F3-AD91-45E0-AE70-9E2061C11716}" presName="imagSh" presStyleLbl="bgImgPlace1" presStyleIdx="0" presStyleCnt="3" custLinFactNeighborX="-212" custLinFactNeighborY="3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FC905FB-A7BB-48F2-B608-DF6902F2DCB5}" type="pres">
      <dgm:prSet presAssocID="{7980F5F3-AD91-45E0-AE70-9E2061C11716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E9193D-0DBA-47B3-AE35-CC7A672B1A4C}" type="pres">
      <dgm:prSet presAssocID="{B01F3050-8C7E-4C76-A7FC-64DB68A92065}" presName="sibTrans" presStyleLbl="sibTrans2D1" presStyleIdx="0" presStyleCnt="2"/>
      <dgm:spPr/>
      <dgm:t>
        <a:bodyPr/>
        <a:lstStyle/>
        <a:p>
          <a:endParaRPr lang="hr-HR"/>
        </a:p>
      </dgm:t>
    </dgm:pt>
    <dgm:pt modelId="{3273B2D1-3614-4502-9EFF-2ECB84D56E0A}" type="pres">
      <dgm:prSet presAssocID="{B01F3050-8C7E-4C76-A7FC-64DB68A92065}" presName="connTx" presStyleLbl="sibTrans2D1" presStyleIdx="0" presStyleCnt="2"/>
      <dgm:spPr/>
      <dgm:t>
        <a:bodyPr/>
        <a:lstStyle/>
        <a:p>
          <a:endParaRPr lang="hr-HR"/>
        </a:p>
      </dgm:t>
    </dgm:pt>
    <dgm:pt modelId="{D2266D38-0C22-40AB-BBB9-3A5DAB6E2BAE}" type="pres">
      <dgm:prSet presAssocID="{883EF852-3A3C-4EA0-995B-7E7AE317C2D8}" presName="composite" presStyleCnt="0"/>
      <dgm:spPr/>
    </dgm:pt>
    <dgm:pt modelId="{3E9CD70D-3DA9-484E-A2F9-A817FB9AC683}" type="pres">
      <dgm:prSet presAssocID="{883EF852-3A3C-4EA0-995B-7E7AE317C2D8}" presName="imagSh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08C6E78-C7A7-4726-91DA-69AD954CCBAA}" type="pres">
      <dgm:prSet presAssocID="{883EF852-3A3C-4EA0-995B-7E7AE317C2D8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7ECAFF-9B5B-4BB8-94BC-7635CB165DA7}" type="pres">
      <dgm:prSet presAssocID="{C4E3D841-06CE-40D5-A84B-5E6D8C55F13A}" presName="sibTrans" presStyleLbl="sibTrans2D1" presStyleIdx="1" presStyleCnt="2"/>
      <dgm:spPr/>
      <dgm:t>
        <a:bodyPr/>
        <a:lstStyle/>
        <a:p>
          <a:endParaRPr lang="hr-HR"/>
        </a:p>
      </dgm:t>
    </dgm:pt>
    <dgm:pt modelId="{73F04C43-0918-4914-A132-C5B445275730}" type="pres">
      <dgm:prSet presAssocID="{C4E3D841-06CE-40D5-A84B-5E6D8C55F13A}" presName="connTx" presStyleLbl="sibTrans2D1" presStyleIdx="1" presStyleCnt="2"/>
      <dgm:spPr/>
      <dgm:t>
        <a:bodyPr/>
        <a:lstStyle/>
        <a:p>
          <a:endParaRPr lang="hr-HR"/>
        </a:p>
      </dgm:t>
    </dgm:pt>
    <dgm:pt modelId="{7AD1251F-35EF-4B9F-BEE4-B829EE5310C8}" type="pres">
      <dgm:prSet presAssocID="{768884DB-7D09-45CA-AF8C-5135F871D5FA}" presName="composite" presStyleCnt="0"/>
      <dgm:spPr/>
    </dgm:pt>
    <dgm:pt modelId="{73491CF8-E4B0-4BD9-BD29-CE342F93E517}" type="pres">
      <dgm:prSet presAssocID="{768884DB-7D09-45CA-AF8C-5135F871D5FA}" presName="imagSh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514B831-A7E2-4755-B301-13B669ACC0D8}" type="pres">
      <dgm:prSet presAssocID="{768884DB-7D09-45CA-AF8C-5135F871D5FA}" presName="txNode" presStyleLbl="node1" presStyleIdx="2" presStyleCnt="3" custLinFactNeighborX="-96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1EB49F5-C8F6-48CE-8383-05EB1B103AD3}" srcId="{5A8CD122-1810-4EDC-8E70-510A6CCAA4C5}" destId="{883EF852-3A3C-4EA0-995B-7E7AE317C2D8}" srcOrd="1" destOrd="0" parTransId="{2F4ADC6B-276A-4F2D-B8E9-4D3172C040F2}" sibTransId="{C4E3D841-06CE-40D5-A84B-5E6D8C55F13A}"/>
    <dgm:cxn modelId="{33CD9C7A-3E5D-4631-920C-DFE83C871505}" type="presOf" srcId="{7980F5F3-AD91-45E0-AE70-9E2061C11716}" destId="{3FC905FB-A7BB-48F2-B608-DF6902F2DCB5}" srcOrd="0" destOrd="0" presId="urn:microsoft.com/office/officeart/2005/8/layout/hProcess10"/>
    <dgm:cxn modelId="{48804AE2-5D18-4262-BCFF-04460EB53C00}" type="presOf" srcId="{C4E3D841-06CE-40D5-A84B-5E6D8C55F13A}" destId="{73F04C43-0918-4914-A132-C5B445275730}" srcOrd="1" destOrd="0" presId="urn:microsoft.com/office/officeart/2005/8/layout/hProcess10"/>
    <dgm:cxn modelId="{68D321F0-B8CE-4BE6-842C-CCECA4C195D6}" type="presOf" srcId="{883EF852-3A3C-4EA0-995B-7E7AE317C2D8}" destId="{108C6E78-C7A7-4726-91DA-69AD954CCBAA}" srcOrd="0" destOrd="0" presId="urn:microsoft.com/office/officeart/2005/8/layout/hProcess10"/>
    <dgm:cxn modelId="{5B60FD30-521B-45A1-A86C-32EF98994283}" type="presOf" srcId="{C4E3D841-06CE-40D5-A84B-5E6D8C55F13A}" destId="{267ECAFF-9B5B-4BB8-94BC-7635CB165DA7}" srcOrd="0" destOrd="0" presId="urn:microsoft.com/office/officeart/2005/8/layout/hProcess10"/>
    <dgm:cxn modelId="{C1713969-933F-4C18-A575-400E6565810A}" srcId="{5A8CD122-1810-4EDC-8E70-510A6CCAA4C5}" destId="{7980F5F3-AD91-45E0-AE70-9E2061C11716}" srcOrd="0" destOrd="0" parTransId="{EEFEF6B2-00F8-4DE9-8201-3BC77C3DB4C2}" sibTransId="{B01F3050-8C7E-4C76-A7FC-64DB68A92065}"/>
    <dgm:cxn modelId="{C52438C3-02D1-4DFB-80CA-B2F52F622A46}" type="presOf" srcId="{768884DB-7D09-45CA-AF8C-5135F871D5FA}" destId="{2514B831-A7E2-4755-B301-13B669ACC0D8}" srcOrd="0" destOrd="0" presId="urn:microsoft.com/office/officeart/2005/8/layout/hProcess10"/>
    <dgm:cxn modelId="{AB5E5472-3740-4F50-8CD6-C47530C76D3E}" type="presOf" srcId="{B01F3050-8C7E-4C76-A7FC-64DB68A92065}" destId="{3273B2D1-3614-4502-9EFF-2ECB84D56E0A}" srcOrd="1" destOrd="0" presId="urn:microsoft.com/office/officeart/2005/8/layout/hProcess10"/>
    <dgm:cxn modelId="{E761D747-023A-4854-B8A2-7F56F91BF8EA}" type="presOf" srcId="{B01F3050-8C7E-4C76-A7FC-64DB68A92065}" destId="{C9E9193D-0DBA-47B3-AE35-CC7A672B1A4C}" srcOrd="0" destOrd="0" presId="urn:microsoft.com/office/officeart/2005/8/layout/hProcess10"/>
    <dgm:cxn modelId="{D09E3764-0F5D-4497-B07E-179B010A98C8}" srcId="{5A8CD122-1810-4EDC-8E70-510A6CCAA4C5}" destId="{768884DB-7D09-45CA-AF8C-5135F871D5FA}" srcOrd="2" destOrd="0" parTransId="{AA00417A-E034-4FF8-B50E-979A91915D53}" sibTransId="{69ED7B74-0859-46EA-822B-40D582740196}"/>
    <dgm:cxn modelId="{F6F395A8-EF56-453A-8188-8B207CEB0A3D}" type="presOf" srcId="{5A8CD122-1810-4EDC-8E70-510A6CCAA4C5}" destId="{C3E77C6E-8B93-4BF1-A630-AF7F2CC66DC1}" srcOrd="0" destOrd="0" presId="urn:microsoft.com/office/officeart/2005/8/layout/hProcess10"/>
    <dgm:cxn modelId="{AE204D39-E967-4F30-943F-30EF827554CC}" type="presParOf" srcId="{C3E77C6E-8B93-4BF1-A630-AF7F2CC66DC1}" destId="{C2142D13-206E-48EC-9110-1CA0F30B6170}" srcOrd="0" destOrd="0" presId="urn:microsoft.com/office/officeart/2005/8/layout/hProcess10"/>
    <dgm:cxn modelId="{3C79A503-E493-475C-92A8-98D573F868EE}" type="presParOf" srcId="{C2142D13-206E-48EC-9110-1CA0F30B6170}" destId="{7894BE70-C95A-4DA1-9AC8-6C3395E51BF2}" srcOrd="0" destOrd="0" presId="urn:microsoft.com/office/officeart/2005/8/layout/hProcess10"/>
    <dgm:cxn modelId="{0C343F78-5B6E-4182-8AED-337CEB03076D}" type="presParOf" srcId="{C2142D13-206E-48EC-9110-1CA0F30B6170}" destId="{3FC905FB-A7BB-48F2-B608-DF6902F2DCB5}" srcOrd="1" destOrd="0" presId="urn:microsoft.com/office/officeart/2005/8/layout/hProcess10"/>
    <dgm:cxn modelId="{B7C8708D-1382-4891-B38A-3D7842E53727}" type="presParOf" srcId="{C3E77C6E-8B93-4BF1-A630-AF7F2CC66DC1}" destId="{C9E9193D-0DBA-47B3-AE35-CC7A672B1A4C}" srcOrd="1" destOrd="0" presId="urn:microsoft.com/office/officeart/2005/8/layout/hProcess10"/>
    <dgm:cxn modelId="{249DA0C7-C8AC-466A-917C-FAFF21F7FAE3}" type="presParOf" srcId="{C9E9193D-0DBA-47B3-AE35-CC7A672B1A4C}" destId="{3273B2D1-3614-4502-9EFF-2ECB84D56E0A}" srcOrd="0" destOrd="0" presId="urn:microsoft.com/office/officeart/2005/8/layout/hProcess10"/>
    <dgm:cxn modelId="{D6D278E5-9933-4C85-A466-F81DCDCB09F7}" type="presParOf" srcId="{C3E77C6E-8B93-4BF1-A630-AF7F2CC66DC1}" destId="{D2266D38-0C22-40AB-BBB9-3A5DAB6E2BAE}" srcOrd="2" destOrd="0" presId="urn:microsoft.com/office/officeart/2005/8/layout/hProcess10"/>
    <dgm:cxn modelId="{F13EFD62-4C8E-4BF7-91CD-E42EF3608AFB}" type="presParOf" srcId="{D2266D38-0C22-40AB-BBB9-3A5DAB6E2BAE}" destId="{3E9CD70D-3DA9-484E-A2F9-A817FB9AC683}" srcOrd="0" destOrd="0" presId="urn:microsoft.com/office/officeart/2005/8/layout/hProcess10"/>
    <dgm:cxn modelId="{9D739FF1-01EC-4A07-AA25-47F9A85EEB85}" type="presParOf" srcId="{D2266D38-0C22-40AB-BBB9-3A5DAB6E2BAE}" destId="{108C6E78-C7A7-4726-91DA-69AD954CCBAA}" srcOrd="1" destOrd="0" presId="urn:microsoft.com/office/officeart/2005/8/layout/hProcess10"/>
    <dgm:cxn modelId="{1679AF66-F8F2-46FE-A06C-9D7EC18C805B}" type="presParOf" srcId="{C3E77C6E-8B93-4BF1-A630-AF7F2CC66DC1}" destId="{267ECAFF-9B5B-4BB8-94BC-7635CB165DA7}" srcOrd="3" destOrd="0" presId="urn:microsoft.com/office/officeart/2005/8/layout/hProcess10"/>
    <dgm:cxn modelId="{CDDE77B1-FBDE-4A15-9229-F328C2EB76FC}" type="presParOf" srcId="{267ECAFF-9B5B-4BB8-94BC-7635CB165DA7}" destId="{73F04C43-0918-4914-A132-C5B445275730}" srcOrd="0" destOrd="0" presId="urn:microsoft.com/office/officeart/2005/8/layout/hProcess10"/>
    <dgm:cxn modelId="{E73FEB04-B443-4613-872C-4371F973C7BC}" type="presParOf" srcId="{C3E77C6E-8B93-4BF1-A630-AF7F2CC66DC1}" destId="{7AD1251F-35EF-4B9F-BEE4-B829EE5310C8}" srcOrd="4" destOrd="0" presId="urn:microsoft.com/office/officeart/2005/8/layout/hProcess10"/>
    <dgm:cxn modelId="{A92BE78B-74E2-4DA8-A544-C49B67CD92E4}" type="presParOf" srcId="{7AD1251F-35EF-4B9F-BEE4-B829EE5310C8}" destId="{73491CF8-E4B0-4BD9-BD29-CE342F93E517}" srcOrd="0" destOrd="0" presId="urn:microsoft.com/office/officeart/2005/8/layout/hProcess10"/>
    <dgm:cxn modelId="{6319D4ED-2B82-4DFB-86F5-C127D71082FC}" type="presParOf" srcId="{7AD1251F-35EF-4B9F-BEE4-B829EE5310C8}" destId="{2514B831-A7E2-4755-B301-13B669ACC0D8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032F99-23D1-4846-8D8A-8E63E0C3BF6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22F28F2-EFA5-452A-9D0C-5CF800260D18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b="1" noProof="0" dirty="0"/>
            <a:t>Increasing competitiveness</a:t>
          </a:r>
        </a:p>
      </dgm:t>
    </dgm:pt>
    <dgm:pt modelId="{50D3D69F-5F30-4189-911E-4E81F0C18661}" type="parTrans" cxnId="{041D1B89-6F93-4354-801E-865FB748AB1E}">
      <dgm:prSet/>
      <dgm:spPr/>
      <dgm:t>
        <a:bodyPr/>
        <a:lstStyle/>
        <a:p>
          <a:endParaRPr lang="en-US" noProof="0" dirty="0"/>
        </a:p>
      </dgm:t>
    </dgm:pt>
    <dgm:pt modelId="{674691B1-CF13-47F7-8F26-6674597FFC3E}" type="sibTrans" cxnId="{041D1B89-6F93-4354-801E-865FB748AB1E}">
      <dgm:prSet/>
      <dgm:spPr/>
      <dgm:t>
        <a:bodyPr/>
        <a:lstStyle/>
        <a:p>
          <a:endParaRPr lang="en-US" noProof="0" dirty="0"/>
        </a:p>
      </dgm:t>
    </dgm:pt>
    <dgm:pt modelId="{CF59FF02-ED11-48AE-964F-8DA609DBD2B0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b="1" noProof="0" dirty="0"/>
            <a:t>Increasing productivity</a:t>
          </a:r>
        </a:p>
      </dgm:t>
    </dgm:pt>
    <dgm:pt modelId="{6BEFB777-5F68-4C18-9781-6F904608F73E}" type="parTrans" cxnId="{7F2DE6B8-CFAF-446C-B28E-EBC1C4617977}">
      <dgm:prSet/>
      <dgm:spPr/>
      <dgm:t>
        <a:bodyPr/>
        <a:lstStyle/>
        <a:p>
          <a:endParaRPr lang="en-US" noProof="0" dirty="0"/>
        </a:p>
      </dgm:t>
    </dgm:pt>
    <dgm:pt modelId="{2AB0750B-00E1-47D0-BC21-47F63011CF03}" type="sibTrans" cxnId="{7F2DE6B8-CFAF-446C-B28E-EBC1C4617977}">
      <dgm:prSet/>
      <dgm:spPr/>
      <dgm:t>
        <a:bodyPr/>
        <a:lstStyle/>
        <a:p>
          <a:endParaRPr lang="en-US" noProof="0" dirty="0"/>
        </a:p>
      </dgm:t>
    </dgm:pt>
    <dgm:pt modelId="{5B79D7B2-7DF2-46B1-9CAD-AC5B7216FC88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b="1" noProof="0" dirty="0"/>
            <a:t>Reducing the cost per employee</a:t>
          </a:r>
        </a:p>
      </dgm:t>
    </dgm:pt>
    <dgm:pt modelId="{964198CA-0347-441A-BAC5-8B5A79320321}" type="parTrans" cxnId="{8CE38DBA-E45C-4FF2-A1D1-A5C73BA23A66}">
      <dgm:prSet/>
      <dgm:spPr/>
      <dgm:t>
        <a:bodyPr/>
        <a:lstStyle/>
        <a:p>
          <a:endParaRPr lang="en-US" noProof="0" dirty="0"/>
        </a:p>
      </dgm:t>
    </dgm:pt>
    <dgm:pt modelId="{3DE7443A-FA60-4218-A23E-E56017033469}" type="sibTrans" cxnId="{8CE38DBA-E45C-4FF2-A1D1-A5C73BA23A66}">
      <dgm:prSet/>
      <dgm:spPr/>
      <dgm:t>
        <a:bodyPr/>
        <a:lstStyle/>
        <a:p>
          <a:endParaRPr lang="en-US" noProof="0" dirty="0"/>
        </a:p>
      </dgm:t>
    </dgm:pt>
    <dgm:pt modelId="{1F79E9C3-B056-48EE-8B7F-00EF671FEEC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b="1" noProof="0" dirty="0"/>
            <a:t>Increasing employment</a:t>
          </a:r>
        </a:p>
      </dgm:t>
    </dgm:pt>
    <dgm:pt modelId="{2C52DDC2-D564-4E69-9475-60C426068A5C}" type="parTrans" cxnId="{42998491-A396-44F7-BBB7-CC04985B9871}">
      <dgm:prSet/>
      <dgm:spPr/>
      <dgm:t>
        <a:bodyPr/>
        <a:lstStyle/>
        <a:p>
          <a:endParaRPr lang="en-US" noProof="0" dirty="0"/>
        </a:p>
      </dgm:t>
    </dgm:pt>
    <dgm:pt modelId="{DE35A44E-A029-4563-B628-A961CEA8DA9F}" type="sibTrans" cxnId="{42998491-A396-44F7-BBB7-CC04985B9871}">
      <dgm:prSet/>
      <dgm:spPr/>
      <dgm:t>
        <a:bodyPr/>
        <a:lstStyle/>
        <a:p>
          <a:endParaRPr lang="en-US" noProof="0" dirty="0"/>
        </a:p>
      </dgm:t>
    </dgm:pt>
    <dgm:pt modelId="{47942F1A-B786-47C3-B3C7-70D948816C02}" type="pres">
      <dgm:prSet presAssocID="{9E032F99-23D1-4846-8D8A-8E63E0C3BF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6C0C678-85E7-4354-B501-CF87EA848451}" type="pres">
      <dgm:prSet presAssocID="{522F28F2-EFA5-452A-9D0C-5CF800260D18}" presName="parTxOnly" presStyleLbl="node1" presStyleIdx="0" presStyleCnt="4" custLinFactNeighborX="-2006" custLinFactNeighborY="67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7AB77B-2707-4326-9752-D8820A9D5509}" type="pres">
      <dgm:prSet presAssocID="{674691B1-CF13-47F7-8F26-6674597FFC3E}" presName="parTxOnlySpace" presStyleCnt="0"/>
      <dgm:spPr/>
    </dgm:pt>
    <dgm:pt modelId="{88DC5DF4-6011-42E6-93D8-B29B727F9544}" type="pres">
      <dgm:prSet presAssocID="{CF59FF02-ED11-48AE-964F-8DA609DBD2B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6A53B3-5DE8-4FD2-A183-A3156DE0F37C}" type="pres">
      <dgm:prSet presAssocID="{2AB0750B-00E1-47D0-BC21-47F63011CF03}" presName="parTxOnlySpace" presStyleCnt="0"/>
      <dgm:spPr/>
    </dgm:pt>
    <dgm:pt modelId="{564AAE23-0243-445D-BFF0-085B68561F5B}" type="pres">
      <dgm:prSet presAssocID="{5B79D7B2-7DF2-46B1-9CAD-AC5B7216FC88}" presName="parTxOnly" presStyleLbl="node1" presStyleIdx="2" presStyleCnt="4" custLinFactNeighborY="469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744EE6-0708-471E-AB7A-D160701981DE}" type="pres">
      <dgm:prSet presAssocID="{3DE7443A-FA60-4218-A23E-E56017033469}" presName="parTxOnlySpace" presStyleCnt="0"/>
      <dgm:spPr/>
    </dgm:pt>
    <dgm:pt modelId="{47ABF348-AE90-4F77-A395-A4B60F2D46E1}" type="pres">
      <dgm:prSet presAssocID="{1F79E9C3-B056-48EE-8B7F-00EF671FEECD}" presName="parTxOnly" presStyleLbl="node1" presStyleIdx="3" presStyleCnt="4" custLinFactNeighborX="-3253" custLinFactNeighborY="-29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7EC5C6B-F55B-4B3F-A01C-3878E6906E0E}" type="presOf" srcId="{5B79D7B2-7DF2-46B1-9CAD-AC5B7216FC88}" destId="{564AAE23-0243-445D-BFF0-085B68561F5B}" srcOrd="0" destOrd="0" presId="urn:microsoft.com/office/officeart/2005/8/layout/chevron1"/>
    <dgm:cxn modelId="{7F2DE6B8-CFAF-446C-B28E-EBC1C4617977}" srcId="{9E032F99-23D1-4846-8D8A-8E63E0C3BF64}" destId="{CF59FF02-ED11-48AE-964F-8DA609DBD2B0}" srcOrd="1" destOrd="0" parTransId="{6BEFB777-5F68-4C18-9781-6F904608F73E}" sibTransId="{2AB0750B-00E1-47D0-BC21-47F63011CF03}"/>
    <dgm:cxn modelId="{42998491-A396-44F7-BBB7-CC04985B9871}" srcId="{9E032F99-23D1-4846-8D8A-8E63E0C3BF64}" destId="{1F79E9C3-B056-48EE-8B7F-00EF671FEECD}" srcOrd="3" destOrd="0" parTransId="{2C52DDC2-D564-4E69-9475-60C426068A5C}" sibTransId="{DE35A44E-A029-4563-B628-A961CEA8DA9F}"/>
    <dgm:cxn modelId="{7CAD9F9D-58FF-414C-B6A1-A6EE4D9A3F6F}" type="presOf" srcId="{1F79E9C3-B056-48EE-8B7F-00EF671FEECD}" destId="{47ABF348-AE90-4F77-A395-A4B60F2D46E1}" srcOrd="0" destOrd="0" presId="urn:microsoft.com/office/officeart/2005/8/layout/chevron1"/>
    <dgm:cxn modelId="{EADFAE8B-AC86-4F17-9523-D50CE4007910}" type="presOf" srcId="{522F28F2-EFA5-452A-9D0C-5CF800260D18}" destId="{E6C0C678-85E7-4354-B501-CF87EA848451}" srcOrd="0" destOrd="0" presId="urn:microsoft.com/office/officeart/2005/8/layout/chevron1"/>
    <dgm:cxn modelId="{03DE3E63-9581-4441-A0E3-9DC2EDB213E8}" type="presOf" srcId="{CF59FF02-ED11-48AE-964F-8DA609DBD2B0}" destId="{88DC5DF4-6011-42E6-93D8-B29B727F9544}" srcOrd="0" destOrd="0" presId="urn:microsoft.com/office/officeart/2005/8/layout/chevron1"/>
    <dgm:cxn modelId="{8BA3D9BA-B5F8-4B30-A195-C08D95113CEE}" type="presOf" srcId="{9E032F99-23D1-4846-8D8A-8E63E0C3BF64}" destId="{47942F1A-B786-47C3-B3C7-70D948816C02}" srcOrd="0" destOrd="0" presId="urn:microsoft.com/office/officeart/2005/8/layout/chevron1"/>
    <dgm:cxn modelId="{8CE38DBA-E45C-4FF2-A1D1-A5C73BA23A66}" srcId="{9E032F99-23D1-4846-8D8A-8E63E0C3BF64}" destId="{5B79D7B2-7DF2-46B1-9CAD-AC5B7216FC88}" srcOrd="2" destOrd="0" parTransId="{964198CA-0347-441A-BAC5-8B5A79320321}" sibTransId="{3DE7443A-FA60-4218-A23E-E56017033469}"/>
    <dgm:cxn modelId="{041D1B89-6F93-4354-801E-865FB748AB1E}" srcId="{9E032F99-23D1-4846-8D8A-8E63E0C3BF64}" destId="{522F28F2-EFA5-452A-9D0C-5CF800260D18}" srcOrd="0" destOrd="0" parTransId="{50D3D69F-5F30-4189-911E-4E81F0C18661}" sibTransId="{674691B1-CF13-47F7-8F26-6674597FFC3E}"/>
    <dgm:cxn modelId="{6C91FF36-03DB-4A93-8767-68DBC9BC8260}" type="presParOf" srcId="{47942F1A-B786-47C3-B3C7-70D948816C02}" destId="{E6C0C678-85E7-4354-B501-CF87EA848451}" srcOrd="0" destOrd="0" presId="urn:microsoft.com/office/officeart/2005/8/layout/chevron1"/>
    <dgm:cxn modelId="{02E692DC-6C26-44E4-8891-7B56F1503D18}" type="presParOf" srcId="{47942F1A-B786-47C3-B3C7-70D948816C02}" destId="{317AB77B-2707-4326-9752-D8820A9D5509}" srcOrd="1" destOrd="0" presId="urn:microsoft.com/office/officeart/2005/8/layout/chevron1"/>
    <dgm:cxn modelId="{06006B55-2EE1-4125-9B6F-306E3895A881}" type="presParOf" srcId="{47942F1A-B786-47C3-B3C7-70D948816C02}" destId="{88DC5DF4-6011-42E6-93D8-B29B727F9544}" srcOrd="2" destOrd="0" presId="urn:microsoft.com/office/officeart/2005/8/layout/chevron1"/>
    <dgm:cxn modelId="{0CA6BE4F-8F81-41DE-9D04-3674FCDBD9D0}" type="presParOf" srcId="{47942F1A-B786-47C3-B3C7-70D948816C02}" destId="{856A53B3-5DE8-4FD2-A183-A3156DE0F37C}" srcOrd="3" destOrd="0" presId="urn:microsoft.com/office/officeart/2005/8/layout/chevron1"/>
    <dgm:cxn modelId="{96646F62-2277-4153-A170-9A0A69B30BB9}" type="presParOf" srcId="{47942F1A-B786-47C3-B3C7-70D948816C02}" destId="{564AAE23-0243-445D-BFF0-085B68561F5B}" srcOrd="4" destOrd="0" presId="urn:microsoft.com/office/officeart/2005/8/layout/chevron1"/>
    <dgm:cxn modelId="{DED2BA24-E803-46CA-B39B-F22B1AEA3EBC}" type="presParOf" srcId="{47942F1A-B786-47C3-B3C7-70D948816C02}" destId="{E1744EE6-0708-471E-AB7A-D160701981DE}" srcOrd="5" destOrd="0" presId="urn:microsoft.com/office/officeart/2005/8/layout/chevron1"/>
    <dgm:cxn modelId="{8BF40A2D-300E-4325-9CE7-78EF8F80EF15}" type="presParOf" srcId="{47942F1A-B786-47C3-B3C7-70D948816C02}" destId="{47ABF348-AE90-4F77-A395-A4B60F2D46E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DE39D0-1C6D-4E54-8F94-FE013128ADCE}" type="doc">
      <dgm:prSet loTypeId="urn:microsoft.com/office/officeart/2005/8/layout/hList7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41F3665-9408-4B98-8D1C-C25F67673D65}">
      <dgm:prSet custT="1"/>
      <dgm:spPr>
        <a:solidFill>
          <a:srgbClr val="36609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 prst="artDeco"/>
        </a:sp3d>
      </dgm:spPr>
      <dgm:t>
        <a:bodyPr/>
        <a:lstStyle/>
        <a:p>
          <a:pPr rtl="0"/>
          <a:r>
            <a:rPr lang="en-US" sz="1600" b="1" dirty="0">
              <a:solidFill>
                <a:schemeClr val="bg1"/>
              </a:solidFill>
            </a:rPr>
            <a:t>Better access to finance for SMEs</a:t>
          </a:r>
          <a:endParaRPr lang="hr-HR" sz="1600" b="1" dirty="0">
            <a:solidFill>
              <a:schemeClr val="bg1"/>
            </a:solidFill>
          </a:endParaRPr>
        </a:p>
      </dgm:t>
    </dgm:pt>
    <dgm:pt modelId="{1A16C32B-89E5-4599-962B-41FD8110E659}" type="parTrans" cxnId="{700FA499-2198-4A71-B06D-9F44E3FB6D52}">
      <dgm:prSet/>
      <dgm:spPr/>
      <dgm:t>
        <a:bodyPr/>
        <a:lstStyle/>
        <a:p>
          <a:endParaRPr lang="hr-HR"/>
        </a:p>
      </dgm:t>
    </dgm:pt>
    <dgm:pt modelId="{82CB96A9-AFB5-46E8-A5C0-A42D01855DEA}" type="sibTrans" cxnId="{700FA499-2198-4A71-B06D-9F44E3FB6D52}">
      <dgm:prSet/>
      <dgm:spPr/>
      <dgm:t>
        <a:bodyPr/>
        <a:lstStyle/>
        <a:p>
          <a:endParaRPr lang="hr-HR"/>
        </a:p>
      </dgm:t>
    </dgm:pt>
    <dgm:pt modelId="{F2386F5B-6DA6-4873-B904-57A388B228BD}">
      <dgm:prSet/>
      <dgm:spPr>
        <a:solidFill>
          <a:srgbClr val="36609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en-US" b="1" dirty="0"/>
            <a:t>Enabling favorable environment for business creation and development</a:t>
          </a:r>
          <a:r>
            <a:rPr lang="hr-HR" b="1" dirty="0"/>
            <a:t> </a:t>
          </a:r>
        </a:p>
      </dgm:t>
    </dgm:pt>
    <dgm:pt modelId="{473AD7EC-F51D-418F-82B7-403D9A0017B6}" type="parTrans" cxnId="{7044D5F8-1862-4608-A295-FA6B2D5E8F7A}">
      <dgm:prSet/>
      <dgm:spPr/>
      <dgm:t>
        <a:bodyPr/>
        <a:lstStyle/>
        <a:p>
          <a:endParaRPr lang="hr-HR"/>
        </a:p>
      </dgm:t>
    </dgm:pt>
    <dgm:pt modelId="{50F60139-4EEE-4E7D-AF3A-A2D385A5615F}" type="sibTrans" cxnId="{7044D5F8-1862-4608-A295-FA6B2D5E8F7A}">
      <dgm:prSet/>
      <dgm:spPr/>
      <dgm:t>
        <a:bodyPr/>
        <a:lstStyle/>
        <a:p>
          <a:endParaRPr lang="hr-HR"/>
        </a:p>
      </dgm:t>
    </dgm:pt>
    <dgm:pt modelId="{D81FEDA0-D144-4C2D-AA69-E17F1A6226BD}">
      <dgm:prSet custT="1"/>
      <dgm:spPr>
        <a:solidFill>
          <a:srgbClr val="36609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en-GB" sz="1600" b="1" noProof="0" dirty="0"/>
            <a:t>SMEs innovativeness enhanced</a:t>
          </a:r>
        </a:p>
      </dgm:t>
    </dgm:pt>
    <dgm:pt modelId="{BA0C5351-A76F-4B74-AE24-DC7A710C74D9}" type="parTrans" cxnId="{A90B8AAC-9FCE-4C21-ACAD-C01028356B5E}">
      <dgm:prSet/>
      <dgm:spPr/>
      <dgm:t>
        <a:bodyPr/>
        <a:lstStyle/>
        <a:p>
          <a:endParaRPr lang="hr-HR"/>
        </a:p>
      </dgm:t>
    </dgm:pt>
    <dgm:pt modelId="{1894350A-18E5-4FA3-9DBB-75757C8D1D34}" type="sibTrans" cxnId="{A90B8AAC-9FCE-4C21-ACAD-C01028356B5E}">
      <dgm:prSet/>
      <dgm:spPr/>
      <dgm:t>
        <a:bodyPr/>
        <a:lstStyle/>
        <a:p>
          <a:endParaRPr lang="hr-HR"/>
        </a:p>
      </dgm:t>
    </dgm:pt>
    <dgm:pt modelId="{BBB0491D-B0B8-4E77-80D1-9B8EA8044E24}">
      <dgm:prSet/>
      <dgm:spPr>
        <a:solidFill>
          <a:srgbClr val="36609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>
            <a:spcAft>
              <a:spcPts val="0"/>
            </a:spcAft>
          </a:pPr>
          <a:r>
            <a:rPr lang="en-US" b="1" dirty="0"/>
            <a:t>SMEs' development and growth in domestic and foreign markets</a:t>
          </a:r>
          <a:r>
            <a:rPr lang="hr-HR" b="1" dirty="0"/>
            <a:t> </a:t>
          </a:r>
          <a:r>
            <a:rPr lang="en-US" b="1" dirty="0"/>
            <a:t>improved </a:t>
          </a:r>
          <a:endParaRPr lang="hr-HR" b="1" dirty="0"/>
        </a:p>
      </dgm:t>
    </dgm:pt>
    <dgm:pt modelId="{D2D6E504-EFBB-4721-8118-3378A9532AF9}" type="parTrans" cxnId="{166D0531-F026-469A-A47B-D3BEF31048B7}">
      <dgm:prSet/>
      <dgm:spPr/>
      <dgm:t>
        <a:bodyPr/>
        <a:lstStyle/>
        <a:p>
          <a:endParaRPr lang="hr-HR"/>
        </a:p>
      </dgm:t>
    </dgm:pt>
    <dgm:pt modelId="{FEC50D9F-010B-40CE-A6BE-19433A224AE0}" type="sibTrans" cxnId="{166D0531-F026-469A-A47B-D3BEF31048B7}">
      <dgm:prSet/>
      <dgm:spPr/>
      <dgm:t>
        <a:bodyPr/>
        <a:lstStyle/>
        <a:p>
          <a:endParaRPr lang="hr-HR"/>
        </a:p>
      </dgm:t>
    </dgm:pt>
    <dgm:pt modelId="{9E685BE0-D1E7-41FF-8F87-99F04AB8D200}" type="pres">
      <dgm:prSet presAssocID="{A1DE39D0-1C6D-4E54-8F94-FE013128AD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FE6092B-1A90-46C9-A678-5CCA587DD6C5}" type="pres">
      <dgm:prSet presAssocID="{A1DE39D0-1C6D-4E54-8F94-FE013128ADCE}" presName="fgShape" presStyleLbl="fgShp" presStyleIdx="0" presStyleCnt="1" custLinFactNeighborX="515" custLinFactNeighborY="-51203"/>
      <dgm:spPr>
        <a:solidFill>
          <a:schemeClr val="tx2">
            <a:lumMod val="5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artDeco"/>
        </a:sp3d>
      </dgm:spPr>
    </dgm:pt>
    <dgm:pt modelId="{AC1AB41D-5DF9-45F0-92E4-8488F8017026}" type="pres">
      <dgm:prSet presAssocID="{A1DE39D0-1C6D-4E54-8F94-FE013128ADCE}" presName="linComp" presStyleCnt="0"/>
      <dgm:spPr/>
    </dgm:pt>
    <dgm:pt modelId="{FEE9EE6F-94CD-49FF-99F0-15D50CD51190}" type="pres">
      <dgm:prSet presAssocID="{D41F3665-9408-4B98-8D1C-C25F67673D65}" presName="compNode" presStyleCnt="0"/>
      <dgm:spPr/>
    </dgm:pt>
    <dgm:pt modelId="{F9A7C14B-9035-4004-8F85-8C08CF2F11B1}" type="pres">
      <dgm:prSet presAssocID="{D41F3665-9408-4B98-8D1C-C25F67673D65}" presName="bkgdShape" presStyleLbl="node1" presStyleIdx="0" presStyleCnt="4"/>
      <dgm:spPr/>
      <dgm:t>
        <a:bodyPr/>
        <a:lstStyle/>
        <a:p>
          <a:endParaRPr lang="hr-HR"/>
        </a:p>
      </dgm:t>
    </dgm:pt>
    <dgm:pt modelId="{CFAEBA67-7201-473B-89C2-01EDF4AD3A98}" type="pres">
      <dgm:prSet presAssocID="{D41F3665-9408-4B98-8D1C-C25F67673D65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DAF9193-85FD-4343-98C2-6A0F11EE5F4E}" type="pres">
      <dgm:prSet presAssocID="{D41F3665-9408-4B98-8D1C-C25F67673D65}" presName="invisiNode" presStyleLbl="node1" presStyleIdx="0" presStyleCnt="4"/>
      <dgm:spPr/>
    </dgm:pt>
    <dgm:pt modelId="{F88FEFB0-5DD2-4619-8DB4-E1D13208896B}" type="pres">
      <dgm:prSet presAssocID="{D41F3665-9408-4B98-8D1C-C25F67673D65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25E63CA9-314C-49D9-B9B4-C3D464DE2C0B}" type="pres">
      <dgm:prSet presAssocID="{82CB96A9-AFB5-46E8-A5C0-A42D01855DEA}" presName="sibTrans" presStyleLbl="sibTrans2D1" presStyleIdx="0" presStyleCnt="0"/>
      <dgm:spPr/>
      <dgm:t>
        <a:bodyPr/>
        <a:lstStyle/>
        <a:p>
          <a:endParaRPr lang="hr-HR"/>
        </a:p>
      </dgm:t>
    </dgm:pt>
    <dgm:pt modelId="{2AD8D256-7618-42AF-A8D5-E63E4B9BAE1C}" type="pres">
      <dgm:prSet presAssocID="{F2386F5B-6DA6-4873-B904-57A388B228BD}" presName="compNode" presStyleCnt="0"/>
      <dgm:spPr/>
    </dgm:pt>
    <dgm:pt modelId="{8EF75C7C-F48C-4419-9FEA-AB08AC98DA05}" type="pres">
      <dgm:prSet presAssocID="{F2386F5B-6DA6-4873-B904-57A388B228BD}" presName="bkgdShape" presStyleLbl="node1" presStyleIdx="1" presStyleCnt="4" custLinFactNeighborX="23" custLinFactNeighborY="-6031"/>
      <dgm:spPr/>
      <dgm:t>
        <a:bodyPr/>
        <a:lstStyle/>
        <a:p>
          <a:endParaRPr lang="hr-HR"/>
        </a:p>
      </dgm:t>
    </dgm:pt>
    <dgm:pt modelId="{DF6ABE71-AC19-4F71-80CD-0D588FBB10DA}" type="pres">
      <dgm:prSet presAssocID="{F2386F5B-6DA6-4873-B904-57A388B228B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1EA190D-71AB-4281-8C1C-2C37E27FB393}" type="pres">
      <dgm:prSet presAssocID="{F2386F5B-6DA6-4873-B904-57A388B228BD}" presName="invisiNode" presStyleLbl="node1" presStyleIdx="1" presStyleCnt="4"/>
      <dgm:spPr/>
    </dgm:pt>
    <dgm:pt modelId="{2008CF73-5353-4706-9989-E5F94FFF63B3}" type="pres">
      <dgm:prSet presAssocID="{F2386F5B-6DA6-4873-B904-57A388B228BD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1D88081-E193-4902-865C-3677E17FE861}" type="pres">
      <dgm:prSet presAssocID="{50F60139-4EEE-4E7D-AF3A-A2D385A5615F}" presName="sibTrans" presStyleLbl="sibTrans2D1" presStyleIdx="0" presStyleCnt="0"/>
      <dgm:spPr/>
      <dgm:t>
        <a:bodyPr/>
        <a:lstStyle/>
        <a:p>
          <a:endParaRPr lang="hr-HR"/>
        </a:p>
      </dgm:t>
    </dgm:pt>
    <dgm:pt modelId="{2418AD75-6323-4041-9228-632BBCDEAEDB}" type="pres">
      <dgm:prSet presAssocID="{D81FEDA0-D144-4C2D-AA69-E17F1A6226BD}" presName="compNode" presStyleCnt="0"/>
      <dgm:spPr/>
    </dgm:pt>
    <dgm:pt modelId="{E1DF13F3-F6F2-4F2D-8DFB-B13A408E5C1B}" type="pres">
      <dgm:prSet presAssocID="{D81FEDA0-D144-4C2D-AA69-E17F1A6226BD}" presName="bkgdShape" presStyleLbl="node1" presStyleIdx="2" presStyleCnt="4"/>
      <dgm:spPr/>
      <dgm:t>
        <a:bodyPr/>
        <a:lstStyle/>
        <a:p>
          <a:endParaRPr lang="hr-HR"/>
        </a:p>
      </dgm:t>
    </dgm:pt>
    <dgm:pt modelId="{67BD1598-4ACD-4D5F-8663-21530EC55725}" type="pres">
      <dgm:prSet presAssocID="{D81FEDA0-D144-4C2D-AA69-E17F1A6226B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D2359C-B79D-450B-BCE0-40A4D9E56F05}" type="pres">
      <dgm:prSet presAssocID="{D81FEDA0-D144-4C2D-AA69-E17F1A6226BD}" presName="invisiNode" presStyleLbl="node1" presStyleIdx="2" presStyleCnt="4"/>
      <dgm:spPr/>
    </dgm:pt>
    <dgm:pt modelId="{DDEC252F-42BF-4694-A958-71FB6DA7F485}" type="pres">
      <dgm:prSet presAssocID="{D81FEDA0-D144-4C2D-AA69-E17F1A6226BD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FDB5CE8-2832-4A07-A17D-C79F1C10D406}" type="pres">
      <dgm:prSet presAssocID="{1894350A-18E5-4FA3-9DBB-75757C8D1D34}" presName="sibTrans" presStyleLbl="sibTrans2D1" presStyleIdx="0" presStyleCnt="0"/>
      <dgm:spPr/>
      <dgm:t>
        <a:bodyPr/>
        <a:lstStyle/>
        <a:p>
          <a:endParaRPr lang="hr-HR"/>
        </a:p>
      </dgm:t>
    </dgm:pt>
    <dgm:pt modelId="{C718831A-7A1D-4684-A268-C6144558FE25}" type="pres">
      <dgm:prSet presAssocID="{BBB0491D-B0B8-4E77-80D1-9B8EA8044E24}" presName="compNode" presStyleCnt="0"/>
      <dgm:spPr/>
    </dgm:pt>
    <dgm:pt modelId="{ED749B26-3F2F-424F-B112-693EEC294979}" type="pres">
      <dgm:prSet presAssocID="{BBB0491D-B0B8-4E77-80D1-9B8EA8044E24}" presName="bkgdShape" presStyleLbl="node1" presStyleIdx="3" presStyleCnt="4"/>
      <dgm:spPr/>
      <dgm:t>
        <a:bodyPr/>
        <a:lstStyle/>
        <a:p>
          <a:endParaRPr lang="hr-HR"/>
        </a:p>
      </dgm:t>
    </dgm:pt>
    <dgm:pt modelId="{43465A38-5DB9-4843-A3FE-D3EA369C79EE}" type="pres">
      <dgm:prSet presAssocID="{BBB0491D-B0B8-4E77-80D1-9B8EA8044E2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1ECBA46-7275-4527-A0EB-224ED5EE7C5A}" type="pres">
      <dgm:prSet presAssocID="{BBB0491D-B0B8-4E77-80D1-9B8EA8044E24}" presName="invisiNode" presStyleLbl="node1" presStyleIdx="3" presStyleCnt="4"/>
      <dgm:spPr/>
    </dgm:pt>
    <dgm:pt modelId="{EF21B22B-1527-4781-A9C1-B109FDB9A8E5}" type="pres">
      <dgm:prSet presAssocID="{BBB0491D-B0B8-4E77-80D1-9B8EA8044E24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166D0531-F026-469A-A47B-D3BEF31048B7}" srcId="{A1DE39D0-1C6D-4E54-8F94-FE013128ADCE}" destId="{BBB0491D-B0B8-4E77-80D1-9B8EA8044E24}" srcOrd="3" destOrd="0" parTransId="{D2D6E504-EFBB-4721-8118-3378A9532AF9}" sibTransId="{FEC50D9F-010B-40CE-A6BE-19433A224AE0}"/>
    <dgm:cxn modelId="{548359E3-A92C-48F9-9273-C3CB9365B64B}" type="presOf" srcId="{82CB96A9-AFB5-46E8-A5C0-A42D01855DEA}" destId="{25E63CA9-314C-49D9-B9B4-C3D464DE2C0B}" srcOrd="0" destOrd="0" presId="urn:microsoft.com/office/officeart/2005/8/layout/hList7"/>
    <dgm:cxn modelId="{700FA499-2198-4A71-B06D-9F44E3FB6D52}" srcId="{A1DE39D0-1C6D-4E54-8F94-FE013128ADCE}" destId="{D41F3665-9408-4B98-8D1C-C25F67673D65}" srcOrd="0" destOrd="0" parTransId="{1A16C32B-89E5-4599-962B-41FD8110E659}" sibTransId="{82CB96A9-AFB5-46E8-A5C0-A42D01855DEA}"/>
    <dgm:cxn modelId="{7044D5F8-1862-4608-A295-FA6B2D5E8F7A}" srcId="{A1DE39D0-1C6D-4E54-8F94-FE013128ADCE}" destId="{F2386F5B-6DA6-4873-B904-57A388B228BD}" srcOrd="1" destOrd="0" parTransId="{473AD7EC-F51D-418F-82B7-403D9A0017B6}" sibTransId="{50F60139-4EEE-4E7D-AF3A-A2D385A5615F}"/>
    <dgm:cxn modelId="{72B88132-51DB-4B2C-94BE-668C2B0F5B13}" type="presOf" srcId="{F2386F5B-6DA6-4873-B904-57A388B228BD}" destId="{DF6ABE71-AC19-4F71-80CD-0D588FBB10DA}" srcOrd="1" destOrd="0" presId="urn:microsoft.com/office/officeart/2005/8/layout/hList7"/>
    <dgm:cxn modelId="{A6BD3250-CD93-414B-9DC4-2B5786C9B80B}" type="presOf" srcId="{BBB0491D-B0B8-4E77-80D1-9B8EA8044E24}" destId="{ED749B26-3F2F-424F-B112-693EEC294979}" srcOrd="0" destOrd="0" presId="urn:microsoft.com/office/officeart/2005/8/layout/hList7"/>
    <dgm:cxn modelId="{D173DA75-2856-44A8-BAE3-7697F19E86DD}" type="presOf" srcId="{D41F3665-9408-4B98-8D1C-C25F67673D65}" destId="{F9A7C14B-9035-4004-8F85-8C08CF2F11B1}" srcOrd="0" destOrd="0" presId="urn:microsoft.com/office/officeart/2005/8/layout/hList7"/>
    <dgm:cxn modelId="{E3BCE0D5-1145-45BB-B465-A53F0E702865}" type="presOf" srcId="{A1DE39D0-1C6D-4E54-8F94-FE013128ADCE}" destId="{9E685BE0-D1E7-41FF-8F87-99F04AB8D200}" srcOrd="0" destOrd="0" presId="urn:microsoft.com/office/officeart/2005/8/layout/hList7"/>
    <dgm:cxn modelId="{F17F3A96-D68F-4F89-9B19-0576CBF6AE03}" type="presOf" srcId="{50F60139-4EEE-4E7D-AF3A-A2D385A5615F}" destId="{91D88081-E193-4902-865C-3677E17FE861}" srcOrd="0" destOrd="0" presId="urn:microsoft.com/office/officeart/2005/8/layout/hList7"/>
    <dgm:cxn modelId="{A90B8AAC-9FCE-4C21-ACAD-C01028356B5E}" srcId="{A1DE39D0-1C6D-4E54-8F94-FE013128ADCE}" destId="{D81FEDA0-D144-4C2D-AA69-E17F1A6226BD}" srcOrd="2" destOrd="0" parTransId="{BA0C5351-A76F-4B74-AE24-DC7A710C74D9}" sibTransId="{1894350A-18E5-4FA3-9DBB-75757C8D1D34}"/>
    <dgm:cxn modelId="{9ED4E632-C996-47A6-A2B7-FB5E036B0AB4}" type="presOf" srcId="{D41F3665-9408-4B98-8D1C-C25F67673D65}" destId="{CFAEBA67-7201-473B-89C2-01EDF4AD3A98}" srcOrd="1" destOrd="0" presId="urn:microsoft.com/office/officeart/2005/8/layout/hList7"/>
    <dgm:cxn modelId="{03D8392E-CCF0-4224-A3A4-5E4822142414}" type="presOf" srcId="{1894350A-18E5-4FA3-9DBB-75757C8D1D34}" destId="{7FDB5CE8-2832-4A07-A17D-C79F1C10D406}" srcOrd="0" destOrd="0" presId="urn:microsoft.com/office/officeart/2005/8/layout/hList7"/>
    <dgm:cxn modelId="{EF16962B-2A4B-4CC4-8981-6D5D187EA935}" type="presOf" srcId="{D81FEDA0-D144-4C2D-AA69-E17F1A6226BD}" destId="{67BD1598-4ACD-4D5F-8663-21530EC55725}" srcOrd="1" destOrd="0" presId="urn:microsoft.com/office/officeart/2005/8/layout/hList7"/>
    <dgm:cxn modelId="{4EE04EBA-D3A2-4977-9029-522665EFDC72}" type="presOf" srcId="{BBB0491D-B0B8-4E77-80D1-9B8EA8044E24}" destId="{43465A38-5DB9-4843-A3FE-D3EA369C79EE}" srcOrd="1" destOrd="0" presId="urn:microsoft.com/office/officeart/2005/8/layout/hList7"/>
    <dgm:cxn modelId="{AF85A664-7E38-4D38-AE56-6D57CEA2845C}" type="presOf" srcId="{F2386F5B-6DA6-4873-B904-57A388B228BD}" destId="{8EF75C7C-F48C-4419-9FEA-AB08AC98DA05}" srcOrd="0" destOrd="0" presId="urn:microsoft.com/office/officeart/2005/8/layout/hList7"/>
    <dgm:cxn modelId="{55B00842-435A-489A-BAF3-FB14CA9209D7}" type="presOf" srcId="{D81FEDA0-D144-4C2D-AA69-E17F1A6226BD}" destId="{E1DF13F3-F6F2-4F2D-8DFB-B13A408E5C1B}" srcOrd="0" destOrd="0" presId="urn:microsoft.com/office/officeart/2005/8/layout/hList7"/>
    <dgm:cxn modelId="{0FDC4781-72B7-4B33-95EE-27C02E9931B9}" type="presParOf" srcId="{9E685BE0-D1E7-41FF-8F87-99F04AB8D200}" destId="{8FE6092B-1A90-46C9-A678-5CCA587DD6C5}" srcOrd="0" destOrd="0" presId="urn:microsoft.com/office/officeart/2005/8/layout/hList7"/>
    <dgm:cxn modelId="{6255CC15-D6E5-4D7A-9762-12C86441E37E}" type="presParOf" srcId="{9E685BE0-D1E7-41FF-8F87-99F04AB8D200}" destId="{AC1AB41D-5DF9-45F0-92E4-8488F8017026}" srcOrd="1" destOrd="0" presId="urn:microsoft.com/office/officeart/2005/8/layout/hList7"/>
    <dgm:cxn modelId="{8DDF927C-CEF0-4DF0-8480-F14838DEF580}" type="presParOf" srcId="{AC1AB41D-5DF9-45F0-92E4-8488F8017026}" destId="{FEE9EE6F-94CD-49FF-99F0-15D50CD51190}" srcOrd="0" destOrd="0" presId="urn:microsoft.com/office/officeart/2005/8/layout/hList7"/>
    <dgm:cxn modelId="{998FD07A-9292-48D5-B423-8C3FE5F0C794}" type="presParOf" srcId="{FEE9EE6F-94CD-49FF-99F0-15D50CD51190}" destId="{F9A7C14B-9035-4004-8F85-8C08CF2F11B1}" srcOrd="0" destOrd="0" presId="urn:microsoft.com/office/officeart/2005/8/layout/hList7"/>
    <dgm:cxn modelId="{514A77DA-DECA-4D3B-9E88-EFDE1DBDB75A}" type="presParOf" srcId="{FEE9EE6F-94CD-49FF-99F0-15D50CD51190}" destId="{CFAEBA67-7201-473B-89C2-01EDF4AD3A98}" srcOrd="1" destOrd="0" presId="urn:microsoft.com/office/officeart/2005/8/layout/hList7"/>
    <dgm:cxn modelId="{B9B55EF0-411F-412D-8804-73EB13AF5948}" type="presParOf" srcId="{FEE9EE6F-94CD-49FF-99F0-15D50CD51190}" destId="{1DAF9193-85FD-4343-98C2-6A0F11EE5F4E}" srcOrd="2" destOrd="0" presId="urn:microsoft.com/office/officeart/2005/8/layout/hList7"/>
    <dgm:cxn modelId="{63B19084-6D94-45CD-8EC6-91A44A37D132}" type="presParOf" srcId="{FEE9EE6F-94CD-49FF-99F0-15D50CD51190}" destId="{F88FEFB0-5DD2-4619-8DB4-E1D13208896B}" srcOrd="3" destOrd="0" presId="urn:microsoft.com/office/officeart/2005/8/layout/hList7"/>
    <dgm:cxn modelId="{57E4F62E-8E2E-4750-891A-81848677625B}" type="presParOf" srcId="{AC1AB41D-5DF9-45F0-92E4-8488F8017026}" destId="{25E63CA9-314C-49D9-B9B4-C3D464DE2C0B}" srcOrd="1" destOrd="0" presId="urn:microsoft.com/office/officeart/2005/8/layout/hList7"/>
    <dgm:cxn modelId="{5C76FD34-EE10-449E-A8A3-424E01BABF35}" type="presParOf" srcId="{AC1AB41D-5DF9-45F0-92E4-8488F8017026}" destId="{2AD8D256-7618-42AF-A8D5-E63E4B9BAE1C}" srcOrd="2" destOrd="0" presId="urn:microsoft.com/office/officeart/2005/8/layout/hList7"/>
    <dgm:cxn modelId="{22E86142-ECB3-452E-9D6A-D1D1B05A9320}" type="presParOf" srcId="{2AD8D256-7618-42AF-A8D5-E63E4B9BAE1C}" destId="{8EF75C7C-F48C-4419-9FEA-AB08AC98DA05}" srcOrd="0" destOrd="0" presId="urn:microsoft.com/office/officeart/2005/8/layout/hList7"/>
    <dgm:cxn modelId="{D4A04AB6-F34F-40CB-99F7-89777AE92BF1}" type="presParOf" srcId="{2AD8D256-7618-42AF-A8D5-E63E4B9BAE1C}" destId="{DF6ABE71-AC19-4F71-80CD-0D588FBB10DA}" srcOrd="1" destOrd="0" presId="urn:microsoft.com/office/officeart/2005/8/layout/hList7"/>
    <dgm:cxn modelId="{8C6551C1-A982-4D76-82D3-390E735FC457}" type="presParOf" srcId="{2AD8D256-7618-42AF-A8D5-E63E4B9BAE1C}" destId="{C1EA190D-71AB-4281-8C1C-2C37E27FB393}" srcOrd="2" destOrd="0" presId="urn:microsoft.com/office/officeart/2005/8/layout/hList7"/>
    <dgm:cxn modelId="{254E485E-BDFF-40A4-A24A-6D2D035B068F}" type="presParOf" srcId="{2AD8D256-7618-42AF-A8D5-E63E4B9BAE1C}" destId="{2008CF73-5353-4706-9989-E5F94FFF63B3}" srcOrd="3" destOrd="0" presId="urn:microsoft.com/office/officeart/2005/8/layout/hList7"/>
    <dgm:cxn modelId="{4E0497DC-A482-441A-BBE4-335313F98DAF}" type="presParOf" srcId="{AC1AB41D-5DF9-45F0-92E4-8488F8017026}" destId="{91D88081-E193-4902-865C-3677E17FE861}" srcOrd="3" destOrd="0" presId="urn:microsoft.com/office/officeart/2005/8/layout/hList7"/>
    <dgm:cxn modelId="{DB0E623C-0540-46AC-AC23-0C7C89859242}" type="presParOf" srcId="{AC1AB41D-5DF9-45F0-92E4-8488F8017026}" destId="{2418AD75-6323-4041-9228-632BBCDEAEDB}" srcOrd="4" destOrd="0" presId="urn:microsoft.com/office/officeart/2005/8/layout/hList7"/>
    <dgm:cxn modelId="{028A34BA-14D4-4E7A-8BB0-D1F3E012D5C1}" type="presParOf" srcId="{2418AD75-6323-4041-9228-632BBCDEAEDB}" destId="{E1DF13F3-F6F2-4F2D-8DFB-B13A408E5C1B}" srcOrd="0" destOrd="0" presId="urn:microsoft.com/office/officeart/2005/8/layout/hList7"/>
    <dgm:cxn modelId="{E0205CD9-C0DB-4448-992D-3A492BB5CC4E}" type="presParOf" srcId="{2418AD75-6323-4041-9228-632BBCDEAEDB}" destId="{67BD1598-4ACD-4D5F-8663-21530EC55725}" srcOrd="1" destOrd="0" presId="urn:microsoft.com/office/officeart/2005/8/layout/hList7"/>
    <dgm:cxn modelId="{7753CE89-4876-46DB-A582-68081FFC4F2D}" type="presParOf" srcId="{2418AD75-6323-4041-9228-632BBCDEAEDB}" destId="{D4D2359C-B79D-450B-BCE0-40A4D9E56F05}" srcOrd="2" destOrd="0" presId="urn:microsoft.com/office/officeart/2005/8/layout/hList7"/>
    <dgm:cxn modelId="{7F7B54CE-C24D-463B-90D0-FD61301449CA}" type="presParOf" srcId="{2418AD75-6323-4041-9228-632BBCDEAEDB}" destId="{DDEC252F-42BF-4694-A958-71FB6DA7F485}" srcOrd="3" destOrd="0" presId="urn:microsoft.com/office/officeart/2005/8/layout/hList7"/>
    <dgm:cxn modelId="{FD6EC71A-0316-42EC-8A28-19A46D8815A8}" type="presParOf" srcId="{AC1AB41D-5DF9-45F0-92E4-8488F8017026}" destId="{7FDB5CE8-2832-4A07-A17D-C79F1C10D406}" srcOrd="5" destOrd="0" presId="urn:microsoft.com/office/officeart/2005/8/layout/hList7"/>
    <dgm:cxn modelId="{256C9D2C-C584-4709-BDC5-5AD0D8AD5A44}" type="presParOf" srcId="{AC1AB41D-5DF9-45F0-92E4-8488F8017026}" destId="{C718831A-7A1D-4684-A268-C6144558FE25}" srcOrd="6" destOrd="0" presId="urn:microsoft.com/office/officeart/2005/8/layout/hList7"/>
    <dgm:cxn modelId="{520B4BA8-73BC-44CA-9871-3DDCBB59A2A0}" type="presParOf" srcId="{C718831A-7A1D-4684-A268-C6144558FE25}" destId="{ED749B26-3F2F-424F-B112-693EEC294979}" srcOrd="0" destOrd="0" presId="urn:microsoft.com/office/officeart/2005/8/layout/hList7"/>
    <dgm:cxn modelId="{8F3AFE0B-E0C2-4760-8D91-1DC992C14C9B}" type="presParOf" srcId="{C718831A-7A1D-4684-A268-C6144558FE25}" destId="{43465A38-5DB9-4843-A3FE-D3EA369C79EE}" srcOrd="1" destOrd="0" presId="urn:microsoft.com/office/officeart/2005/8/layout/hList7"/>
    <dgm:cxn modelId="{29231671-B0B9-47CD-8056-2E6154F4E6A7}" type="presParOf" srcId="{C718831A-7A1D-4684-A268-C6144558FE25}" destId="{41ECBA46-7275-4527-A0EB-224ED5EE7C5A}" srcOrd="2" destOrd="0" presId="urn:microsoft.com/office/officeart/2005/8/layout/hList7"/>
    <dgm:cxn modelId="{74BB9CAF-4C82-47F1-B097-22718BF573FF}" type="presParOf" srcId="{C718831A-7A1D-4684-A268-C6144558FE25}" destId="{EF21B22B-1527-4781-A9C1-B109FDB9A8E5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672180-695E-47EA-ACE6-5A3A063BAFAC}" type="doc">
      <dgm:prSet loTypeId="urn:microsoft.com/office/officeart/2005/8/layout/defaul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7C381F4B-0A6E-4186-9F41-1E5852FCBB84}">
      <dgm:prSet custT="1"/>
      <dgm:spPr>
        <a:gradFill flip="none" rotWithShape="0">
          <a:gsLst>
            <a:gs pos="0">
              <a:srgbClr val="005F8E">
                <a:shade val="30000"/>
                <a:satMod val="115000"/>
              </a:srgbClr>
            </a:gs>
            <a:gs pos="50000">
              <a:srgbClr val="005F8E">
                <a:shade val="67500"/>
                <a:satMod val="115000"/>
              </a:srgbClr>
            </a:gs>
            <a:gs pos="100000">
              <a:srgbClr val="005F8E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hr-HR" sz="1400" b="1" dirty="0" err="1">
              <a:latin typeface="+mn-lt"/>
            </a:rPr>
            <a:t>Managing</a:t>
          </a:r>
          <a:r>
            <a:rPr lang="hr-HR" sz="1400" b="1" dirty="0">
              <a:latin typeface="+mn-lt"/>
            </a:rPr>
            <a:t> </a:t>
          </a:r>
          <a:r>
            <a:rPr lang="hr-HR" sz="1400" b="1" dirty="0" err="1">
              <a:latin typeface="+mn-lt"/>
            </a:rPr>
            <a:t>Authority</a:t>
          </a:r>
          <a:r>
            <a:rPr lang="hr-HR" sz="1400" b="1" dirty="0">
              <a:latin typeface="+mn-lt"/>
            </a:rPr>
            <a:t> </a:t>
          </a:r>
        </a:p>
        <a:p>
          <a:pPr rtl="0"/>
          <a:r>
            <a:rPr lang="hr-HR" sz="1400" b="1" dirty="0">
              <a:latin typeface="+mn-lt"/>
            </a:rPr>
            <a:t>„OPCC 2014 - 2020”</a:t>
          </a:r>
        </a:p>
        <a:p>
          <a:pPr rtl="0"/>
          <a:endParaRPr lang="hr-HR" sz="1400" b="1" dirty="0">
            <a:latin typeface="+mn-lt"/>
          </a:endParaRPr>
        </a:p>
        <a:p>
          <a:pPr rtl="0"/>
          <a:r>
            <a:rPr lang="hr-HR" sz="1400" b="1" dirty="0">
              <a:latin typeface="+mn-lt"/>
            </a:rPr>
            <a:t>MRDFEU</a:t>
          </a:r>
        </a:p>
        <a:p>
          <a:pPr rtl="0"/>
          <a:endParaRPr lang="hr-HR" sz="1400" b="1" dirty="0">
            <a:latin typeface="+mn-lt"/>
          </a:endParaRPr>
        </a:p>
        <a:p>
          <a:pPr rtl="0"/>
          <a:r>
            <a:rPr lang="hr-HR" sz="1400" b="1" dirty="0">
              <a:latin typeface="+mn-lt"/>
            </a:rPr>
            <a:t> </a:t>
          </a:r>
        </a:p>
      </dgm:t>
    </dgm:pt>
    <dgm:pt modelId="{AEBF7B55-11A2-435E-9F93-BC5F04AAE5E4}" type="parTrans" cxnId="{220AB98C-9314-4FF6-892D-8B6EE6EB2DE3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3BEFD357-4CCF-46AD-9903-5B71A05A25A7}" type="sibTrans" cxnId="{220AB98C-9314-4FF6-892D-8B6EE6EB2DE3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D9630F66-3E2E-4D84-A56B-5E251DFB0267}">
      <dgm:prSet custT="1"/>
      <dgm:spPr>
        <a:gradFill flip="none" rotWithShape="0">
          <a:gsLst>
            <a:gs pos="0">
              <a:srgbClr val="005F8E">
                <a:shade val="30000"/>
                <a:satMod val="115000"/>
              </a:srgbClr>
            </a:gs>
            <a:gs pos="50000">
              <a:srgbClr val="005F8E">
                <a:shade val="67500"/>
                <a:satMod val="115000"/>
              </a:srgbClr>
            </a:gs>
            <a:gs pos="100000">
              <a:srgbClr val="005F8E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hr-HR" sz="1400" b="1" dirty="0" err="1" smtClean="0">
              <a:latin typeface="+mn-lt"/>
            </a:rPr>
            <a:t>Fund</a:t>
          </a:r>
          <a:r>
            <a:rPr lang="hr-HR" sz="1400" b="1" dirty="0" smtClean="0">
              <a:latin typeface="+mn-lt"/>
            </a:rPr>
            <a:t> </a:t>
          </a:r>
          <a:r>
            <a:rPr lang="hr-HR" sz="1400" b="1" dirty="0" err="1">
              <a:latin typeface="+mn-lt"/>
            </a:rPr>
            <a:t>Manager</a:t>
          </a:r>
          <a:r>
            <a:rPr lang="hr-HR" sz="1400" b="1" dirty="0">
              <a:latin typeface="+mn-lt"/>
            </a:rPr>
            <a:t>(s)</a:t>
          </a:r>
        </a:p>
        <a:p>
          <a:pPr rtl="0"/>
          <a:endParaRPr lang="hr-HR" sz="1400" b="1" dirty="0">
            <a:latin typeface="+mn-lt"/>
          </a:endParaRPr>
        </a:p>
        <a:p>
          <a:pPr rtl="0"/>
          <a:r>
            <a:rPr lang="hr-HR" sz="1400" b="1" dirty="0">
              <a:latin typeface="+mn-lt"/>
            </a:rPr>
            <a:t>HAMAG BICRO</a:t>
          </a:r>
        </a:p>
        <a:p>
          <a:pPr rtl="0"/>
          <a:r>
            <a:rPr lang="hr-HR" sz="1400" b="1" dirty="0">
              <a:latin typeface="+mn-lt"/>
            </a:rPr>
            <a:t>&amp;</a:t>
          </a:r>
        </a:p>
        <a:p>
          <a:pPr rtl="0"/>
          <a:r>
            <a:rPr lang="hr-HR" sz="1400" b="1" dirty="0">
              <a:latin typeface="+mn-lt"/>
            </a:rPr>
            <a:t>HBOR</a:t>
          </a:r>
        </a:p>
        <a:p>
          <a:pPr rtl="0"/>
          <a:endParaRPr lang="hr-HR" sz="1400" b="1" dirty="0">
            <a:latin typeface="+mn-lt"/>
          </a:endParaRPr>
        </a:p>
      </dgm:t>
    </dgm:pt>
    <dgm:pt modelId="{01E5A496-1658-41A7-AF1B-7FD21504E522}" type="parTrans" cxnId="{D140C17F-F402-4A08-89C6-D1920A4876ED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F6E7C085-23F4-4B58-88AD-B0B6BD23E6F9}" type="sibTrans" cxnId="{D140C17F-F402-4A08-89C6-D1920A4876ED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70C8A693-E6D1-433A-B9A3-761A6699252C}">
      <dgm:prSet custT="1"/>
      <dgm:spPr>
        <a:gradFill flip="none" rotWithShape="0">
          <a:gsLst>
            <a:gs pos="0">
              <a:srgbClr val="005F8E">
                <a:shade val="30000"/>
                <a:satMod val="115000"/>
              </a:srgbClr>
            </a:gs>
            <a:gs pos="50000">
              <a:srgbClr val="005F8E">
                <a:shade val="67500"/>
                <a:satMod val="115000"/>
              </a:srgbClr>
            </a:gs>
            <a:gs pos="100000">
              <a:srgbClr val="005F8E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hr-HR" sz="1400" b="1" dirty="0">
              <a:latin typeface="+mn-lt"/>
            </a:rPr>
            <a:t>Financial </a:t>
          </a:r>
          <a:r>
            <a:rPr lang="hr-HR" sz="1400" b="1" dirty="0" err="1">
              <a:latin typeface="+mn-lt"/>
            </a:rPr>
            <a:t>Intermediaries</a:t>
          </a:r>
          <a:endParaRPr lang="hr-HR" sz="1400" b="1" dirty="0">
            <a:latin typeface="+mn-lt"/>
          </a:endParaRPr>
        </a:p>
        <a:p>
          <a:pPr rtl="0"/>
          <a:endParaRPr lang="hr-HR" sz="1400" b="1" dirty="0">
            <a:latin typeface="+mn-lt"/>
          </a:endParaRPr>
        </a:p>
        <a:p>
          <a:pPr rtl="0"/>
          <a:endParaRPr lang="hr-HR" sz="1400" b="1" dirty="0">
            <a:latin typeface="+mn-lt"/>
          </a:endParaRPr>
        </a:p>
        <a:p>
          <a:pPr rtl="0"/>
          <a:r>
            <a:rPr lang="hr-HR" sz="1400" b="1" dirty="0">
              <a:latin typeface="+mn-lt"/>
            </a:rPr>
            <a:t>COMMERCIAL BANKS</a:t>
          </a:r>
        </a:p>
        <a:p>
          <a:pPr rtl="0"/>
          <a:endParaRPr lang="hr-HR" sz="1400" b="1" dirty="0">
            <a:latin typeface="+mn-lt"/>
          </a:endParaRPr>
        </a:p>
        <a:p>
          <a:pPr rtl="0"/>
          <a:endParaRPr lang="hr-HR" sz="1400" b="0" i="1" dirty="0">
            <a:latin typeface="+mn-lt"/>
          </a:endParaRPr>
        </a:p>
      </dgm:t>
    </dgm:pt>
    <dgm:pt modelId="{AB15380C-2809-48A4-BB7C-E354108BC1F4}" type="parTrans" cxnId="{35AB3FA0-85FB-4153-A7EC-F0F35CF27793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4A3DAD48-4255-4099-B709-3EEADE774755}" type="sibTrans" cxnId="{35AB3FA0-85FB-4153-A7EC-F0F35CF27793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4DF675EE-2A1D-433C-B6B4-F89CB656B4E7}" type="pres">
      <dgm:prSet presAssocID="{99672180-695E-47EA-ACE6-5A3A063BAF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80FC74C-133A-4C38-B849-F689538FC25F}" type="pres">
      <dgm:prSet presAssocID="{7C381F4B-0A6E-4186-9F41-1E5852FCBB84}" presName="node" presStyleLbl="node1" presStyleIdx="0" presStyleCnt="3" custScaleY="207430" custLinFactNeighborX="-132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E4C592-A1CC-4F69-879B-2664B739B77F}" type="pres">
      <dgm:prSet presAssocID="{3BEFD357-4CCF-46AD-9903-5B71A05A25A7}" presName="sibTrans" presStyleCnt="0"/>
      <dgm:spPr/>
    </dgm:pt>
    <dgm:pt modelId="{711ADE50-F2B3-4A85-81E9-1A6E9A527E0A}" type="pres">
      <dgm:prSet presAssocID="{D9630F66-3E2E-4D84-A56B-5E251DFB0267}" presName="node" presStyleLbl="node1" presStyleIdx="1" presStyleCnt="3" custScaleY="210695" custLinFactNeighborX="-2644" custLinFactNeighborY="220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DB38A7-6062-4C9B-B27F-5F774BD57039}" type="pres">
      <dgm:prSet presAssocID="{F6E7C085-23F4-4B58-88AD-B0B6BD23E6F9}" presName="sibTrans" presStyleCnt="0"/>
      <dgm:spPr/>
    </dgm:pt>
    <dgm:pt modelId="{6395EE7F-682A-4C07-8CFE-30CBC8FE538A}" type="pres">
      <dgm:prSet presAssocID="{70C8A693-E6D1-433A-B9A3-761A6699252C}" presName="node" presStyleLbl="node1" presStyleIdx="2" presStyleCnt="3" custScaleY="211025" custLinFactNeighborX="-5055" custLinFactNeighborY="142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20AB98C-9314-4FF6-892D-8B6EE6EB2DE3}" srcId="{99672180-695E-47EA-ACE6-5A3A063BAFAC}" destId="{7C381F4B-0A6E-4186-9F41-1E5852FCBB84}" srcOrd="0" destOrd="0" parTransId="{AEBF7B55-11A2-435E-9F93-BC5F04AAE5E4}" sibTransId="{3BEFD357-4CCF-46AD-9903-5B71A05A25A7}"/>
    <dgm:cxn modelId="{78935DA7-27E1-4C9D-B53A-EE4B16922532}" type="presOf" srcId="{70C8A693-E6D1-433A-B9A3-761A6699252C}" destId="{6395EE7F-682A-4C07-8CFE-30CBC8FE538A}" srcOrd="0" destOrd="0" presId="urn:microsoft.com/office/officeart/2005/8/layout/default"/>
    <dgm:cxn modelId="{AA9F9655-F797-4EFF-B4DB-99E32AA53E16}" type="presOf" srcId="{D9630F66-3E2E-4D84-A56B-5E251DFB0267}" destId="{711ADE50-F2B3-4A85-81E9-1A6E9A527E0A}" srcOrd="0" destOrd="0" presId="urn:microsoft.com/office/officeart/2005/8/layout/default"/>
    <dgm:cxn modelId="{D140C17F-F402-4A08-89C6-D1920A4876ED}" srcId="{99672180-695E-47EA-ACE6-5A3A063BAFAC}" destId="{D9630F66-3E2E-4D84-A56B-5E251DFB0267}" srcOrd="1" destOrd="0" parTransId="{01E5A496-1658-41A7-AF1B-7FD21504E522}" sibTransId="{F6E7C085-23F4-4B58-88AD-B0B6BD23E6F9}"/>
    <dgm:cxn modelId="{1033E77E-E7B2-45D0-8936-535565741281}" type="presOf" srcId="{99672180-695E-47EA-ACE6-5A3A063BAFAC}" destId="{4DF675EE-2A1D-433C-B6B4-F89CB656B4E7}" srcOrd="0" destOrd="0" presId="urn:microsoft.com/office/officeart/2005/8/layout/default"/>
    <dgm:cxn modelId="{35AB3FA0-85FB-4153-A7EC-F0F35CF27793}" srcId="{99672180-695E-47EA-ACE6-5A3A063BAFAC}" destId="{70C8A693-E6D1-433A-B9A3-761A6699252C}" srcOrd="2" destOrd="0" parTransId="{AB15380C-2809-48A4-BB7C-E354108BC1F4}" sibTransId="{4A3DAD48-4255-4099-B709-3EEADE774755}"/>
    <dgm:cxn modelId="{F56F9CE9-36C2-4282-87B3-2259B61A2C5E}" type="presOf" srcId="{7C381F4B-0A6E-4186-9F41-1E5852FCBB84}" destId="{580FC74C-133A-4C38-B849-F689538FC25F}" srcOrd="0" destOrd="0" presId="urn:microsoft.com/office/officeart/2005/8/layout/default"/>
    <dgm:cxn modelId="{4B0D612A-6BC5-469A-82B9-61AD921F3EF1}" type="presParOf" srcId="{4DF675EE-2A1D-433C-B6B4-F89CB656B4E7}" destId="{580FC74C-133A-4C38-B849-F689538FC25F}" srcOrd="0" destOrd="0" presId="urn:microsoft.com/office/officeart/2005/8/layout/default"/>
    <dgm:cxn modelId="{3CAA2E11-C676-430C-A780-42E6238B17AF}" type="presParOf" srcId="{4DF675EE-2A1D-433C-B6B4-F89CB656B4E7}" destId="{24E4C592-A1CC-4F69-879B-2664B739B77F}" srcOrd="1" destOrd="0" presId="urn:microsoft.com/office/officeart/2005/8/layout/default"/>
    <dgm:cxn modelId="{3A1644D9-5580-4166-A478-2EA3F4AFBEDA}" type="presParOf" srcId="{4DF675EE-2A1D-433C-B6B4-F89CB656B4E7}" destId="{711ADE50-F2B3-4A85-81E9-1A6E9A527E0A}" srcOrd="2" destOrd="0" presId="urn:microsoft.com/office/officeart/2005/8/layout/default"/>
    <dgm:cxn modelId="{1471F64D-C6C4-4A73-926B-3D067DE33118}" type="presParOf" srcId="{4DF675EE-2A1D-433C-B6B4-F89CB656B4E7}" destId="{2ADB38A7-6062-4C9B-B27F-5F774BD57039}" srcOrd="3" destOrd="0" presId="urn:microsoft.com/office/officeart/2005/8/layout/default"/>
    <dgm:cxn modelId="{3CB126D0-DF77-4D7E-8882-FA6CCB94DE23}" type="presParOf" srcId="{4DF675EE-2A1D-433C-B6B4-F89CB656B4E7}" destId="{6395EE7F-682A-4C07-8CFE-30CBC8FE538A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9A2FE-8D07-47A7-A69F-F7018F7A23BF}">
      <dsp:nvSpPr>
        <dsp:cNvPr id="0" name=""/>
        <dsp:cNvSpPr/>
      </dsp:nvSpPr>
      <dsp:spPr>
        <a:xfrm>
          <a:off x="4635" y="1840140"/>
          <a:ext cx="9091597" cy="594373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matte">
          <a:bevelT w="0" h="38100" prst="relaxedInset"/>
          <a:bevelB w="139700" h="139700" prst="divo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2044" y="1857549"/>
        <a:ext cx="9056779" cy="559555"/>
      </dsp:txXfrm>
    </dsp:sp>
    <dsp:sp modelId="{C217569A-6049-44B6-A354-AF05BD253FBC}">
      <dsp:nvSpPr>
        <dsp:cNvPr id="0" name=""/>
        <dsp:cNvSpPr/>
      </dsp:nvSpPr>
      <dsp:spPr>
        <a:xfrm>
          <a:off x="3352467" y="157795"/>
          <a:ext cx="5743765" cy="221562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harsh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2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b="1" kern="1200" dirty="0">
            <a:solidFill>
              <a:schemeClr val="accent6">
                <a:lumMod val="50000"/>
              </a:schemeClr>
            </a:solidFill>
            <a:latin typeface="Calibri"/>
            <a:ea typeface="+mn-ea"/>
            <a:cs typeface="+mn-cs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solidFill>
                <a:schemeClr val="accent6">
                  <a:lumMod val="50000"/>
                </a:schemeClr>
              </a:solidFill>
              <a:latin typeface="Calibri"/>
              <a:ea typeface="+mn-ea"/>
              <a:cs typeface="+mn-cs"/>
            </a:rPr>
            <a:t>ESI FUNDS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417360" y="222688"/>
        <a:ext cx="5613979" cy="2085834"/>
      </dsp:txXfrm>
    </dsp:sp>
    <dsp:sp modelId="{A2B754CD-4A02-4297-96DB-FB2B21131E5A}">
      <dsp:nvSpPr>
        <dsp:cNvPr id="0" name=""/>
        <dsp:cNvSpPr/>
      </dsp:nvSpPr>
      <dsp:spPr>
        <a:xfrm>
          <a:off x="6403215" y="856630"/>
          <a:ext cx="2213511" cy="557715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914400" rtl="0" eaLnBrk="1" fontAlgn="auto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hr-HR" sz="1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hr-HR" sz="1600" b="1" kern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tham Book"/>
              <a:ea typeface="+mn-ea"/>
              <a:cs typeface="+mn-cs"/>
            </a:rPr>
            <a:t>European </a:t>
          </a:r>
        </a:p>
        <a:p>
          <a:pPr lvl="0" algn="ctr" defTabSz="914400" rtl="0" eaLnBrk="1" fontAlgn="auto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hr-HR" sz="1600" b="1" kern="0" dirty="0" err="1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tham Book"/>
              <a:ea typeface="+mn-ea"/>
              <a:cs typeface="+mn-cs"/>
            </a:rPr>
            <a:t>Social</a:t>
          </a:r>
          <a:r>
            <a:rPr lang="hr-HR" sz="1600" b="1" kern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tham Book"/>
              <a:ea typeface="+mn-ea"/>
              <a:cs typeface="+mn-cs"/>
            </a:rPr>
            <a:t> </a:t>
          </a:r>
          <a:r>
            <a:rPr lang="hr-HR" sz="1600" b="1" kern="0" dirty="0" err="1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tham Book"/>
              <a:ea typeface="+mn-ea"/>
              <a:cs typeface="+mn-cs"/>
            </a:rPr>
            <a:t>Fund</a:t>
          </a:r>
          <a:endParaRPr lang="hr-HR" sz="1600" b="1" kern="0" dirty="0">
            <a:ln w="1905"/>
            <a:solidFill>
              <a:prstClr val="black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Gotham Book"/>
            <a:ea typeface="+mn-ea"/>
            <a:cs typeface="+mn-cs"/>
          </a:endParaRPr>
        </a:p>
      </dsp:txBody>
      <dsp:txXfrm>
        <a:off x="6419550" y="872965"/>
        <a:ext cx="2180841" cy="525045"/>
      </dsp:txXfrm>
    </dsp:sp>
    <dsp:sp modelId="{27C1EAFE-0F1E-4785-B6CD-1D702A621A54}">
      <dsp:nvSpPr>
        <dsp:cNvPr id="0" name=""/>
        <dsp:cNvSpPr/>
      </dsp:nvSpPr>
      <dsp:spPr>
        <a:xfrm>
          <a:off x="3814260" y="733936"/>
          <a:ext cx="2033743" cy="773429"/>
        </a:xfrm>
        <a:prstGeom prst="roundRect">
          <a:avLst>
            <a:gd name="adj" fmla="val 10000"/>
          </a:avLst>
        </a:prstGeom>
        <a:solidFill>
          <a:srgbClr val="C0504D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>
              <a:solidFill>
                <a:sysClr val="windowText" lastClr="000000"/>
              </a:solidFill>
              <a:effectLst/>
              <a:latin typeface="Gotham Book"/>
              <a:ea typeface="+mn-ea"/>
              <a:cs typeface="+mn-cs"/>
            </a:rPr>
            <a:t> </a:t>
          </a:r>
          <a:r>
            <a:rPr lang="hr-HR" sz="1600" b="1" kern="1200" dirty="0">
              <a:solidFill>
                <a:sysClr val="window" lastClr="FFFFFF"/>
              </a:solidFill>
              <a:effectLst/>
              <a:latin typeface="Gotham Book"/>
              <a:ea typeface="+mn-ea"/>
              <a:cs typeface="+mn-cs"/>
            </a:rPr>
            <a:t>European </a:t>
          </a:r>
          <a:r>
            <a:rPr lang="hr-HR" sz="1600" b="1" kern="1200" dirty="0" err="1">
              <a:solidFill>
                <a:sysClr val="window" lastClr="FFFFFF"/>
              </a:solidFill>
              <a:effectLst/>
              <a:latin typeface="Gotham Book"/>
              <a:ea typeface="+mn-ea"/>
              <a:cs typeface="+mn-cs"/>
            </a:rPr>
            <a:t>Fund</a:t>
          </a:r>
          <a:r>
            <a:rPr lang="hr-HR" sz="1600" b="1" kern="1200" dirty="0">
              <a:solidFill>
                <a:sysClr val="window" lastClr="FFFFFF"/>
              </a:solidFill>
              <a:effectLst/>
              <a:latin typeface="Gotham Book"/>
              <a:ea typeface="+mn-ea"/>
              <a:cs typeface="+mn-cs"/>
            </a:rPr>
            <a:t> for </a:t>
          </a:r>
          <a:r>
            <a:rPr lang="hr-HR" sz="1600" b="1" kern="1200" dirty="0" err="1">
              <a:solidFill>
                <a:sysClr val="window" lastClr="FFFFFF"/>
              </a:solidFill>
              <a:effectLst/>
              <a:latin typeface="Gotham Book"/>
              <a:ea typeface="+mn-ea"/>
              <a:cs typeface="+mn-cs"/>
            </a:rPr>
            <a:t>Regional</a:t>
          </a:r>
          <a:r>
            <a:rPr lang="hr-HR" sz="1600" b="1" kern="1200" dirty="0">
              <a:solidFill>
                <a:sysClr val="window" lastClr="FFFFFF"/>
              </a:solidFill>
              <a:effectLst/>
              <a:latin typeface="Gotham Book"/>
              <a:ea typeface="+mn-ea"/>
              <a:cs typeface="+mn-cs"/>
            </a:rPr>
            <a:t> Development</a:t>
          </a:r>
        </a:p>
      </dsp:txBody>
      <dsp:txXfrm>
        <a:off x="3836913" y="756589"/>
        <a:ext cx="1988437" cy="728123"/>
      </dsp:txXfrm>
    </dsp:sp>
    <dsp:sp modelId="{20ACADCC-F767-472F-A71B-53D04463BEAD}">
      <dsp:nvSpPr>
        <dsp:cNvPr id="0" name=""/>
        <dsp:cNvSpPr/>
      </dsp:nvSpPr>
      <dsp:spPr>
        <a:xfrm>
          <a:off x="353283" y="804892"/>
          <a:ext cx="2833356" cy="771633"/>
        </a:xfrm>
        <a:prstGeom prst="roundRect">
          <a:avLst>
            <a:gd name="adj" fmla="val 10000"/>
          </a:avLst>
        </a:prstGeom>
        <a:solidFill>
          <a:srgbClr val="4F81BD">
            <a:lumMod val="60000"/>
            <a:lumOff val="4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harsh" dir="t"/>
        </a:scene3d>
        <a:sp3d prstMaterial="matte">
          <a:bevelT w="8200" h="38100"/>
          <a:bevelB prst="relaxedInse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hr-HR" sz="2000" b="1" kern="1200" dirty="0" err="1">
              <a:solidFill>
                <a:schemeClr val="bg1"/>
              </a:solidFill>
              <a:latin typeface="Calibri"/>
              <a:ea typeface="+mn-ea"/>
              <a:cs typeface="+mn-cs"/>
            </a:rPr>
            <a:t>Cohesion</a:t>
          </a:r>
          <a:r>
            <a:rPr lang="hr-HR" sz="2000" b="1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  <a:r>
            <a:rPr lang="hr-HR" sz="20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Fund</a:t>
          </a:r>
          <a:endParaRPr lang="hr-HR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75883" y="827492"/>
        <a:ext cx="2788156" cy="726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4BE70-C95A-4DA1-9AC8-6C3395E51BF2}">
      <dsp:nvSpPr>
        <dsp:cNvPr id="0" name=""/>
        <dsp:cNvSpPr/>
      </dsp:nvSpPr>
      <dsp:spPr>
        <a:xfrm>
          <a:off x="3" y="356"/>
          <a:ext cx="1419558" cy="10806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C905FB-A7BB-48F2-B608-DF6902F2DCB5}">
      <dsp:nvSpPr>
        <dsp:cNvPr id="0" name=""/>
        <dsp:cNvSpPr/>
      </dsp:nvSpPr>
      <dsp:spPr>
        <a:xfrm>
          <a:off x="234104" y="648404"/>
          <a:ext cx="1419558" cy="1080674"/>
        </a:xfrm>
        <a:prstGeom prst="roundRect">
          <a:avLst>
            <a:gd name="adj" fmla="val 10000"/>
          </a:avLst>
        </a:prstGeom>
        <a:solidFill>
          <a:srgbClr val="234997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noProof="0" dirty="0"/>
            <a:t>Europe 2020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noProof="0" dirty="0"/>
            <a:t> </a:t>
          </a:r>
          <a:r>
            <a:rPr lang="en-US" sz="900" b="0" kern="1200" noProof="0" dirty="0"/>
            <a:t>Smart, sustainable &amp; inclusive growth of economy &amp; society</a:t>
          </a:r>
          <a:r>
            <a:rPr lang="en-US" sz="900" kern="1200" noProof="0" dirty="0"/>
            <a:t/>
          </a:r>
          <a:br>
            <a:rPr lang="en-US" sz="900" kern="1200" noProof="0" dirty="0"/>
          </a:br>
          <a:endParaRPr lang="en-US" sz="900" kern="1200" noProof="0" dirty="0"/>
        </a:p>
      </dsp:txBody>
      <dsp:txXfrm>
        <a:off x="265756" y="680056"/>
        <a:ext cx="1356254" cy="1017370"/>
      </dsp:txXfrm>
    </dsp:sp>
    <dsp:sp modelId="{C9E9193D-0DBA-47B3-AE35-CC7A672B1A4C}">
      <dsp:nvSpPr>
        <dsp:cNvPr id="0" name=""/>
        <dsp:cNvSpPr/>
      </dsp:nvSpPr>
      <dsp:spPr>
        <a:xfrm rot="21599444">
          <a:off x="1694054" y="369962"/>
          <a:ext cx="274491" cy="341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694054" y="438189"/>
        <a:ext cx="192144" cy="204660"/>
      </dsp:txXfrm>
    </dsp:sp>
    <dsp:sp modelId="{3E9CD70D-3DA9-484E-A2F9-A817FB9AC683}">
      <dsp:nvSpPr>
        <dsp:cNvPr id="0" name=""/>
        <dsp:cNvSpPr/>
      </dsp:nvSpPr>
      <dsp:spPr>
        <a:xfrm>
          <a:off x="2203824" y="0"/>
          <a:ext cx="1419558" cy="10806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C6E78-C7A7-4726-91DA-69AD954CCBAA}">
      <dsp:nvSpPr>
        <dsp:cNvPr id="0" name=""/>
        <dsp:cNvSpPr/>
      </dsp:nvSpPr>
      <dsp:spPr>
        <a:xfrm>
          <a:off x="2434915" y="648404"/>
          <a:ext cx="1419558" cy="1080674"/>
        </a:xfrm>
        <a:prstGeom prst="roundRect">
          <a:avLst>
            <a:gd name="adj" fmla="val 10000"/>
          </a:avLst>
        </a:prstGeom>
        <a:solidFill>
          <a:srgbClr val="234997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noProof="0" dirty="0"/>
            <a:t>SME Development Strategy 2013-2020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noProof="0" dirty="0"/>
            <a:t> Increasing the number of SMEs and  share in GDP</a:t>
          </a:r>
        </a:p>
      </dsp:txBody>
      <dsp:txXfrm>
        <a:off x="2466567" y="680056"/>
        <a:ext cx="1356254" cy="1017370"/>
      </dsp:txXfrm>
    </dsp:sp>
    <dsp:sp modelId="{267ECAFF-9B5B-4BB8-94BC-7635CB165DA7}">
      <dsp:nvSpPr>
        <dsp:cNvPr id="0" name=""/>
        <dsp:cNvSpPr/>
      </dsp:nvSpPr>
      <dsp:spPr>
        <a:xfrm>
          <a:off x="3896821" y="369787"/>
          <a:ext cx="273438" cy="341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896821" y="438007"/>
        <a:ext cx="191407" cy="204660"/>
      </dsp:txXfrm>
    </dsp:sp>
    <dsp:sp modelId="{73491CF8-E4B0-4BD9-BD29-CE342F93E517}">
      <dsp:nvSpPr>
        <dsp:cNvPr id="0" name=""/>
        <dsp:cNvSpPr/>
      </dsp:nvSpPr>
      <dsp:spPr>
        <a:xfrm>
          <a:off x="4404635" y="0"/>
          <a:ext cx="1419558" cy="10806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4B831-A7E2-4755-B301-13B669ACC0D8}">
      <dsp:nvSpPr>
        <dsp:cNvPr id="0" name=""/>
        <dsp:cNvSpPr/>
      </dsp:nvSpPr>
      <dsp:spPr>
        <a:xfrm>
          <a:off x="4622070" y="648404"/>
          <a:ext cx="1419558" cy="1080674"/>
        </a:xfrm>
        <a:prstGeom prst="roundRect">
          <a:avLst>
            <a:gd name="adj" fmla="val 10000"/>
          </a:avLst>
        </a:prstGeom>
        <a:solidFill>
          <a:srgbClr val="234997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noProof="0" dirty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noProof="0" dirty="0"/>
            <a:t>EU funds for entrepreneurs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noProof="0" dirty="0"/>
            <a:t>Supporting competitiveness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noProof="0" dirty="0"/>
        </a:p>
      </dsp:txBody>
      <dsp:txXfrm>
        <a:off x="4653722" y="680056"/>
        <a:ext cx="1356254" cy="1017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0C678-85E7-4354-B501-CF87EA848451}">
      <dsp:nvSpPr>
        <dsp:cNvPr id="0" name=""/>
        <dsp:cNvSpPr/>
      </dsp:nvSpPr>
      <dsp:spPr>
        <a:xfrm>
          <a:off x="0" y="0"/>
          <a:ext cx="1648098" cy="3781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/>
            <a:t>Increasing competitiveness</a:t>
          </a:r>
        </a:p>
      </dsp:txBody>
      <dsp:txXfrm>
        <a:off x="189079" y="0"/>
        <a:ext cx="1269940" cy="378158"/>
      </dsp:txXfrm>
    </dsp:sp>
    <dsp:sp modelId="{88DC5DF4-6011-42E6-93D8-B29B727F9544}">
      <dsp:nvSpPr>
        <dsp:cNvPr id="0" name=""/>
        <dsp:cNvSpPr/>
      </dsp:nvSpPr>
      <dsp:spPr>
        <a:xfrm>
          <a:off x="1486120" y="0"/>
          <a:ext cx="1648098" cy="3781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/>
            <a:t>Increasing productivity</a:t>
          </a:r>
        </a:p>
      </dsp:txBody>
      <dsp:txXfrm>
        <a:off x="1675199" y="0"/>
        <a:ext cx="1269940" cy="378158"/>
      </dsp:txXfrm>
    </dsp:sp>
    <dsp:sp modelId="{564AAE23-0243-445D-BFF0-085B68561F5B}">
      <dsp:nvSpPr>
        <dsp:cNvPr id="0" name=""/>
        <dsp:cNvSpPr/>
      </dsp:nvSpPr>
      <dsp:spPr>
        <a:xfrm>
          <a:off x="2969409" y="0"/>
          <a:ext cx="1648098" cy="3781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/>
            <a:t>Reducing the cost per employee</a:t>
          </a:r>
        </a:p>
      </dsp:txBody>
      <dsp:txXfrm>
        <a:off x="3158488" y="0"/>
        <a:ext cx="1269940" cy="378158"/>
      </dsp:txXfrm>
    </dsp:sp>
    <dsp:sp modelId="{47ABF348-AE90-4F77-A395-A4B60F2D46E1}">
      <dsp:nvSpPr>
        <dsp:cNvPr id="0" name=""/>
        <dsp:cNvSpPr/>
      </dsp:nvSpPr>
      <dsp:spPr>
        <a:xfrm>
          <a:off x="4447336" y="0"/>
          <a:ext cx="1648098" cy="3781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/>
            <a:t>Increasing employment</a:t>
          </a:r>
        </a:p>
      </dsp:txBody>
      <dsp:txXfrm>
        <a:off x="4636415" y="0"/>
        <a:ext cx="1269940" cy="378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7C14B-9035-4004-8F85-8C08CF2F11B1}">
      <dsp:nvSpPr>
        <dsp:cNvPr id="0" name=""/>
        <dsp:cNvSpPr/>
      </dsp:nvSpPr>
      <dsp:spPr>
        <a:xfrm>
          <a:off x="1779" y="0"/>
          <a:ext cx="1865351" cy="2304256"/>
        </a:xfrm>
        <a:prstGeom prst="roundRect">
          <a:avLst>
            <a:gd name="adj" fmla="val 10000"/>
          </a:avLst>
        </a:prstGeom>
        <a:solidFill>
          <a:srgbClr val="36609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 prst="artDeco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1"/>
              </a:solidFill>
            </a:rPr>
            <a:t>Better access to finance for SMEs</a:t>
          </a:r>
          <a:endParaRPr lang="hr-HR" sz="1600" b="1" kern="1200" dirty="0">
            <a:solidFill>
              <a:schemeClr val="bg1"/>
            </a:solidFill>
          </a:endParaRPr>
        </a:p>
      </dsp:txBody>
      <dsp:txXfrm>
        <a:off x="1779" y="921702"/>
        <a:ext cx="1865351" cy="921702"/>
      </dsp:txXfrm>
    </dsp:sp>
    <dsp:sp modelId="{F88FEFB0-5DD2-4619-8DB4-E1D13208896B}">
      <dsp:nvSpPr>
        <dsp:cNvPr id="0" name=""/>
        <dsp:cNvSpPr/>
      </dsp:nvSpPr>
      <dsp:spPr>
        <a:xfrm>
          <a:off x="550796" y="138255"/>
          <a:ext cx="767317" cy="76731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F75C7C-F48C-4419-9FEA-AB08AC98DA05}">
      <dsp:nvSpPr>
        <dsp:cNvPr id="0" name=""/>
        <dsp:cNvSpPr/>
      </dsp:nvSpPr>
      <dsp:spPr>
        <a:xfrm>
          <a:off x="1923520" y="0"/>
          <a:ext cx="1865351" cy="2304256"/>
        </a:xfrm>
        <a:prstGeom prst="roundRect">
          <a:avLst>
            <a:gd name="adj" fmla="val 10000"/>
          </a:avLst>
        </a:prstGeom>
        <a:solidFill>
          <a:srgbClr val="36609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Enabling favorable environment for business creation and development</a:t>
          </a:r>
          <a:r>
            <a:rPr lang="hr-HR" sz="1300" b="1" kern="1200" dirty="0"/>
            <a:t> </a:t>
          </a:r>
        </a:p>
      </dsp:txBody>
      <dsp:txXfrm>
        <a:off x="1923520" y="921702"/>
        <a:ext cx="1865351" cy="921702"/>
      </dsp:txXfrm>
    </dsp:sp>
    <dsp:sp modelId="{2008CF73-5353-4706-9989-E5F94FFF63B3}">
      <dsp:nvSpPr>
        <dsp:cNvPr id="0" name=""/>
        <dsp:cNvSpPr/>
      </dsp:nvSpPr>
      <dsp:spPr>
        <a:xfrm>
          <a:off x="2472109" y="138255"/>
          <a:ext cx="767317" cy="76731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1DF13F3-F6F2-4F2D-8DFB-B13A408E5C1B}">
      <dsp:nvSpPr>
        <dsp:cNvPr id="0" name=""/>
        <dsp:cNvSpPr/>
      </dsp:nvSpPr>
      <dsp:spPr>
        <a:xfrm>
          <a:off x="3844404" y="0"/>
          <a:ext cx="1865351" cy="2304256"/>
        </a:xfrm>
        <a:prstGeom prst="roundRect">
          <a:avLst>
            <a:gd name="adj" fmla="val 10000"/>
          </a:avLst>
        </a:prstGeom>
        <a:solidFill>
          <a:srgbClr val="36609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noProof="0" dirty="0"/>
            <a:t>SMEs innovativeness enhanced</a:t>
          </a:r>
        </a:p>
      </dsp:txBody>
      <dsp:txXfrm>
        <a:off x="3844404" y="921702"/>
        <a:ext cx="1865351" cy="921702"/>
      </dsp:txXfrm>
    </dsp:sp>
    <dsp:sp modelId="{DDEC252F-42BF-4694-A958-71FB6DA7F485}">
      <dsp:nvSpPr>
        <dsp:cNvPr id="0" name=""/>
        <dsp:cNvSpPr/>
      </dsp:nvSpPr>
      <dsp:spPr>
        <a:xfrm>
          <a:off x="4393421" y="138255"/>
          <a:ext cx="767317" cy="76731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749B26-3F2F-424F-B112-693EEC294979}">
      <dsp:nvSpPr>
        <dsp:cNvPr id="0" name=""/>
        <dsp:cNvSpPr/>
      </dsp:nvSpPr>
      <dsp:spPr>
        <a:xfrm>
          <a:off x="5765716" y="0"/>
          <a:ext cx="1865351" cy="2304256"/>
        </a:xfrm>
        <a:prstGeom prst="roundRect">
          <a:avLst>
            <a:gd name="adj" fmla="val 10000"/>
          </a:avLst>
        </a:prstGeom>
        <a:solidFill>
          <a:srgbClr val="36609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300" b="1" kern="1200" dirty="0"/>
            <a:t>SMEs' development and growth in domestic and foreign markets</a:t>
          </a:r>
          <a:r>
            <a:rPr lang="hr-HR" sz="1300" b="1" kern="1200" dirty="0"/>
            <a:t> </a:t>
          </a:r>
          <a:r>
            <a:rPr lang="en-US" sz="1300" b="1" kern="1200" dirty="0"/>
            <a:t>improved </a:t>
          </a:r>
          <a:endParaRPr lang="hr-HR" sz="1300" b="1" kern="1200" dirty="0"/>
        </a:p>
      </dsp:txBody>
      <dsp:txXfrm>
        <a:off x="5765716" y="921702"/>
        <a:ext cx="1865351" cy="921702"/>
      </dsp:txXfrm>
    </dsp:sp>
    <dsp:sp modelId="{EF21B22B-1527-4781-A9C1-B109FDB9A8E5}">
      <dsp:nvSpPr>
        <dsp:cNvPr id="0" name=""/>
        <dsp:cNvSpPr/>
      </dsp:nvSpPr>
      <dsp:spPr>
        <a:xfrm>
          <a:off x="6314733" y="138255"/>
          <a:ext cx="767317" cy="76731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FE6092B-1A90-46C9-A678-5CCA587DD6C5}">
      <dsp:nvSpPr>
        <dsp:cNvPr id="0" name=""/>
        <dsp:cNvSpPr/>
      </dsp:nvSpPr>
      <dsp:spPr>
        <a:xfrm>
          <a:off x="341478" y="1666427"/>
          <a:ext cx="7022220" cy="345638"/>
        </a:xfrm>
        <a:prstGeom prst="leftRightArrow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artDeco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FC74C-133A-4C38-B849-F689538FC25F}">
      <dsp:nvSpPr>
        <dsp:cNvPr id="0" name=""/>
        <dsp:cNvSpPr/>
      </dsp:nvSpPr>
      <dsp:spPr>
        <a:xfrm>
          <a:off x="432231" y="24614"/>
          <a:ext cx="2242370" cy="2790808"/>
        </a:xfrm>
        <a:prstGeom prst="rect">
          <a:avLst/>
        </a:prstGeom>
        <a:gradFill flip="none" rotWithShape="0">
          <a:gsLst>
            <a:gs pos="0">
              <a:srgbClr val="005F8E">
                <a:shade val="30000"/>
                <a:satMod val="115000"/>
              </a:srgbClr>
            </a:gs>
            <a:gs pos="50000">
              <a:srgbClr val="005F8E">
                <a:shade val="67500"/>
                <a:satMod val="115000"/>
              </a:srgbClr>
            </a:gs>
            <a:gs pos="100000">
              <a:srgbClr val="005F8E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err="1">
              <a:latin typeface="+mn-lt"/>
            </a:rPr>
            <a:t>Managing</a:t>
          </a:r>
          <a:r>
            <a:rPr lang="hr-HR" sz="1400" b="1" kern="1200" dirty="0">
              <a:latin typeface="+mn-lt"/>
            </a:rPr>
            <a:t> </a:t>
          </a:r>
          <a:r>
            <a:rPr lang="hr-HR" sz="1400" b="1" kern="1200" dirty="0" err="1">
              <a:latin typeface="+mn-lt"/>
            </a:rPr>
            <a:t>Authority</a:t>
          </a:r>
          <a:r>
            <a:rPr lang="hr-HR" sz="1400" b="1" kern="1200" dirty="0">
              <a:latin typeface="+mn-lt"/>
            </a:rPr>
            <a:t>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>
              <a:latin typeface="+mn-lt"/>
            </a:rPr>
            <a:t>„OPCC 2014 - 2020”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b="1" kern="1200" dirty="0">
            <a:latin typeface="+mn-lt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>
              <a:latin typeface="+mn-lt"/>
            </a:rPr>
            <a:t>MRDFEU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b="1" kern="1200" dirty="0">
            <a:latin typeface="+mn-lt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>
              <a:latin typeface="+mn-lt"/>
            </a:rPr>
            <a:t> </a:t>
          </a:r>
        </a:p>
      </dsp:txBody>
      <dsp:txXfrm>
        <a:off x="432231" y="24614"/>
        <a:ext cx="2242370" cy="2790808"/>
      </dsp:txXfrm>
    </dsp:sp>
    <dsp:sp modelId="{711ADE50-F2B3-4A85-81E9-1A6E9A527E0A}">
      <dsp:nvSpPr>
        <dsp:cNvPr id="0" name=""/>
        <dsp:cNvSpPr/>
      </dsp:nvSpPr>
      <dsp:spPr>
        <a:xfrm>
          <a:off x="2869239" y="5299"/>
          <a:ext cx="2242370" cy="2834737"/>
        </a:xfrm>
        <a:prstGeom prst="rect">
          <a:avLst/>
        </a:prstGeom>
        <a:gradFill flip="none" rotWithShape="0">
          <a:gsLst>
            <a:gs pos="0">
              <a:srgbClr val="005F8E">
                <a:shade val="30000"/>
                <a:satMod val="115000"/>
              </a:srgbClr>
            </a:gs>
            <a:gs pos="50000">
              <a:srgbClr val="005F8E">
                <a:shade val="67500"/>
                <a:satMod val="115000"/>
              </a:srgbClr>
            </a:gs>
            <a:gs pos="100000">
              <a:srgbClr val="005F8E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err="1" smtClean="0">
              <a:latin typeface="+mn-lt"/>
            </a:rPr>
            <a:t>Fund</a:t>
          </a:r>
          <a:r>
            <a:rPr lang="hr-HR" sz="1400" b="1" kern="1200" dirty="0" smtClean="0">
              <a:latin typeface="+mn-lt"/>
            </a:rPr>
            <a:t> </a:t>
          </a:r>
          <a:r>
            <a:rPr lang="hr-HR" sz="1400" b="1" kern="1200" dirty="0" err="1">
              <a:latin typeface="+mn-lt"/>
            </a:rPr>
            <a:t>Manager</a:t>
          </a:r>
          <a:r>
            <a:rPr lang="hr-HR" sz="1400" b="1" kern="1200" dirty="0">
              <a:latin typeface="+mn-lt"/>
            </a:rPr>
            <a:t>(s)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b="1" kern="1200" dirty="0">
            <a:latin typeface="+mn-lt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>
              <a:latin typeface="+mn-lt"/>
            </a:rPr>
            <a:t>HAMAG BICRO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>
              <a:latin typeface="+mn-lt"/>
            </a:rPr>
            <a:t>&amp;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>
              <a:latin typeface="+mn-lt"/>
            </a:rPr>
            <a:t>HBOR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b="1" kern="1200" dirty="0">
            <a:latin typeface="+mn-lt"/>
          </a:endParaRPr>
        </a:p>
      </dsp:txBody>
      <dsp:txXfrm>
        <a:off x="2869239" y="5299"/>
        <a:ext cx="2242370" cy="2834737"/>
      </dsp:txXfrm>
    </dsp:sp>
    <dsp:sp modelId="{6395EE7F-682A-4C07-8CFE-30CBC8FE538A}">
      <dsp:nvSpPr>
        <dsp:cNvPr id="0" name=""/>
        <dsp:cNvSpPr/>
      </dsp:nvSpPr>
      <dsp:spPr>
        <a:xfrm>
          <a:off x="5281782" y="860"/>
          <a:ext cx="2242370" cy="2839176"/>
        </a:xfrm>
        <a:prstGeom prst="rect">
          <a:avLst/>
        </a:prstGeom>
        <a:gradFill flip="none" rotWithShape="0">
          <a:gsLst>
            <a:gs pos="0">
              <a:srgbClr val="005F8E">
                <a:shade val="30000"/>
                <a:satMod val="115000"/>
              </a:srgbClr>
            </a:gs>
            <a:gs pos="50000">
              <a:srgbClr val="005F8E">
                <a:shade val="67500"/>
                <a:satMod val="115000"/>
              </a:srgbClr>
            </a:gs>
            <a:gs pos="100000">
              <a:srgbClr val="005F8E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>
              <a:latin typeface="+mn-lt"/>
            </a:rPr>
            <a:t>Financial </a:t>
          </a:r>
          <a:r>
            <a:rPr lang="hr-HR" sz="1400" b="1" kern="1200" dirty="0" err="1">
              <a:latin typeface="+mn-lt"/>
            </a:rPr>
            <a:t>Intermediaries</a:t>
          </a:r>
          <a:endParaRPr lang="hr-HR" sz="1400" b="1" kern="1200" dirty="0">
            <a:latin typeface="+mn-lt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b="1" kern="1200" dirty="0">
            <a:latin typeface="+mn-lt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b="1" kern="1200" dirty="0">
            <a:latin typeface="+mn-lt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>
              <a:latin typeface="+mn-lt"/>
            </a:rPr>
            <a:t>COMMERCIAL BANKS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b="1" kern="1200" dirty="0">
            <a:latin typeface="+mn-lt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b="0" i="1" kern="1200" dirty="0">
            <a:latin typeface="+mn-lt"/>
          </a:endParaRPr>
        </a:p>
      </dsp:txBody>
      <dsp:txXfrm>
        <a:off x="5281782" y="860"/>
        <a:ext cx="2242370" cy="2839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sr-Latn-RS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sr-Latn-R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Neo Sans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301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" y="744538"/>
            <a:ext cx="6611938" cy="37211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sr-Latn-RS" altLang="sr-Latn-RS" noProof="0"/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sr-Latn-R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Neo Sans" charset="0"/>
                <a:cs typeface="Segoe UI" pitchFamily="34" charset="0"/>
              </a:defRPr>
            </a:lvl1pPr>
          </a:lstStyle>
          <a:p>
            <a:pPr>
              <a:defRPr/>
            </a:pPr>
            <a:fld id="{0E016646-D9EA-4DAB-A459-4CC5779DC1B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06079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EA0CF8-82C0-430C-BDFA-A720BFBCEC53}" type="slidenum">
              <a:rPr lang="en-US" altLang="sr-Latn-RS" smtClean="0">
                <a:latin typeface="Neo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sr-Latn-RS">
              <a:latin typeface="Neo Sans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2112941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Managing Authority </a:t>
            </a:r>
            <a:r>
              <a:rPr lang="hr-HR" dirty="0"/>
              <a:t>: </a:t>
            </a:r>
            <a:r>
              <a:rPr lang="en-US" dirty="0"/>
              <a:t>Signs a Contract with Fund Managers </a:t>
            </a:r>
            <a:r>
              <a:rPr lang="en-US" dirty="0" err="1"/>
              <a:t>Governes</a:t>
            </a:r>
            <a:r>
              <a:rPr lang="en-US" dirty="0"/>
              <a:t> and is responsible for the overall implementation of the OPCC</a:t>
            </a:r>
            <a:endParaRPr lang="hr-HR" dirty="0"/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hr-HR" dirty="0"/>
              <a:t>Fond </a:t>
            </a:r>
            <a:r>
              <a:rPr lang="hr-HR" dirty="0" err="1"/>
              <a:t>Manager</a:t>
            </a:r>
            <a:r>
              <a:rPr lang="hr-HR" dirty="0"/>
              <a:t>(s) : </a:t>
            </a:r>
            <a:r>
              <a:rPr lang="en-US" dirty="0"/>
              <a:t>Selects commercial banks for cooperation, defines the criteria to be achieved and monitors their implementation by carrying out control over the execution of contracted activities, reporting to MRRFEU)</a:t>
            </a:r>
            <a:r>
              <a:rPr lang="hr-HR" dirty="0"/>
              <a:t> 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dirty="0"/>
              <a:t>HAMAG-BICRO</a:t>
            </a:r>
            <a:r>
              <a:rPr lang="hr-HR" dirty="0"/>
              <a:t>=</a:t>
            </a:r>
            <a:r>
              <a:rPr lang="en-US" dirty="0"/>
              <a:t> Croatian Agency for SMEs, Innovations and Investments </a:t>
            </a:r>
            <a:endParaRPr lang="hr-HR" dirty="0"/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dirty="0"/>
              <a:t>HBOR</a:t>
            </a:r>
            <a:r>
              <a:rPr lang="hr-HR" dirty="0"/>
              <a:t>=</a:t>
            </a:r>
            <a:r>
              <a:rPr lang="en-US" dirty="0"/>
              <a:t>Croatian Bank for Reconstruction and Development </a:t>
            </a:r>
            <a:endParaRPr lang="hr-HR" dirty="0"/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dirty="0"/>
              <a:t>Financial intermediaries</a:t>
            </a:r>
            <a:r>
              <a:rPr lang="hr-HR" dirty="0"/>
              <a:t>: </a:t>
            </a:r>
            <a:r>
              <a:rPr lang="en-US" dirty="0"/>
              <a:t>(Administrative agents, payment agents and insurance agents)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E016646-D9EA-4DAB-A459-4CC5779DC1B5}" type="slidenum">
              <a:rPr lang="en-US" altLang="sr-Latn-RS" smtClean="0"/>
              <a:pPr>
                <a:defRPr/>
              </a:pPr>
              <a:t>16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85401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1938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>
              <a:latin typeface="Neo Sans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BE8C59C-0368-41F4-9525-D2DE76BF9D1C}" type="slidenum">
              <a:rPr lang="en-US" altLang="sr-Latn-RS" smtClean="0">
                <a:latin typeface="Neo Sans" charset="0"/>
              </a:rPr>
              <a:pPr eaLnBrk="1" hangingPunct="1"/>
              <a:t>17</a:t>
            </a:fld>
            <a:endParaRPr lang="en-US" altLang="sr-Latn-RS">
              <a:latin typeface="Neo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53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E016646-D9EA-4DAB-A459-4CC5779DC1B5}" type="slidenum">
              <a:rPr lang="en-US" altLang="sr-Latn-RS" smtClean="0"/>
              <a:pPr>
                <a:defRPr/>
              </a:pPr>
              <a:t>18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28707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r>
              <a:rPr lang="hr-HR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Expected</a:t>
            </a:r>
            <a:r>
              <a:rPr lang="hr-H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start – June</a:t>
            </a:r>
            <a:r>
              <a:rPr lang="hr-HR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2017</a:t>
            </a:r>
            <a:endParaRPr lang="en-GB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9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D62879D-E76E-4F45-8229-348FA0AD4CEC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21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277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Here</a:t>
            </a:r>
            <a:r>
              <a:rPr lang="hr-HR" dirty="0"/>
              <a:t> are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main</a:t>
            </a:r>
            <a:r>
              <a:rPr lang="hr-HR" dirty="0"/>
              <a:t> </a:t>
            </a:r>
            <a:r>
              <a:rPr lang="hr-HR" dirty="0" err="1"/>
              <a:t>topics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I </a:t>
            </a:r>
            <a:r>
              <a:rPr lang="hr-HR" dirty="0" err="1"/>
              <a:t>would</a:t>
            </a:r>
            <a:r>
              <a:rPr lang="hr-HR" dirty="0"/>
              <a:t> </a:t>
            </a:r>
            <a:r>
              <a:rPr lang="hr-HR" dirty="0" err="1"/>
              <a:t>like</a:t>
            </a:r>
            <a:r>
              <a:rPr lang="hr-HR" dirty="0"/>
              <a:t> to </a:t>
            </a:r>
            <a:r>
              <a:rPr lang="hr-HR" dirty="0" err="1"/>
              <a:t>present</a:t>
            </a:r>
            <a:r>
              <a:rPr lang="hr-HR" dirty="0"/>
              <a:t> to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today</a:t>
            </a:r>
            <a:r>
              <a:rPr lang="hr-HR" dirty="0"/>
              <a:t>. I </a:t>
            </a:r>
            <a:r>
              <a:rPr lang="hr-HR" dirty="0" err="1"/>
              <a:t>will</a:t>
            </a:r>
            <a:r>
              <a:rPr lang="hr-HR" dirty="0"/>
              <a:t> </a:t>
            </a:r>
            <a:r>
              <a:rPr lang="hr-HR" dirty="0" err="1"/>
              <a:t>briefly</a:t>
            </a:r>
            <a:r>
              <a:rPr lang="hr-HR" dirty="0"/>
              <a:t> </a:t>
            </a:r>
            <a:r>
              <a:rPr lang="hr-HR" dirty="0" err="1"/>
              <a:t>introduce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Strategic</a:t>
            </a:r>
            <a:r>
              <a:rPr lang="hr-HR" dirty="0"/>
              <a:t> </a:t>
            </a:r>
            <a:r>
              <a:rPr lang="hr-HR" dirty="0" err="1"/>
              <a:t>framework</a:t>
            </a:r>
            <a:r>
              <a:rPr lang="hr-HR" dirty="0"/>
              <a:t>  </a:t>
            </a:r>
            <a:r>
              <a:rPr lang="hr-HR" dirty="0" err="1"/>
              <a:t>when</a:t>
            </a:r>
            <a:r>
              <a:rPr lang="hr-HR" dirty="0"/>
              <a:t>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comes</a:t>
            </a:r>
            <a:r>
              <a:rPr lang="hr-HR" dirty="0"/>
              <a:t> to ESI </a:t>
            </a:r>
            <a:r>
              <a:rPr lang="hr-HR" dirty="0" err="1"/>
              <a:t>Funds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Croatia for </a:t>
            </a:r>
            <a:r>
              <a:rPr lang="hr-HR" dirty="0" err="1"/>
              <a:t>the</a:t>
            </a:r>
            <a:r>
              <a:rPr lang="hr-HR" dirty="0"/>
              <a:t> period 2014-2020..</a:t>
            </a:r>
          </a:p>
          <a:p>
            <a:r>
              <a:rPr lang="hr-HR" dirty="0" err="1"/>
              <a:t>Then</a:t>
            </a:r>
            <a:r>
              <a:rPr lang="hr-HR" dirty="0"/>
              <a:t> I </a:t>
            </a:r>
            <a:r>
              <a:rPr lang="hr-HR" dirty="0" err="1"/>
              <a:t>will</a:t>
            </a:r>
            <a:r>
              <a:rPr lang="hr-HR" dirty="0"/>
              <a:t> talk a bit more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Operational</a:t>
            </a:r>
            <a:r>
              <a:rPr lang="hr-HR" dirty="0"/>
              <a:t> Program </a:t>
            </a:r>
            <a:r>
              <a:rPr lang="hr-HR" dirty="0" err="1"/>
              <a:t>Competitiveness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Cohesion</a:t>
            </a:r>
            <a:r>
              <a:rPr lang="hr-HR" dirty="0"/>
              <a:t>, </a:t>
            </a:r>
            <a:r>
              <a:rPr lang="hr-HR" dirty="0" err="1"/>
              <a:t>or</a:t>
            </a:r>
            <a:r>
              <a:rPr lang="hr-HR" dirty="0"/>
              <a:t> OPCC as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call</a:t>
            </a:r>
            <a:r>
              <a:rPr lang="hr-HR" dirty="0"/>
              <a:t>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I </a:t>
            </a:r>
            <a:r>
              <a:rPr lang="hr-HR" dirty="0" err="1"/>
              <a:t>will</a:t>
            </a:r>
            <a:r>
              <a:rPr lang="hr-HR" dirty="0"/>
              <a:t> </a:t>
            </a:r>
            <a:r>
              <a:rPr lang="hr-HR" dirty="0" err="1"/>
              <a:t>also</a:t>
            </a:r>
            <a:r>
              <a:rPr lang="hr-HR" dirty="0"/>
              <a:t> provide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overview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implementation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OPCC </a:t>
            </a:r>
            <a:r>
              <a:rPr lang="hr-HR" dirty="0" err="1"/>
              <a:t>up</a:t>
            </a:r>
            <a:r>
              <a:rPr lang="hr-HR" dirty="0"/>
              <a:t> to May </a:t>
            </a:r>
            <a:r>
              <a:rPr lang="hr-HR" dirty="0" err="1"/>
              <a:t>of</a:t>
            </a:r>
            <a:r>
              <a:rPr lang="hr-HR" dirty="0"/>
              <a:t> 2017. </a:t>
            </a:r>
            <a:r>
              <a:rPr lang="hr-HR" dirty="0" err="1"/>
              <a:t>Since</a:t>
            </a:r>
            <a:r>
              <a:rPr lang="hr-HR" dirty="0"/>
              <a:t> I </a:t>
            </a:r>
            <a:r>
              <a:rPr lang="hr-HR" dirty="0" err="1"/>
              <a:t>represent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Ministry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Economy</a:t>
            </a:r>
            <a:r>
              <a:rPr lang="hr-HR" dirty="0"/>
              <a:t> I </a:t>
            </a:r>
            <a:r>
              <a:rPr lang="hr-HR" dirty="0" err="1"/>
              <a:t>will</a:t>
            </a:r>
            <a:r>
              <a:rPr lang="hr-HR" dirty="0"/>
              <a:t> </a:t>
            </a:r>
            <a:r>
              <a:rPr lang="hr-HR" dirty="0" err="1"/>
              <a:t>focus</a:t>
            </a:r>
            <a:r>
              <a:rPr lang="hr-HR" dirty="0"/>
              <a:t> on </a:t>
            </a:r>
            <a:r>
              <a:rPr lang="hr-HR" dirty="0" err="1"/>
              <a:t>Priority</a:t>
            </a:r>
            <a:r>
              <a:rPr lang="hr-HR" dirty="0"/>
              <a:t> </a:t>
            </a:r>
            <a:r>
              <a:rPr lang="hr-HR" dirty="0" err="1"/>
              <a:t>Axis</a:t>
            </a:r>
            <a:r>
              <a:rPr lang="hr-HR" dirty="0"/>
              <a:t> 1 „</a:t>
            </a:r>
            <a:r>
              <a:rPr lang="hr-HR" dirty="0" err="1"/>
              <a:t>Strengthening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Economy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Applying</a:t>
            </a:r>
            <a:r>
              <a:rPr lang="hr-HR" dirty="0"/>
              <a:t> Research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Innovation</a:t>
            </a:r>
            <a:r>
              <a:rPr lang="hr-HR" dirty="0"/>
              <a:t>”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Priority</a:t>
            </a:r>
            <a:r>
              <a:rPr lang="hr-HR" dirty="0"/>
              <a:t> </a:t>
            </a:r>
            <a:r>
              <a:rPr lang="hr-HR" dirty="0" err="1"/>
              <a:t>Axis</a:t>
            </a:r>
            <a:r>
              <a:rPr lang="hr-HR" dirty="0"/>
              <a:t> 3 „Business </a:t>
            </a:r>
            <a:r>
              <a:rPr lang="hr-HR" dirty="0" err="1"/>
              <a:t>Competitiveness</a:t>
            </a:r>
            <a:r>
              <a:rPr lang="hr-HR" dirty="0"/>
              <a:t>” as </a:t>
            </a:r>
            <a:r>
              <a:rPr lang="hr-HR" dirty="0" err="1"/>
              <a:t>well</a:t>
            </a:r>
            <a:r>
              <a:rPr lang="hr-HR" dirty="0"/>
              <a:t> as </a:t>
            </a:r>
            <a:r>
              <a:rPr lang="hr-HR" dirty="0" err="1"/>
              <a:t>the</a:t>
            </a:r>
            <a:r>
              <a:rPr lang="hr-HR" dirty="0"/>
              <a:t> use </a:t>
            </a:r>
            <a:r>
              <a:rPr lang="hr-HR" dirty="0" err="1"/>
              <a:t>of</a:t>
            </a:r>
            <a:r>
              <a:rPr lang="hr-HR" dirty="0"/>
              <a:t> Financial </a:t>
            </a:r>
            <a:r>
              <a:rPr lang="hr-HR" dirty="0" err="1"/>
              <a:t>instruments</a:t>
            </a:r>
            <a:r>
              <a:rPr lang="hr-HR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E016646-D9EA-4DAB-A459-4CC5779DC1B5}" type="slidenum">
              <a:rPr lang="en-US" altLang="sr-Latn-RS" smtClean="0"/>
              <a:pPr>
                <a:defRPr/>
              </a:pPr>
              <a:t>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4658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The</a:t>
            </a:r>
            <a:r>
              <a:rPr lang="hr-HR" dirty="0"/>
              <a:t> Croatian </a:t>
            </a:r>
            <a:r>
              <a:rPr lang="hr-HR" dirty="0" err="1"/>
              <a:t>Strategic</a:t>
            </a:r>
            <a:r>
              <a:rPr lang="hr-HR" dirty="0"/>
              <a:t> Framework for ESI </a:t>
            </a:r>
            <a:r>
              <a:rPr lang="hr-HR" dirty="0" err="1"/>
              <a:t>Funds</a:t>
            </a:r>
            <a:r>
              <a:rPr lang="hr-HR" dirty="0"/>
              <a:t> for </a:t>
            </a:r>
            <a:r>
              <a:rPr lang="hr-HR" dirty="0" err="1"/>
              <a:t>the</a:t>
            </a:r>
            <a:r>
              <a:rPr lang="hr-HR" dirty="0"/>
              <a:t> period 2014-2020 </a:t>
            </a:r>
            <a:r>
              <a:rPr lang="hr-HR" dirty="0" err="1"/>
              <a:t>consists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Partnership</a:t>
            </a:r>
            <a:r>
              <a:rPr lang="hr-HR" dirty="0"/>
              <a:t> </a:t>
            </a:r>
            <a:r>
              <a:rPr lang="hr-HR" dirty="0" err="1"/>
              <a:t>Agreement</a:t>
            </a:r>
            <a:r>
              <a:rPr lang="hr-HR" dirty="0"/>
              <a:t> </a:t>
            </a:r>
            <a:r>
              <a:rPr lang="hr-HR" dirty="0" err="1"/>
              <a:t>between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European </a:t>
            </a:r>
            <a:r>
              <a:rPr lang="hr-HR" dirty="0" err="1"/>
              <a:t>Commission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Republic </a:t>
            </a:r>
            <a:r>
              <a:rPr lang="hr-HR" dirty="0" err="1"/>
              <a:t>of</a:t>
            </a:r>
            <a:r>
              <a:rPr lang="hr-HR" dirty="0"/>
              <a:t> Croatia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adopted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October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2014, </a:t>
            </a:r>
            <a:r>
              <a:rPr lang="hr-HR" dirty="0" err="1"/>
              <a:t>with</a:t>
            </a:r>
            <a:r>
              <a:rPr lang="hr-HR" dirty="0"/>
              <a:t> 12 </a:t>
            </a:r>
            <a:r>
              <a:rPr lang="hr-HR" dirty="0" err="1"/>
              <a:t>strategic</a:t>
            </a:r>
            <a:r>
              <a:rPr lang="hr-HR" dirty="0"/>
              <a:t> </a:t>
            </a:r>
            <a:r>
              <a:rPr lang="hr-HR" dirty="0" err="1"/>
              <a:t>priorities</a:t>
            </a:r>
            <a:r>
              <a:rPr lang="hr-HR" dirty="0"/>
              <a:t> (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actually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first</a:t>
            </a:r>
            <a:r>
              <a:rPr lang="hr-HR" dirty="0"/>
              <a:t> </a:t>
            </a:r>
            <a:r>
              <a:rPr lang="hr-HR" dirty="0" err="1"/>
              <a:t>such</a:t>
            </a:r>
            <a:r>
              <a:rPr lang="hr-HR" dirty="0"/>
              <a:t> </a:t>
            </a:r>
            <a:r>
              <a:rPr lang="hr-HR" dirty="0" err="1"/>
              <a:t>all-encompassing</a:t>
            </a:r>
            <a:r>
              <a:rPr lang="hr-HR" dirty="0"/>
              <a:t> </a:t>
            </a:r>
            <a:r>
              <a:rPr lang="hr-HR" dirty="0" err="1"/>
              <a:t>strategic</a:t>
            </a:r>
            <a:r>
              <a:rPr lang="hr-HR" dirty="0"/>
              <a:t> </a:t>
            </a:r>
            <a:r>
              <a:rPr lang="hr-HR" dirty="0" err="1"/>
              <a:t>document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Croatia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serves</a:t>
            </a:r>
            <a:r>
              <a:rPr lang="hr-HR" dirty="0"/>
              <a:t> as a </a:t>
            </a:r>
            <a:r>
              <a:rPr lang="hr-HR" dirty="0" err="1"/>
              <a:t>solid</a:t>
            </a:r>
            <a:r>
              <a:rPr lang="hr-HR" dirty="0"/>
              <a:t> base for </a:t>
            </a:r>
            <a:r>
              <a:rPr lang="hr-HR" dirty="0" err="1"/>
              <a:t>further</a:t>
            </a:r>
            <a:r>
              <a:rPr lang="hr-HR" dirty="0"/>
              <a:t> </a:t>
            </a:r>
            <a:r>
              <a:rPr lang="hr-HR" dirty="0" err="1"/>
              <a:t>planning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investments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programming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operational</a:t>
            </a:r>
            <a:r>
              <a:rPr lang="hr-HR" dirty="0"/>
              <a:t> </a:t>
            </a:r>
            <a:r>
              <a:rPr lang="hr-HR" dirty="0" err="1"/>
              <a:t>programs</a:t>
            </a:r>
            <a:r>
              <a:rPr lang="hr-HR" dirty="0"/>
              <a:t>). </a:t>
            </a:r>
          </a:p>
          <a:p>
            <a:endParaRPr lang="hr-HR" dirty="0"/>
          </a:p>
          <a:p>
            <a:r>
              <a:rPr lang="hr-HR" dirty="0" err="1"/>
              <a:t>There</a:t>
            </a:r>
            <a:r>
              <a:rPr lang="hr-HR" dirty="0"/>
              <a:t> are </a:t>
            </a:r>
            <a:r>
              <a:rPr lang="hr-HR" dirty="0" err="1"/>
              <a:t>four</a:t>
            </a:r>
            <a:r>
              <a:rPr lang="hr-HR" dirty="0"/>
              <a:t> </a:t>
            </a:r>
            <a:r>
              <a:rPr lang="hr-HR" dirty="0" err="1"/>
              <a:t>OPs</a:t>
            </a:r>
            <a:r>
              <a:rPr lang="hr-HR" dirty="0"/>
              <a:t> </a:t>
            </a:r>
            <a:r>
              <a:rPr lang="hr-HR" dirty="0" err="1"/>
              <a:t>which</a:t>
            </a:r>
            <a:r>
              <a:rPr lang="hr-HR" dirty="0"/>
              <a:t> are </a:t>
            </a:r>
            <a:r>
              <a:rPr lang="hr-HR" dirty="0" err="1"/>
              <a:t>co-financed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ESI </a:t>
            </a:r>
            <a:r>
              <a:rPr lang="hr-HR" dirty="0" err="1"/>
              <a:t>funds</a:t>
            </a:r>
            <a:r>
              <a:rPr lang="hr-HR" dirty="0"/>
              <a:t> for 2014-2020, </a:t>
            </a:r>
            <a:r>
              <a:rPr lang="en-US" dirty="0"/>
              <a:t>OP Competitiveness and Cohesion</a:t>
            </a:r>
            <a:r>
              <a:rPr lang="hr-HR" dirty="0"/>
              <a:t> </a:t>
            </a:r>
            <a:r>
              <a:rPr lang="hr-HR" dirty="0" err="1"/>
              <a:t>co-financed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ERDF </a:t>
            </a:r>
            <a:r>
              <a:rPr lang="hr-HR" dirty="0" err="1"/>
              <a:t>and</a:t>
            </a:r>
            <a:r>
              <a:rPr lang="hr-HR" dirty="0"/>
              <a:t> CF (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certain</a:t>
            </a:r>
            <a:r>
              <a:rPr lang="hr-HR" dirty="0"/>
              <a:t> </a:t>
            </a:r>
            <a:r>
              <a:rPr lang="hr-HR" dirty="0" err="1"/>
              <a:t>ties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ESF as </a:t>
            </a:r>
            <a:r>
              <a:rPr lang="hr-HR" dirty="0" err="1"/>
              <a:t>well</a:t>
            </a:r>
            <a:r>
              <a:rPr lang="hr-HR" dirty="0"/>
              <a:t>);  </a:t>
            </a:r>
            <a:r>
              <a:rPr lang="en-US" dirty="0"/>
              <a:t>OP Efficient Human Resources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co-financed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ESF, </a:t>
            </a:r>
            <a:r>
              <a:rPr lang="en-US" dirty="0"/>
              <a:t>OP Maritime and Fisheries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co-financed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EFFA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en-US" dirty="0"/>
              <a:t>Rural Development </a:t>
            </a:r>
            <a:r>
              <a:rPr lang="en-US" dirty="0" err="1"/>
              <a:t>Programme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co-financed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EAFRD. </a:t>
            </a:r>
          </a:p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programming</a:t>
            </a:r>
            <a:r>
              <a:rPr lang="hr-HR" dirty="0"/>
              <a:t> </a:t>
            </a:r>
            <a:r>
              <a:rPr lang="hr-HR" dirty="0" err="1"/>
              <a:t>process</a:t>
            </a:r>
            <a:r>
              <a:rPr lang="hr-HR" dirty="0"/>
              <a:t> </a:t>
            </a:r>
            <a:r>
              <a:rPr lang="hr-HR" dirty="0" err="1"/>
              <a:t>began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early</a:t>
            </a:r>
            <a:r>
              <a:rPr lang="hr-HR" dirty="0"/>
              <a:t> 2012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completed</a:t>
            </a:r>
            <a:r>
              <a:rPr lang="hr-HR" dirty="0"/>
              <a:t> </a:t>
            </a:r>
            <a:r>
              <a:rPr lang="hr-HR" dirty="0" err="1"/>
              <a:t>between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end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2014 </a:t>
            </a:r>
            <a:r>
              <a:rPr lang="hr-HR" dirty="0" err="1"/>
              <a:t>and</a:t>
            </a:r>
            <a:r>
              <a:rPr lang="hr-HR" dirty="0"/>
              <a:t> 2015.   </a:t>
            </a:r>
          </a:p>
          <a:p>
            <a:endParaRPr lang="hr-HR" dirty="0"/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overall</a:t>
            </a:r>
            <a:r>
              <a:rPr lang="hr-HR" dirty="0"/>
              <a:t> </a:t>
            </a:r>
            <a:r>
              <a:rPr lang="hr-HR" dirty="0" err="1"/>
              <a:t>allocation</a:t>
            </a:r>
            <a:r>
              <a:rPr lang="hr-HR" dirty="0"/>
              <a:t> for Croatia </a:t>
            </a:r>
            <a:r>
              <a:rPr lang="hr-HR" dirty="0" err="1"/>
              <a:t>from</a:t>
            </a:r>
            <a:r>
              <a:rPr lang="hr-HR" dirty="0"/>
              <a:t> ESI </a:t>
            </a:r>
            <a:r>
              <a:rPr lang="hr-HR" dirty="0" err="1"/>
              <a:t>Funds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around</a:t>
            </a:r>
            <a:r>
              <a:rPr lang="hr-HR" dirty="0"/>
              <a:t> 10.6 </a:t>
            </a:r>
            <a:r>
              <a:rPr lang="hr-HR" dirty="0" err="1"/>
              <a:t>billion</a:t>
            </a:r>
            <a:r>
              <a:rPr lang="hr-HR" dirty="0"/>
              <a:t> euro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national</a:t>
            </a:r>
            <a:r>
              <a:rPr lang="hr-HR" dirty="0"/>
              <a:t> </a:t>
            </a:r>
            <a:r>
              <a:rPr lang="hr-HR" dirty="0" err="1"/>
              <a:t>cofinancing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total </a:t>
            </a:r>
            <a:r>
              <a:rPr lang="hr-HR" dirty="0" err="1"/>
              <a:t>allocation</a:t>
            </a:r>
            <a:r>
              <a:rPr lang="hr-HR" dirty="0"/>
              <a:t> for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implementation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this</a:t>
            </a:r>
            <a:r>
              <a:rPr lang="hr-HR" dirty="0"/>
              <a:t> </a:t>
            </a:r>
            <a:r>
              <a:rPr lang="hr-HR" dirty="0" err="1"/>
              <a:t>strategic</a:t>
            </a:r>
            <a:r>
              <a:rPr lang="hr-HR" dirty="0"/>
              <a:t> </a:t>
            </a:r>
            <a:r>
              <a:rPr lang="hr-HR" dirty="0" err="1"/>
              <a:t>framework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around</a:t>
            </a:r>
            <a:r>
              <a:rPr lang="hr-HR" dirty="0"/>
              <a:t> 12.5 </a:t>
            </a:r>
            <a:r>
              <a:rPr lang="hr-HR" dirty="0" err="1"/>
              <a:t>billion</a:t>
            </a:r>
            <a:r>
              <a:rPr lang="hr-HR" dirty="0"/>
              <a:t> </a:t>
            </a:r>
            <a:r>
              <a:rPr lang="hr-HR" dirty="0" err="1"/>
              <a:t>euros</a:t>
            </a:r>
            <a:r>
              <a:rPr lang="hr-HR" dirty="0"/>
              <a:t> for 2014-2020.</a:t>
            </a:r>
            <a:endParaRPr lang="en-US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E016646-D9EA-4DAB-A459-4CC5779DC1B5}" type="slidenum">
              <a:rPr lang="en-US" altLang="sr-Latn-RS" smtClean="0"/>
              <a:pPr>
                <a:defRPr/>
              </a:pPr>
              <a:t>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48436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Operational</a:t>
            </a:r>
            <a:r>
              <a:rPr lang="hr-HR" dirty="0"/>
              <a:t> Program </a:t>
            </a:r>
            <a:r>
              <a:rPr lang="hr-HR" dirty="0" err="1"/>
              <a:t>Competitiveness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Cohesion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mainly</a:t>
            </a:r>
            <a:r>
              <a:rPr lang="hr-HR" dirty="0"/>
              <a:t> </a:t>
            </a:r>
            <a:r>
              <a:rPr lang="hr-HR" dirty="0" err="1"/>
              <a:t>co-financed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ERDF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amount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combined</a:t>
            </a:r>
            <a:r>
              <a:rPr lang="hr-HR" dirty="0"/>
              <a:t> </a:t>
            </a:r>
            <a:r>
              <a:rPr lang="hr-HR" dirty="0" err="1"/>
              <a:t>allocation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ERDF </a:t>
            </a:r>
            <a:r>
              <a:rPr lang="hr-HR" dirty="0" err="1"/>
              <a:t>and</a:t>
            </a:r>
            <a:r>
              <a:rPr lang="hr-HR" dirty="0"/>
              <a:t> CF </a:t>
            </a:r>
            <a:r>
              <a:rPr lang="hr-HR" dirty="0" err="1"/>
              <a:t>is</a:t>
            </a:r>
            <a:r>
              <a:rPr lang="hr-HR" dirty="0"/>
              <a:t> 6.881 </a:t>
            </a:r>
            <a:r>
              <a:rPr lang="hr-HR" dirty="0" err="1"/>
              <a:t>billion</a:t>
            </a:r>
            <a:r>
              <a:rPr lang="hr-HR" dirty="0"/>
              <a:t> EUR for 2014-2020. 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national</a:t>
            </a:r>
            <a:r>
              <a:rPr lang="hr-HR" dirty="0"/>
              <a:t> </a:t>
            </a:r>
            <a:r>
              <a:rPr lang="hr-HR" dirty="0" err="1"/>
              <a:t>cofinancing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total </a:t>
            </a:r>
            <a:r>
              <a:rPr lang="hr-HR" dirty="0" err="1"/>
              <a:t>allocation</a:t>
            </a:r>
            <a:r>
              <a:rPr lang="hr-HR" dirty="0"/>
              <a:t> for OPCC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around</a:t>
            </a:r>
            <a:r>
              <a:rPr lang="hr-HR" dirty="0"/>
              <a:t> 8 </a:t>
            </a:r>
            <a:r>
              <a:rPr lang="hr-HR" dirty="0" err="1"/>
              <a:t>billion</a:t>
            </a:r>
            <a:r>
              <a:rPr lang="hr-HR" dirty="0"/>
              <a:t> </a:t>
            </a:r>
            <a:r>
              <a:rPr lang="hr-HR" dirty="0" err="1"/>
              <a:t>euros</a:t>
            </a:r>
            <a:r>
              <a:rPr lang="hr-HR" dirty="0"/>
              <a:t>.</a:t>
            </a:r>
          </a:p>
          <a:p>
            <a:endParaRPr lang="hr-HR" dirty="0"/>
          </a:p>
          <a:p>
            <a:r>
              <a:rPr lang="hr-HR" dirty="0"/>
              <a:t>(Croatian </a:t>
            </a:r>
            <a:r>
              <a:rPr lang="hr-HR" dirty="0" err="1"/>
              <a:t>administration</a:t>
            </a:r>
            <a:r>
              <a:rPr lang="hr-HR" dirty="0"/>
              <a:t> </a:t>
            </a:r>
            <a:r>
              <a:rPr lang="hr-HR" dirty="0" err="1"/>
              <a:t>has</a:t>
            </a:r>
            <a:r>
              <a:rPr lang="hr-HR" dirty="0"/>
              <a:t> </a:t>
            </a:r>
            <a:r>
              <a:rPr lang="hr-HR" dirty="0" err="1"/>
              <a:t>never</a:t>
            </a:r>
            <a:r>
              <a:rPr lang="hr-HR" dirty="0"/>
              <a:t> </a:t>
            </a:r>
            <a:r>
              <a:rPr lang="hr-HR" dirty="0" err="1"/>
              <a:t>before</a:t>
            </a:r>
            <a:r>
              <a:rPr lang="hr-HR" dirty="0"/>
              <a:t> </a:t>
            </a:r>
            <a:r>
              <a:rPr lang="hr-HR" dirty="0" err="1"/>
              <a:t>handled</a:t>
            </a:r>
            <a:r>
              <a:rPr lang="hr-HR" dirty="0"/>
              <a:t> </a:t>
            </a:r>
            <a:r>
              <a:rPr lang="hr-HR" dirty="0" err="1"/>
              <a:t>such</a:t>
            </a:r>
            <a:r>
              <a:rPr lang="hr-HR" dirty="0"/>
              <a:t> a </a:t>
            </a:r>
            <a:r>
              <a:rPr lang="hr-HR" dirty="0" err="1"/>
              <a:t>big</a:t>
            </a:r>
            <a:r>
              <a:rPr lang="hr-HR" dirty="0"/>
              <a:t> </a:t>
            </a:r>
            <a:r>
              <a:rPr lang="hr-HR" dirty="0" err="1"/>
              <a:t>investment</a:t>
            </a:r>
            <a:r>
              <a:rPr lang="hr-HR" dirty="0"/>
              <a:t> program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even</a:t>
            </a:r>
            <a:r>
              <a:rPr lang="hr-HR" dirty="0"/>
              <a:t> </a:t>
            </a:r>
            <a:r>
              <a:rPr lang="hr-HR" dirty="0" err="1"/>
              <a:t>programing</a:t>
            </a:r>
            <a:r>
              <a:rPr lang="hr-HR" dirty="0"/>
              <a:t>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quite</a:t>
            </a:r>
            <a:r>
              <a:rPr lang="hr-HR" dirty="0"/>
              <a:t> a </a:t>
            </a:r>
            <a:r>
              <a:rPr lang="hr-HR" dirty="0" err="1"/>
              <a:t>challenge</a:t>
            </a:r>
            <a:r>
              <a:rPr lang="hr-HR" dirty="0"/>
              <a:t>. OPCC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extreme</a:t>
            </a:r>
            <a:r>
              <a:rPr lang="hr-HR" dirty="0"/>
              <a:t> </a:t>
            </a:r>
            <a:r>
              <a:rPr lang="hr-HR" dirty="0" err="1"/>
              <a:t>importance</a:t>
            </a:r>
            <a:r>
              <a:rPr lang="hr-HR" dirty="0"/>
              <a:t> to </a:t>
            </a:r>
            <a:r>
              <a:rPr lang="hr-HR" dirty="0" err="1"/>
              <a:t>us</a:t>
            </a:r>
            <a:r>
              <a:rPr lang="hr-HR" dirty="0"/>
              <a:t> </a:t>
            </a:r>
            <a:r>
              <a:rPr lang="hr-HR" dirty="0" err="1"/>
              <a:t>since</a:t>
            </a:r>
            <a:r>
              <a:rPr lang="hr-HR" dirty="0"/>
              <a:t>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provides</a:t>
            </a:r>
            <a:r>
              <a:rPr lang="hr-HR" dirty="0"/>
              <a:t> </a:t>
            </a:r>
            <a:r>
              <a:rPr lang="hr-HR" dirty="0" err="1"/>
              <a:t>us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significant</a:t>
            </a:r>
            <a:r>
              <a:rPr lang="hr-HR" dirty="0"/>
              <a:t> </a:t>
            </a:r>
            <a:r>
              <a:rPr lang="hr-HR" dirty="0" err="1"/>
              <a:t>opportunities</a:t>
            </a:r>
            <a:r>
              <a:rPr lang="hr-HR" dirty="0"/>
              <a:t> to </a:t>
            </a:r>
            <a:r>
              <a:rPr lang="hr-HR" dirty="0" err="1"/>
              <a:t>invest</a:t>
            </a:r>
            <a:r>
              <a:rPr lang="hr-HR" dirty="0"/>
              <a:t> </a:t>
            </a:r>
            <a:r>
              <a:rPr lang="hr-HR" dirty="0" err="1"/>
              <a:t>into</a:t>
            </a:r>
            <a:r>
              <a:rPr lang="hr-HR" dirty="0"/>
              <a:t> </a:t>
            </a:r>
            <a:r>
              <a:rPr lang="hr-HR" dirty="0" err="1"/>
              <a:t>boosting</a:t>
            </a:r>
            <a:r>
              <a:rPr lang="hr-HR" dirty="0"/>
              <a:t> </a:t>
            </a:r>
            <a:r>
              <a:rPr lang="hr-HR" dirty="0" err="1"/>
              <a:t>our</a:t>
            </a:r>
            <a:r>
              <a:rPr lang="hr-HR" dirty="0"/>
              <a:t> </a:t>
            </a:r>
            <a:r>
              <a:rPr lang="hr-HR" dirty="0" err="1"/>
              <a:t>economy</a:t>
            </a:r>
            <a:r>
              <a:rPr lang="hr-HR" dirty="0"/>
              <a:t>.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E016646-D9EA-4DAB-A459-4CC5779DC1B5}" type="slidenum">
              <a:rPr lang="en-US" altLang="sr-Latn-RS" smtClean="0"/>
              <a:pPr>
                <a:defRPr/>
              </a:pPr>
              <a:t>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56933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OPCC </a:t>
            </a:r>
            <a:r>
              <a:rPr lang="hr-HR" dirty="0" err="1"/>
              <a:t>focuses</a:t>
            </a:r>
            <a:r>
              <a:rPr lang="hr-HR" dirty="0"/>
              <a:t> on 9 </a:t>
            </a:r>
            <a:r>
              <a:rPr lang="hr-HR" dirty="0" err="1"/>
              <a:t>thematic</a:t>
            </a:r>
            <a:r>
              <a:rPr lang="hr-HR" dirty="0"/>
              <a:t> </a:t>
            </a:r>
            <a:r>
              <a:rPr lang="hr-HR" dirty="0" err="1"/>
              <a:t>objectives</a:t>
            </a:r>
            <a:r>
              <a:rPr lang="hr-HR" dirty="0"/>
              <a:t> (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investment</a:t>
            </a:r>
            <a:r>
              <a:rPr lang="hr-HR" dirty="0"/>
              <a:t> </a:t>
            </a:r>
            <a:r>
              <a:rPr lang="hr-HR" dirty="0" err="1"/>
              <a:t>priorities</a:t>
            </a:r>
            <a:r>
              <a:rPr lang="hr-HR" dirty="0"/>
              <a:t>) for ESI </a:t>
            </a:r>
            <a:r>
              <a:rPr lang="hr-HR" dirty="0" err="1"/>
              <a:t>funds</a:t>
            </a:r>
            <a:r>
              <a:rPr lang="hr-HR" dirty="0"/>
              <a:t> 2014-2020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en-US" dirty="0"/>
              <a:t>comprises 10 Priority axes which you will see in the next slide, 24 investment priorities and 48 specific objectives</a:t>
            </a:r>
            <a:r>
              <a:rPr lang="hr-HR" dirty="0"/>
              <a:t>.</a:t>
            </a:r>
            <a:endParaRPr lang="en-US" dirty="0"/>
          </a:p>
          <a:p>
            <a:r>
              <a:rPr lang="hr-HR" dirty="0" err="1"/>
              <a:t>So</a:t>
            </a:r>
            <a:r>
              <a:rPr lang="hr-HR" dirty="0"/>
              <a:t> OPCC </a:t>
            </a:r>
            <a:r>
              <a:rPr lang="hr-HR" dirty="0" err="1"/>
              <a:t>actually</a:t>
            </a:r>
            <a:r>
              <a:rPr lang="hr-HR" dirty="0"/>
              <a:t> </a:t>
            </a:r>
            <a:r>
              <a:rPr lang="hr-HR" dirty="0" err="1"/>
              <a:t>encompasses</a:t>
            </a:r>
            <a:r>
              <a:rPr lang="hr-HR" dirty="0"/>
              <a:t> </a:t>
            </a:r>
            <a:r>
              <a:rPr lang="hr-HR" dirty="0" err="1"/>
              <a:t>quite</a:t>
            </a:r>
            <a:r>
              <a:rPr lang="hr-HR" dirty="0"/>
              <a:t> a </a:t>
            </a:r>
            <a:r>
              <a:rPr lang="hr-HR" dirty="0" err="1"/>
              <a:t>lot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areas</a:t>
            </a:r>
            <a:r>
              <a:rPr lang="hr-HR" dirty="0"/>
              <a:t>, (</a:t>
            </a:r>
            <a:r>
              <a:rPr lang="hr-HR" dirty="0" err="1"/>
              <a:t>this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due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fact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Croatia </a:t>
            </a:r>
            <a:r>
              <a:rPr lang="hr-HR" dirty="0" err="1"/>
              <a:t>has</a:t>
            </a:r>
            <a:r>
              <a:rPr lang="hr-HR" dirty="0"/>
              <a:t> </a:t>
            </a:r>
            <a:r>
              <a:rPr lang="hr-HR" dirty="0" err="1"/>
              <a:t>really</a:t>
            </a:r>
            <a:r>
              <a:rPr lang="hr-HR" dirty="0"/>
              <a:t> </a:t>
            </a:r>
            <a:r>
              <a:rPr lang="hr-HR" dirty="0" err="1"/>
              <a:t>big</a:t>
            </a:r>
            <a:r>
              <a:rPr lang="hr-HR" dirty="0"/>
              <a:t> </a:t>
            </a:r>
            <a:r>
              <a:rPr lang="hr-HR" dirty="0" err="1"/>
              <a:t>needs</a:t>
            </a:r>
            <a:r>
              <a:rPr lang="hr-HR" dirty="0"/>
              <a:t> </a:t>
            </a:r>
            <a:r>
              <a:rPr lang="hr-HR" dirty="0" err="1"/>
              <a:t>when</a:t>
            </a:r>
            <a:r>
              <a:rPr lang="hr-HR" dirty="0"/>
              <a:t>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comes</a:t>
            </a:r>
            <a:r>
              <a:rPr lang="hr-HR" dirty="0"/>
              <a:t> to </a:t>
            </a:r>
            <a:r>
              <a:rPr lang="hr-HR" dirty="0" err="1"/>
              <a:t>investments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development,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during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financing</a:t>
            </a:r>
            <a:r>
              <a:rPr lang="hr-HR" dirty="0"/>
              <a:t> period 2007-2013 for </a:t>
            </a:r>
            <a:r>
              <a:rPr lang="hr-HR" dirty="0" err="1"/>
              <a:t>example</a:t>
            </a:r>
            <a:r>
              <a:rPr lang="hr-HR" dirty="0"/>
              <a:t> </a:t>
            </a:r>
            <a:r>
              <a:rPr lang="hr-HR" dirty="0" err="1"/>
              <a:t>our</a:t>
            </a:r>
            <a:r>
              <a:rPr lang="hr-HR" dirty="0"/>
              <a:t> </a:t>
            </a:r>
            <a:r>
              <a:rPr lang="hr-HR" dirty="0" err="1"/>
              <a:t>possibilitied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investing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EU </a:t>
            </a:r>
            <a:r>
              <a:rPr lang="hr-HR" dirty="0" err="1"/>
              <a:t>structural</a:t>
            </a:r>
            <a:r>
              <a:rPr lang="hr-HR" dirty="0"/>
              <a:t> </a:t>
            </a:r>
            <a:r>
              <a:rPr lang="hr-HR" dirty="0" err="1"/>
              <a:t>funds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before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IPA </a:t>
            </a:r>
            <a:r>
              <a:rPr lang="hr-HR" dirty="0" err="1"/>
              <a:t>were</a:t>
            </a:r>
            <a:r>
              <a:rPr lang="hr-HR" dirty="0"/>
              <a:t> </a:t>
            </a:r>
            <a:r>
              <a:rPr lang="hr-HR" dirty="0" err="1"/>
              <a:t>still</a:t>
            </a:r>
            <a:r>
              <a:rPr lang="hr-HR" dirty="0"/>
              <a:t> </a:t>
            </a:r>
            <a:r>
              <a:rPr lang="hr-HR" dirty="0" err="1"/>
              <a:t>quite</a:t>
            </a:r>
            <a:r>
              <a:rPr lang="hr-HR" dirty="0"/>
              <a:t> </a:t>
            </a:r>
            <a:r>
              <a:rPr lang="hr-HR" dirty="0" err="1"/>
              <a:t>limited</a:t>
            </a:r>
            <a:r>
              <a:rPr lang="hr-HR" dirty="0"/>
              <a:t> </a:t>
            </a:r>
            <a:r>
              <a:rPr lang="hr-HR" dirty="0" err="1"/>
              <a:t>since</a:t>
            </a:r>
            <a:r>
              <a:rPr lang="hr-HR" dirty="0"/>
              <a:t> </a:t>
            </a:r>
            <a:r>
              <a:rPr lang="hr-HR" dirty="0" err="1"/>
              <a:t>our</a:t>
            </a:r>
            <a:r>
              <a:rPr lang="hr-HR" dirty="0"/>
              <a:t> system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still</a:t>
            </a:r>
            <a:r>
              <a:rPr lang="hr-HR" dirty="0"/>
              <a:t> </a:t>
            </a:r>
            <a:r>
              <a:rPr lang="hr-HR" dirty="0" err="1"/>
              <a:t>learning</a:t>
            </a:r>
            <a:r>
              <a:rPr lang="hr-HR" dirty="0"/>
              <a:t> how to </a:t>
            </a:r>
            <a:r>
              <a:rPr lang="hr-HR" dirty="0" err="1"/>
              <a:t>handle</a:t>
            </a:r>
            <a:r>
              <a:rPr lang="hr-HR" dirty="0"/>
              <a:t> </a:t>
            </a:r>
            <a:r>
              <a:rPr lang="hr-HR" dirty="0" err="1"/>
              <a:t>strategic</a:t>
            </a:r>
            <a:r>
              <a:rPr lang="hr-HR" dirty="0"/>
              <a:t> development </a:t>
            </a:r>
            <a:r>
              <a:rPr lang="hr-HR" dirty="0" err="1"/>
              <a:t>and</a:t>
            </a:r>
            <a:r>
              <a:rPr lang="hr-HR" dirty="0"/>
              <a:t> more complex </a:t>
            </a:r>
            <a:r>
              <a:rPr lang="hr-HR" dirty="0" err="1"/>
              <a:t>investment</a:t>
            </a:r>
            <a:r>
              <a:rPr lang="hr-HR" dirty="0"/>
              <a:t> </a:t>
            </a:r>
            <a:r>
              <a:rPr lang="hr-HR" dirty="0" err="1"/>
              <a:t>schemes</a:t>
            </a:r>
            <a:r>
              <a:rPr lang="hr-HR" dirty="0"/>
              <a:t> 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programs</a:t>
            </a:r>
            <a:r>
              <a:rPr lang="hr-HR" dirty="0"/>
              <a:t>.)</a:t>
            </a:r>
          </a:p>
          <a:p>
            <a:endParaRPr lang="hr-HR" dirty="0"/>
          </a:p>
          <a:p>
            <a:r>
              <a:rPr lang="hr-HR" b="0" dirty="0"/>
              <a:t>In </a:t>
            </a:r>
            <a:r>
              <a:rPr lang="hr-HR" b="0" dirty="0" err="1"/>
              <a:t>financial</a:t>
            </a:r>
            <a:r>
              <a:rPr lang="hr-HR" b="0" dirty="0"/>
              <a:t> </a:t>
            </a:r>
            <a:r>
              <a:rPr lang="hr-HR" b="0" dirty="0" err="1"/>
              <a:t>terms</a:t>
            </a:r>
            <a:r>
              <a:rPr lang="hr-HR" b="0" dirty="0"/>
              <a:t>, </a:t>
            </a:r>
            <a:r>
              <a:rPr lang="hr-HR" b="0" dirty="0" err="1"/>
              <a:t>again</a:t>
            </a:r>
            <a:r>
              <a:rPr lang="hr-HR" b="0" dirty="0"/>
              <a:t>, </a:t>
            </a:r>
            <a:r>
              <a:rPr lang="hr-HR" b="0" dirty="0" err="1"/>
              <a:t>around</a:t>
            </a:r>
            <a:r>
              <a:rPr lang="hr-HR" b="0" dirty="0"/>
              <a:t> 2.7 </a:t>
            </a:r>
            <a:r>
              <a:rPr lang="hr-HR" b="0" dirty="0" err="1"/>
              <a:t>billion</a:t>
            </a:r>
            <a:r>
              <a:rPr lang="hr-HR" b="0" dirty="0"/>
              <a:t> </a:t>
            </a:r>
            <a:r>
              <a:rPr lang="hr-HR" b="0" dirty="0" err="1"/>
              <a:t>euros</a:t>
            </a:r>
            <a:r>
              <a:rPr lang="hr-HR" b="0" dirty="0"/>
              <a:t> </a:t>
            </a:r>
            <a:r>
              <a:rPr lang="hr-HR" b="0" dirty="0" err="1"/>
              <a:t>is</a:t>
            </a:r>
            <a:r>
              <a:rPr lang="hr-HR" b="0" dirty="0"/>
              <a:t> </a:t>
            </a:r>
            <a:r>
              <a:rPr lang="hr-HR" b="0" dirty="0" err="1"/>
              <a:t>allocated</a:t>
            </a:r>
            <a:r>
              <a:rPr lang="hr-HR" b="0" dirty="0"/>
              <a:t> to </a:t>
            </a:r>
            <a:r>
              <a:rPr lang="hr-HR" b="0" dirty="0" err="1"/>
              <a:t>strengthening</a:t>
            </a:r>
            <a:r>
              <a:rPr lang="hr-HR" b="0" dirty="0"/>
              <a:t> </a:t>
            </a:r>
            <a:r>
              <a:rPr lang="hr-HR" b="0" dirty="0" err="1"/>
              <a:t>the</a:t>
            </a:r>
            <a:r>
              <a:rPr lang="hr-HR" b="0" dirty="0"/>
              <a:t> </a:t>
            </a:r>
            <a:r>
              <a:rPr lang="hr-HR" b="0" dirty="0" err="1"/>
              <a:t>competitiveness</a:t>
            </a:r>
            <a:r>
              <a:rPr lang="hr-HR" b="0" dirty="0"/>
              <a:t> </a:t>
            </a:r>
            <a:r>
              <a:rPr lang="hr-HR" b="0" dirty="0" err="1"/>
              <a:t>of</a:t>
            </a:r>
            <a:r>
              <a:rPr lang="hr-HR" b="0" dirty="0"/>
              <a:t> </a:t>
            </a:r>
            <a:r>
              <a:rPr lang="hr-HR" b="0" dirty="0" err="1"/>
              <a:t>the</a:t>
            </a:r>
            <a:r>
              <a:rPr lang="hr-HR" b="0" dirty="0"/>
              <a:t> Croatian </a:t>
            </a:r>
            <a:r>
              <a:rPr lang="hr-HR" b="0" dirty="0" err="1"/>
              <a:t>economy</a:t>
            </a:r>
            <a:r>
              <a:rPr lang="hr-HR" b="0" dirty="0"/>
              <a:t> </a:t>
            </a:r>
            <a:r>
              <a:rPr lang="hr-HR" b="0" dirty="0" err="1"/>
              <a:t>and</a:t>
            </a:r>
            <a:r>
              <a:rPr lang="hr-HR" b="0" dirty="0"/>
              <a:t> </a:t>
            </a:r>
            <a:r>
              <a:rPr lang="hr-HR" b="0" dirty="0" err="1"/>
              <a:t>investments</a:t>
            </a:r>
            <a:r>
              <a:rPr lang="hr-HR" b="0" dirty="0"/>
              <a:t> </a:t>
            </a:r>
            <a:r>
              <a:rPr lang="hr-HR" b="0" dirty="0" err="1"/>
              <a:t>into</a:t>
            </a:r>
            <a:r>
              <a:rPr lang="hr-HR" b="0" dirty="0"/>
              <a:t> </a:t>
            </a:r>
            <a:r>
              <a:rPr lang="hr-HR" b="0" dirty="0" err="1"/>
              <a:t>innovation</a:t>
            </a:r>
            <a:r>
              <a:rPr lang="hr-HR" b="0" dirty="0"/>
              <a:t>, ITC </a:t>
            </a:r>
            <a:r>
              <a:rPr lang="hr-HR" b="0" dirty="0" err="1"/>
              <a:t>technologies</a:t>
            </a:r>
            <a:r>
              <a:rPr lang="hr-HR" b="0" dirty="0"/>
              <a:t>, </a:t>
            </a:r>
            <a:r>
              <a:rPr lang="hr-HR" b="0" dirty="0" err="1"/>
              <a:t>the</a:t>
            </a:r>
            <a:r>
              <a:rPr lang="hr-HR" b="0" dirty="0"/>
              <a:t> development </a:t>
            </a:r>
            <a:r>
              <a:rPr lang="hr-HR" b="0" dirty="0" err="1"/>
              <a:t>of</a:t>
            </a:r>
            <a:r>
              <a:rPr lang="hr-HR" b="0" dirty="0"/>
              <a:t> </a:t>
            </a:r>
            <a:r>
              <a:rPr lang="hr-HR" b="0" dirty="0" err="1"/>
              <a:t>SMEs</a:t>
            </a:r>
            <a:r>
              <a:rPr lang="hr-HR" b="0" dirty="0"/>
              <a:t> </a:t>
            </a:r>
            <a:r>
              <a:rPr lang="hr-HR" b="0" dirty="0" err="1"/>
              <a:t>and</a:t>
            </a:r>
            <a:r>
              <a:rPr lang="hr-HR" b="0" dirty="0"/>
              <a:t> a </a:t>
            </a:r>
            <a:r>
              <a:rPr lang="hr-HR" b="0" dirty="0" err="1"/>
              <a:t>low</a:t>
            </a:r>
            <a:r>
              <a:rPr lang="hr-HR" b="0" dirty="0"/>
              <a:t> </a:t>
            </a:r>
            <a:r>
              <a:rPr lang="hr-HR" b="0" dirty="0" err="1"/>
              <a:t>carbon</a:t>
            </a:r>
            <a:r>
              <a:rPr lang="hr-HR" b="0" dirty="0"/>
              <a:t> </a:t>
            </a:r>
            <a:r>
              <a:rPr lang="hr-HR" b="0" dirty="0" err="1"/>
              <a:t>economy</a:t>
            </a:r>
            <a:r>
              <a:rPr lang="hr-HR" b="0" dirty="0"/>
              <a:t>, </a:t>
            </a:r>
            <a:r>
              <a:rPr lang="hr-HR" b="0" dirty="0" err="1"/>
              <a:t>with</a:t>
            </a:r>
            <a:r>
              <a:rPr lang="hr-HR" b="0" dirty="0"/>
              <a:t> </a:t>
            </a:r>
            <a:r>
              <a:rPr lang="hr-HR" b="0" dirty="0" err="1"/>
              <a:t>estimated</a:t>
            </a:r>
            <a:r>
              <a:rPr lang="hr-HR" b="0" dirty="0"/>
              <a:t> 1.9 </a:t>
            </a:r>
            <a:r>
              <a:rPr lang="hr-HR" b="0" dirty="0" err="1"/>
              <a:t>billion</a:t>
            </a:r>
            <a:r>
              <a:rPr lang="hr-HR" b="0" dirty="0"/>
              <a:t> euro </a:t>
            </a:r>
            <a:r>
              <a:rPr lang="hr-HR" b="0" dirty="0" err="1"/>
              <a:t>in</a:t>
            </a:r>
            <a:r>
              <a:rPr lang="hr-HR" b="0" dirty="0"/>
              <a:t> OPCC </a:t>
            </a:r>
            <a:r>
              <a:rPr lang="hr-HR" b="0" dirty="0" err="1"/>
              <a:t>specifically</a:t>
            </a:r>
            <a:r>
              <a:rPr lang="hr-HR" b="0" dirty="0"/>
              <a:t> </a:t>
            </a:r>
            <a:r>
              <a:rPr lang="hr-HR" b="0" dirty="0" err="1"/>
              <a:t>dedicated</a:t>
            </a:r>
            <a:r>
              <a:rPr lang="hr-HR" b="0" dirty="0"/>
              <a:t> to </a:t>
            </a:r>
            <a:r>
              <a:rPr lang="hr-HR" b="0" dirty="0" err="1"/>
              <a:t>investments</a:t>
            </a:r>
            <a:r>
              <a:rPr lang="hr-HR" b="0" dirty="0"/>
              <a:t> </a:t>
            </a:r>
            <a:r>
              <a:rPr lang="hr-HR" b="0" dirty="0" err="1"/>
              <a:t>into</a:t>
            </a:r>
            <a:r>
              <a:rPr lang="hr-HR" b="0" dirty="0"/>
              <a:t> </a:t>
            </a:r>
            <a:r>
              <a:rPr lang="hr-HR" b="0" dirty="0" err="1"/>
              <a:t>research</a:t>
            </a:r>
            <a:r>
              <a:rPr lang="hr-HR" b="0" dirty="0"/>
              <a:t> </a:t>
            </a:r>
            <a:r>
              <a:rPr lang="hr-HR" b="0" dirty="0" err="1"/>
              <a:t>and</a:t>
            </a:r>
            <a:r>
              <a:rPr lang="hr-HR" b="0" dirty="0"/>
              <a:t> development </a:t>
            </a:r>
            <a:r>
              <a:rPr lang="hr-HR" b="0" dirty="0" err="1"/>
              <a:t>and</a:t>
            </a:r>
            <a:r>
              <a:rPr lang="hr-HR" b="0" dirty="0"/>
              <a:t> </a:t>
            </a:r>
            <a:r>
              <a:rPr lang="hr-HR" b="0" dirty="0" err="1"/>
              <a:t>innovations</a:t>
            </a:r>
            <a:r>
              <a:rPr lang="hr-HR" b="0" dirty="0"/>
              <a:t> for </a:t>
            </a:r>
            <a:r>
              <a:rPr lang="hr-HR" b="0" dirty="0" err="1"/>
              <a:t>SMEs</a:t>
            </a:r>
            <a:r>
              <a:rPr lang="hr-HR" b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E016646-D9EA-4DAB-A459-4CC5779DC1B5}" type="slidenum">
              <a:rPr lang="en-US" altLang="sr-Latn-RS" smtClean="0"/>
              <a:pPr>
                <a:defRPr/>
              </a:pPr>
              <a:t>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78953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Ministry of Economy, Entrepreneurship and Crafts</a:t>
            </a:r>
          </a:p>
          <a:p>
            <a:pPr>
              <a:defRPr/>
            </a:pPr>
            <a:r>
              <a:rPr lang="en-US" dirty="0"/>
              <a:t>(MEEC), as the First Level Intermediate Body (IB1), is responsible for implementing measures under:</a:t>
            </a:r>
          </a:p>
          <a:p>
            <a:pPr>
              <a:defRPr/>
            </a:pPr>
            <a:r>
              <a:rPr lang="en-US" dirty="0"/>
              <a:t>Priority Axis 1 „Research, Development and Innovation”, measures aimed at supporting R&amp;D&amp;I activities resulting with new products or services</a:t>
            </a:r>
          </a:p>
          <a:p>
            <a:pPr>
              <a:defRPr/>
            </a:pPr>
            <a:r>
              <a:rPr lang="en-US" dirty="0"/>
              <a:t>Priority Axis 3 "Business Competitiveness„, measures aimed at encouraging small and medium-sized enterprises (SMEs).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FD15740-7A28-4400-B236-CEC79220983F}" type="slidenum">
              <a:rPr lang="en-US" altLang="sr-Latn-RS">
                <a:latin typeface="Neo Sans" charset="0"/>
              </a:rPr>
              <a:pPr/>
              <a:t>6</a:t>
            </a:fld>
            <a:endParaRPr lang="en-US" altLang="sr-Latn-RS">
              <a:latin typeface="Neo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91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4C401-3408-45AE-895E-14159F5BA9A2}" type="slidenum">
              <a:rPr lang="hr-HR" smtClean="0"/>
              <a:pPr>
                <a:defRPr/>
              </a:pPr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0697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 Poziv E-impuls pristiglo je 2099 projektnih prijedloga koji su na obradi u HAMAG-BICRO-u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E016646-D9EA-4DAB-A459-4CC5779DC1B5}" type="slidenum">
              <a:rPr lang="en-US" altLang="sr-Latn-RS" smtClean="0"/>
              <a:pPr>
                <a:defRPr/>
              </a:pPr>
              <a:t>14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50861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dirty="0">
              <a:latin typeface="Neo Sans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7FBFE95-375D-461D-A1D8-2A29E53E2CD5}" type="slidenum">
              <a:rPr lang="en-US" altLang="sr-Latn-RS">
                <a:latin typeface="Neo Sans" charset="0"/>
              </a:rPr>
              <a:pPr/>
              <a:t>15</a:t>
            </a:fld>
            <a:endParaRPr lang="en-US" altLang="sr-Latn-RS">
              <a:latin typeface="Neo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65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D9F23-8B8E-4318-8B3B-087F51C644C7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623C1-E301-46E6-B394-20EA2354836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pic>
        <p:nvPicPr>
          <p:cNvPr id="6" name="Picture 3" descr="X:\1. PROGRAMI\48. PROGRAMI 2014-2020\INOVACIJE\Upute Inovacije GBER\prezentacija\logo_novi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08" y="4448091"/>
            <a:ext cx="1386805" cy="52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0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41E87-D84B-49FE-88A2-B98568548D78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734E1-8921-430B-9452-D74A85E6FAA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0914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88125" y="206375"/>
            <a:ext cx="2024063" cy="37433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14350" y="206375"/>
            <a:ext cx="5921375" cy="37433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515B8-378A-4B50-B7E9-A3417A279A6E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D656C-A4AB-49A1-9BD7-526838A557E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2027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2425" y="4249738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8819C-E1E8-4C1E-8109-65EAA4E2FD5C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99250" y="4938713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3B7E8-3989-4CFD-A001-3C4F2A1CB6E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45586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1pPr>
            <a:lvl2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2pPr>
            <a:lvl3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3pPr>
            <a:lvl4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4pPr>
            <a:lvl5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6DAC-474F-4C52-882C-96231B7C1B4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66369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D2669-89D6-461D-A50D-76B83DA309B7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84E03-84CA-4C08-958D-1FDD953B755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1264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51" y="1113182"/>
            <a:ext cx="8099425" cy="2839326"/>
          </a:xfrm>
        </p:spPr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158F-25D1-4212-9956-1B0F88E63029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245B-A4FF-428A-A53D-22058629437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76879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5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51" y="1113182"/>
            <a:ext cx="8099425" cy="2839326"/>
          </a:xfrm>
        </p:spPr>
        <p:txBody>
          <a:bodyPr/>
          <a:lstStyle>
            <a:lvl1pPr marL="0" indent="-352791">
              <a:lnSpc>
                <a:spcPts val="3400"/>
              </a:lnSpc>
              <a:defRPr/>
            </a:lvl1pPr>
            <a:lvl2pPr marL="0" indent="-352791">
              <a:buClr>
                <a:srgbClr val="FFFF00"/>
              </a:buClr>
              <a:buFont typeface="Wingdings" charset="2"/>
              <a:buChar char="§"/>
              <a:defRPr/>
            </a:lvl2pPr>
            <a:lvl3pPr marL="0" indent="-352791">
              <a:buClr>
                <a:srgbClr val="FFFF00"/>
              </a:buClr>
              <a:buFont typeface="Wingdings" charset="2"/>
              <a:buChar char="§"/>
              <a:defRPr/>
            </a:lvl3pPr>
            <a:lvl4pPr marL="0" indent="-352791">
              <a:buClr>
                <a:srgbClr val="FFFF00"/>
              </a:buClr>
              <a:buFont typeface="Wingdings" charset="2"/>
              <a:buChar char="§"/>
              <a:defRPr/>
            </a:lvl4pPr>
            <a:lvl5pPr marL="0" indent="-352791">
              <a:buClr>
                <a:srgbClr val="FFFF00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ta-IN" dirty="0"/>
              <a:t>Click to edit Master text styles</a:t>
            </a:r>
          </a:p>
          <a:p>
            <a:pPr lvl="1"/>
            <a:r>
              <a:rPr lang="ta-IN" dirty="0"/>
              <a:t>Second level</a:t>
            </a:r>
          </a:p>
          <a:p>
            <a:pPr lvl="2"/>
            <a:r>
              <a:rPr lang="ta-IN" dirty="0"/>
              <a:t>Third level</a:t>
            </a:r>
          </a:p>
          <a:p>
            <a:pPr lvl="3"/>
            <a:r>
              <a:rPr lang="ta-IN" dirty="0"/>
              <a:t>Fourth level</a:t>
            </a:r>
          </a:p>
          <a:p>
            <a:pPr lvl="4"/>
            <a:r>
              <a:rPr lang="ta-IN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70675" y="4292338"/>
            <a:ext cx="2133600" cy="2064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7FE7A-F97E-4496-BE77-207526A645C0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23088" y="4938650"/>
            <a:ext cx="2133600" cy="2064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97104-98F6-44A9-88C8-EB90772130E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49384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EF086-88E1-43CA-A5DD-CA0A465C6E9C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0C82-8B03-41C5-A541-3393F914AAA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74436053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3400"/>
              </a:lnSpc>
              <a:spcBef>
                <a:spcPts val="576"/>
              </a:spcBef>
              <a:buFontTx/>
              <a:buNone/>
              <a:defRPr/>
            </a:lvl1pPr>
            <a:lvl2pPr marL="0" indent="0">
              <a:spcBef>
                <a:spcPts val="576"/>
              </a:spcBef>
              <a:buFontTx/>
              <a:buNone/>
              <a:defRPr/>
            </a:lvl2pPr>
            <a:lvl3pPr marL="0" indent="0">
              <a:spcBef>
                <a:spcPts val="576"/>
              </a:spcBef>
              <a:buFontTx/>
              <a:buNone/>
              <a:defRPr/>
            </a:lvl3pPr>
            <a:lvl4pPr marL="0" indent="0">
              <a:spcBef>
                <a:spcPts val="576"/>
              </a:spcBef>
              <a:buFontTx/>
              <a:buNone/>
              <a:defRPr/>
            </a:lvl4pPr>
            <a:lvl5pPr marL="0" indent="0">
              <a:spcBef>
                <a:spcPts val="576"/>
              </a:spcBef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589EF-7A29-4386-B5A4-57022F5BDE4D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D020C-04EA-4219-892E-12AE5DB41D7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6433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F3E24-F1D6-4D8F-A6B7-4176A16EA6E9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CE4D5-8970-476F-9DEE-2BD73D99966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26949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51" y="1113182"/>
            <a:ext cx="8099425" cy="2839326"/>
          </a:xfrm>
        </p:spPr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626A1-EB78-4571-967B-CCC6F9499966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A1CD-1C02-437D-9D4F-ED7A3494D90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18233587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13ED-245A-447F-9743-25F04CFDA27A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E5EA7-A111-4BF7-85F3-3840D0ACA44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29479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2425" y="4249738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E001F-C135-4EB8-9FE8-F608C6D8D63E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99250" y="4938713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D8EAC-9177-48E8-AE32-81B999B744E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92081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1pPr>
            <a:lvl2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2pPr>
            <a:lvl3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3pPr>
            <a:lvl4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4pPr>
            <a:lvl5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9C6E9-BB37-4220-A18E-212F817CA25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19169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29005-CAE9-4964-9246-4C98F70016C1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5C50-B363-42A6-895F-FBFD4475494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3300718"/>
      </p:ext>
    </p:extLst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3400"/>
              </a:lnSpc>
              <a:spcBef>
                <a:spcPts val="576"/>
              </a:spcBef>
              <a:buFontTx/>
              <a:buNone/>
              <a:defRPr/>
            </a:lvl1pPr>
            <a:lvl2pPr marL="0" indent="0">
              <a:spcBef>
                <a:spcPts val="576"/>
              </a:spcBef>
              <a:buFontTx/>
              <a:buNone/>
              <a:defRPr/>
            </a:lvl2pPr>
            <a:lvl3pPr marL="0" indent="0">
              <a:spcBef>
                <a:spcPts val="576"/>
              </a:spcBef>
              <a:buFontTx/>
              <a:buNone/>
              <a:defRPr/>
            </a:lvl3pPr>
            <a:lvl4pPr marL="0" indent="0">
              <a:spcBef>
                <a:spcPts val="576"/>
              </a:spcBef>
              <a:buFontTx/>
              <a:buNone/>
              <a:defRPr/>
            </a:lvl4pPr>
            <a:lvl5pPr marL="0" indent="0">
              <a:spcBef>
                <a:spcPts val="576"/>
              </a:spcBef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7B658-FC3A-476F-8C6B-703A84F1D77C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96C3D-EB22-4F6B-90ED-1816F47B3BB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41955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51" y="1113182"/>
            <a:ext cx="8099425" cy="2839326"/>
          </a:xfrm>
        </p:spPr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1938E-61D3-4F2D-B240-31C8CFDC5582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5E30-C96A-4295-B1D5-09ACD49442B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37174307"/>
      </p:ext>
    </p:extLst>
  </p:cSld>
  <p:clrMapOvr>
    <a:masterClrMapping/>
  </p:clrMapOvr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A87E4-EA98-4681-B917-5FF6738497C1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501D-6EB4-4817-A7A7-347FA5C2408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52059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2425" y="4249738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2DDDB-3AD8-4905-ACCE-17B35F83BBB8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99250" y="4938713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1A689-2B36-4EFA-BF80-3046EEF85F9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73762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1pPr>
            <a:lvl2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2pPr>
            <a:lvl3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3pPr>
            <a:lvl4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4pPr>
            <a:lvl5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4DE62-0A35-4D7C-84EF-3AB60F96A68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5796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62C4D-DB3B-46FF-BE27-2FF562245841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59BD-50B9-443B-987F-18EFCA66A4F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5107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96914-2A3B-4DF7-B95B-A92AB56F22D6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BF89D-562A-4B97-AE8F-E3B601FF45B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33898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FAE1-A981-4C10-982A-27D2681CD177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2C93F-6A3F-47E3-82AF-1CB3B8B0B02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17196351"/>
      </p:ext>
    </p:extLst>
  </p:cSld>
  <p:clrMapOvr>
    <a:masterClrMapping/>
  </p:clrMapOvr>
  <p:hf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3400"/>
              </a:lnSpc>
              <a:spcBef>
                <a:spcPts val="576"/>
              </a:spcBef>
              <a:buFontTx/>
              <a:buNone/>
              <a:defRPr/>
            </a:lvl1pPr>
            <a:lvl2pPr marL="0" indent="0">
              <a:spcBef>
                <a:spcPts val="576"/>
              </a:spcBef>
              <a:buFontTx/>
              <a:buNone/>
              <a:defRPr/>
            </a:lvl2pPr>
            <a:lvl3pPr marL="0" indent="0">
              <a:spcBef>
                <a:spcPts val="576"/>
              </a:spcBef>
              <a:buFontTx/>
              <a:buNone/>
              <a:defRPr/>
            </a:lvl3pPr>
            <a:lvl4pPr marL="0" indent="0">
              <a:spcBef>
                <a:spcPts val="576"/>
              </a:spcBef>
              <a:buFontTx/>
              <a:buNone/>
              <a:defRPr/>
            </a:lvl4pPr>
            <a:lvl5pPr marL="0" indent="0">
              <a:spcBef>
                <a:spcPts val="576"/>
              </a:spcBef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9661B-9D0E-4C94-BF7C-28411FF1A495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61C9B-5EFC-4EB4-821E-3DD9FDC2ACD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06437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51" y="1113182"/>
            <a:ext cx="8099425" cy="2839326"/>
          </a:xfrm>
        </p:spPr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60AD-9D3C-4DF1-9AB9-40E9CB635E80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0A647-5DBA-4D1F-A029-986D8895261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81338807"/>
      </p:ext>
    </p:extLst>
  </p:cSld>
  <p:clrMapOvr>
    <a:masterClrMapping/>
  </p:clrMapOvr>
  <p:hf sldNum="0"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8CEE2-D1B9-410A-827A-883C556DCB23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72F4-7D2E-4F54-8688-A586240BC3A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77909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2425" y="4249738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F65C-4268-4DEF-AFDB-090F3A12E278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99250" y="4938713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675EC-7062-4CCF-99AD-2F54FF37175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47306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1pPr>
            <a:lvl2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2pPr>
            <a:lvl3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3pPr>
            <a:lvl4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4pPr>
            <a:lvl5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F4704-AB76-4CA7-99F8-F59216FD5D4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83267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B14E-550D-4E3F-8F05-729FD061F17F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00F15-2320-49AA-9191-AE05FEA77B3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51093514"/>
      </p:ext>
    </p:extLst>
  </p:cSld>
  <p:clrMapOvr>
    <a:masterClrMapping/>
  </p:clrMapOvr>
  <p:hf sldNum="0"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3400"/>
              </a:lnSpc>
              <a:spcBef>
                <a:spcPts val="576"/>
              </a:spcBef>
              <a:buFontTx/>
              <a:buNone/>
              <a:defRPr/>
            </a:lvl1pPr>
            <a:lvl2pPr marL="0" indent="0">
              <a:spcBef>
                <a:spcPts val="576"/>
              </a:spcBef>
              <a:buFontTx/>
              <a:buNone/>
              <a:defRPr/>
            </a:lvl2pPr>
            <a:lvl3pPr marL="0" indent="0">
              <a:spcBef>
                <a:spcPts val="576"/>
              </a:spcBef>
              <a:buFontTx/>
              <a:buNone/>
              <a:defRPr/>
            </a:lvl3pPr>
            <a:lvl4pPr marL="0" indent="0">
              <a:spcBef>
                <a:spcPts val="576"/>
              </a:spcBef>
              <a:buFontTx/>
              <a:buNone/>
              <a:defRPr/>
            </a:lvl4pPr>
            <a:lvl5pPr marL="0" indent="0">
              <a:spcBef>
                <a:spcPts val="576"/>
              </a:spcBef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0CC8-A257-4396-ACD3-8A24C7191F21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055CA-2815-4683-8DBA-8B4950C19C2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82225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51" y="1113182"/>
            <a:ext cx="8099425" cy="2839326"/>
          </a:xfrm>
        </p:spPr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6B684-201C-46CC-8959-96C0F8CDE577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98989-506A-4D25-9103-ED860728403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19377841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0" y="1112838"/>
            <a:ext cx="3971925" cy="283686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38675" y="1112838"/>
            <a:ext cx="3973513" cy="283686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E69-1932-4E82-A87F-B907702F6D2B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1FC35-F795-4ECE-82EA-CE8964DDA9B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208846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7AD32-F7DE-42AE-9045-B46CC0C7D6EA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BFC62-E677-4BAE-AF07-4394607F457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195495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2425" y="4249738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C2713-7083-46BF-8D5D-EF3025BD1B98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99250" y="4938713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42879-07C5-451A-99FB-C3762B1723E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64331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1pPr>
            <a:lvl2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2pPr>
            <a:lvl3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3pPr>
            <a:lvl4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4pPr>
            <a:lvl5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5F66E-F0AF-4D5C-9310-1F4D7FC6E55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3810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0A2D0-6DA6-4628-8F87-1B000AFAEE93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5BF77-95FD-4D5E-A581-5F26680A120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7882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ED091-7824-4DB8-AAEE-B256C0354B4F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9EDFC-AD36-4C3E-BB96-BF194A46FF1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3994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9BFE9-E084-4A69-9E02-56A1650D2239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41F62-110B-4599-9A45-D388826572B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8961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0945-EC18-4468-B9CE-1C96F9C4630E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ED49F-2AB8-4888-9B6B-A2DF1BC741B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8144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426F-EFBE-4288-8C8E-2FEF1D4D073E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4A962-3BB0-47B2-BBD4-BED35E14200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0598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06375"/>
            <a:ext cx="8097838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Click to edit the title text format</a:t>
            </a: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112838"/>
            <a:ext cx="8097838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Click to edit the outline text format</a:t>
            </a:r>
          </a:p>
          <a:p>
            <a:pPr lvl="1"/>
            <a:r>
              <a:rPr lang="en-GB" altLang="sr-Latn-RS"/>
              <a:t>Second Outline Level</a:t>
            </a:r>
          </a:p>
          <a:p>
            <a:pPr lvl="2"/>
            <a:r>
              <a:rPr lang="en-GB" altLang="sr-Latn-RS"/>
              <a:t>Third Outline Level</a:t>
            </a:r>
          </a:p>
          <a:p>
            <a:pPr lvl="3"/>
            <a:r>
              <a:rPr lang="en-GB" altLang="sr-Latn-RS"/>
              <a:t>Fourth Outline Level</a:t>
            </a:r>
          </a:p>
          <a:p>
            <a:pPr lvl="4"/>
            <a:r>
              <a:rPr lang="en-GB" altLang="sr-Latn-RS"/>
              <a:t>Fifth Outline Level</a:t>
            </a:r>
          </a:p>
          <a:p>
            <a:pPr lvl="4"/>
            <a:r>
              <a:rPr lang="en-GB" altLang="sr-Latn-RS"/>
              <a:t>Sixth Outline Level</a:t>
            </a:r>
          </a:p>
          <a:p>
            <a:pPr lvl="4"/>
            <a:r>
              <a:rPr lang="en-GB" altLang="sr-Latn-RS"/>
              <a:t>Seventh Outline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670675" y="4291013"/>
            <a:ext cx="213201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00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5F595B9F-E171-4945-8483-A6499F9C1393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923088" y="4937125"/>
            <a:ext cx="213201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  <a:tab pos="1347788" algn="l"/>
                <a:tab pos="1797050" algn="l"/>
              </a:tabLst>
              <a:defRPr sz="900">
                <a:solidFill>
                  <a:srgbClr val="FFFFFF"/>
                </a:solidFill>
                <a:latin typeface="VladaRHSans Reg" charset="0"/>
                <a:cs typeface="Segoe UI" pitchFamily="34" charset="0"/>
              </a:defRPr>
            </a:lvl1pPr>
          </a:lstStyle>
          <a:p>
            <a:pPr>
              <a:defRPr/>
            </a:pPr>
            <a:fld id="{7AD01C0D-69D6-416F-B10F-079C809BF46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VladaRHSans Med" charset="0"/>
          <a:ea typeface="MS PGothic" panose="020B0600070205080204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VladaRHSans Med" charset="0"/>
          <a:ea typeface="MS PGothic" panose="020B0600070205080204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VladaRHSans Med" charset="0"/>
          <a:ea typeface="MS PGothic" panose="020B0600070205080204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VladaRHSans Med" charset="0"/>
          <a:ea typeface="MS PGothic" panose="020B0600070205080204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VladaRHSans Med" charset="0"/>
          <a:ea typeface="MS PGothic" panose="020B0600070205080204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VladaRHSans Med" charset="0"/>
          <a:ea typeface="MS PGothic" panose="020B0600070205080204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VladaRHSans Med" charset="0"/>
          <a:ea typeface="MS PGothic" panose="020B0600070205080204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VladaRHSans Med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ts val="3188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ts val="3388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ts val="3388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ts val="3388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ts val="3388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MRRFEU pasica logotipi pptx 16x9 n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  <a:endParaRPr lang="en-US" altLang="sr-Latn-RS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  <a:endParaRPr lang="en-US" altLang="sr-Latn-RS"/>
          </a:p>
        </p:txBody>
      </p:sp>
      <p:pic>
        <p:nvPicPr>
          <p:cNvPr id="11269" name="Picture 6" descr="pattern pptx 16x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0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8AA1800D-1576-47FE-8B3B-722B2B781318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13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8E17E1A3-1CAF-46A1-B7F2-8658F034A2A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MRRFEU pasica logotipi pptx 16x9 new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  <a:endParaRPr lang="en-US" altLang="sr-Latn-RS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  <a:endParaRPr lang="en-US" altLang="sr-Latn-RS"/>
          </a:p>
        </p:txBody>
      </p:sp>
      <p:pic>
        <p:nvPicPr>
          <p:cNvPr id="3077" name="Picture 6" descr="pattern pptx 16x9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0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DFE8D7CD-5E2B-401E-9B00-5CFC65CBE809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13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66154A1C-32F2-44E5-8BD2-4E807FE6F64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pic>
        <p:nvPicPr>
          <p:cNvPr id="8" name="Picture 3" descr="X:\1. PROGRAMI\48. PROGRAMI 2014-2020\INOVACIJE\Upute Inovacije GBER\prezentacija\logo_novi.png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08" y="4448091"/>
            <a:ext cx="1386805" cy="52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97" r:id="rId5"/>
    <p:sldLayoutId id="2147484498" r:id="rId6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background pptx 16x9 insid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0" descr="MRRFEU pasica logotipi pptx 16x9 ne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  <a:endParaRPr lang="en-US" altLang="sr-Latn-RS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  <a:endParaRPr lang="en-US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0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D8B8FBAA-83BF-497F-AC15-23114462F808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13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0059D1AE-7EC0-4736-BB47-5E004B4E6D4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40" r:id="rId2"/>
    <p:sldLayoutId id="2147484441" r:id="rId3"/>
    <p:sldLayoutId id="2147484442" r:id="rId4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685800" algn="l" defTabSz="457200" rtl="0" eaLnBrk="0" fontAlgn="base" hangingPunct="0">
        <a:lnSpc>
          <a:spcPts val="3200"/>
        </a:lnSpc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MRRFEU pasica logotipi pptx 16x9 n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  <a:endParaRPr lang="en-US" altLang="sr-Latn-RS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  <a:endParaRPr lang="en-US" altLang="sr-Latn-RS"/>
          </a:p>
        </p:txBody>
      </p:sp>
      <p:pic>
        <p:nvPicPr>
          <p:cNvPr id="5125" name="Picture 6" descr="pattern pptx 16x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0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1B9B8F38-B55F-4A4C-8EE4-99141ACBC059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13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58DA3640-33F4-4922-B161-D3C2AE5E3C3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62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background pptx 16x9 insid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0" descr="MRRFEU pasica logotipi pptx 16x9 ne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  <a:endParaRPr lang="en-US" altLang="sr-Latn-RS"/>
          </a:p>
        </p:txBody>
      </p:sp>
      <p:sp>
        <p:nvSpPr>
          <p:cNvPr id="61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  <a:endParaRPr lang="en-US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0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8B93C201-7496-4694-917D-0A730808AD69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13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788A21CE-1803-434D-820E-A8E2C53C492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43" r:id="rId2"/>
    <p:sldLayoutId id="2147484444" r:id="rId3"/>
    <p:sldLayoutId id="2147484445" r:id="rId4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685800" algn="l" defTabSz="457200" rtl="0" eaLnBrk="0" fontAlgn="base" hangingPunct="0">
        <a:lnSpc>
          <a:spcPts val="3200"/>
        </a:lnSpc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MRRFEU pasica logotipi pptx 16x9 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  <a:endParaRPr lang="en-US" altLang="sr-Latn-RS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  <a:endParaRPr lang="en-US" altLang="sr-Latn-RS"/>
          </a:p>
        </p:txBody>
      </p:sp>
      <p:pic>
        <p:nvPicPr>
          <p:cNvPr id="7173" name="Picture 6" descr="pattern pptx 16x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0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FE130F1F-D006-4E79-A994-AFE067B5109C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13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80A212BE-600A-4E38-83FA-50C3093D61A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46" r:id="rId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background pptx 16x9 insid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" descr="MRRFEU pasica logotipi pptx 16x9 ne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  <a:endParaRPr lang="en-US" altLang="sr-Latn-RS"/>
          </a:p>
        </p:txBody>
      </p:sp>
      <p:sp>
        <p:nvSpPr>
          <p:cNvPr id="819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  <a:endParaRPr lang="en-US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0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99B9EFDF-DD40-4F85-9A54-DFF55C454FA7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13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47B4EB67-7BC1-4EC9-B1A7-FF752C79F6F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47" r:id="rId2"/>
    <p:sldLayoutId id="2147484448" r:id="rId3"/>
    <p:sldLayoutId id="2147484449" r:id="rId4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685800" algn="l" defTabSz="457200" rtl="0" eaLnBrk="0" fontAlgn="base" hangingPunct="0">
        <a:lnSpc>
          <a:spcPts val="3200"/>
        </a:lnSpc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MRRFEU pasica logotipi pptx 16x9 n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  <a:endParaRPr lang="en-US" altLang="sr-Latn-RS"/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  <a:endParaRPr lang="en-US" altLang="sr-Latn-RS"/>
          </a:p>
        </p:txBody>
      </p:sp>
      <p:pic>
        <p:nvPicPr>
          <p:cNvPr id="9221" name="Picture 6" descr="pattern pptx 16x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0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5B0AA145-DC09-40E8-AB4C-D22B84CB5BAF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13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2F2D8977-634F-43A0-B1F5-8FCD1AEC1B7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background pptx 16x9 insid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0" descr="MRRFEU pasica logotipi pptx 16x9 ne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  <a:endParaRPr lang="en-US" altLang="sr-Latn-RS"/>
          </a:p>
        </p:txBody>
      </p:sp>
      <p:sp>
        <p:nvSpPr>
          <p:cNvPr id="102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  <a:endParaRPr lang="en-US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0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044EDE5B-6938-413D-AF9D-650C90D40D33}" type="datetime1">
              <a:rPr lang="en-US" altLang="sr-Latn-RS"/>
              <a:pPr>
                <a:defRPr/>
              </a:pPr>
              <a:t>5/18/2017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13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2B8A178D-9A94-4890-8CE3-DC8FBE06E88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51" r:id="rId2"/>
    <p:sldLayoutId id="2147484452" r:id="rId3"/>
    <p:sldLayoutId id="2147484453" r:id="rId4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685800" algn="l" defTabSz="457200" rtl="0" eaLnBrk="0" fontAlgn="base" hangingPunct="0">
        <a:lnSpc>
          <a:spcPts val="3200"/>
        </a:lnSpc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539552" y="1058863"/>
            <a:ext cx="4968552" cy="309785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/>
            <a:endParaRPr lang="hr-HR" altLang="sr-Latn-RS" sz="1400" dirty="0">
              <a:solidFill>
                <a:srgbClr val="FFFFFF"/>
              </a:solidFill>
              <a:latin typeface="VladaRHSans Med" charset="0"/>
              <a:cs typeface="VladaRHSans Reg" charset="0"/>
            </a:endParaRPr>
          </a:p>
          <a:p>
            <a:pPr algn="ctr" defTabSz="914400"/>
            <a:endParaRPr lang="hr-HR" altLang="sr-Latn-RS" sz="1400" dirty="0">
              <a:solidFill>
                <a:srgbClr val="FFFFFF"/>
              </a:solidFill>
              <a:latin typeface="VladaRHSans Med" charset="0"/>
              <a:cs typeface="VladaRHSans Reg" charset="0"/>
            </a:endParaRPr>
          </a:p>
          <a:p>
            <a:pPr algn="ctr" defTabSz="914400"/>
            <a:endParaRPr lang="hr-HR" altLang="sr-Latn-RS" sz="1400" dirty="0">
              <a:solidFill>
                <a:srgbClr val="FFFFFF"/>
              </a:solidFill>
              <a:latin typeface="VladaRHSans Med" charset="0"/>
              <a:cs typeface="VladaRHSans Reg" charset="0"/>
            </a:endParaRPr>
          </a:p>
          <a:p>
            <a:pPr algn="ctr" defTabSz="914400"/>
            <a:endParaRPr lang="hr-HR" altLang="sr-Latn-RS" sz="1400" dirty="0">
              <a:solidFill>
                <a:srgbClr val="FFFFFF"/>
              </a:solidFill>
              <a:latin typeface="VladaRHSans Med" charset="0"/>
              <a:cs typeface="VladaRHSans Reg" charset="0"/>
            </a:endParaRPr>
          </a:p>
          <a:p>
            <a:pPr algn="ctr" defTabSz="914400"/>
            <a:r>
              <a:rPr lang="hr-HR" altLang="sr-Latn-RS" b="1" dirty="0" err="1">
                <a:solidFill>
                  <a:srgbClr val="FFFFFF"/>
                </a:solidFill>
                <a:latin typeface="VladaRHSans Med" charset="0"/>
                <a:cs typeface="VladaRHSans Reg" charset="0"/>
              </a:rPr>
              <a:t>Information</a:t>
            </a:r>
            <a:r>
              <a:rPr lang="hr-HR" altLang="sr-Latn-RS" b="1" dirty="0">
                <a:solidFill>
                  <a:srgbClr val="FFFFFF"/>
                </a:solidFill>
                <a:latin typeface="VladaRHSans Med" charset="0"/>
                <a:cs typeface="VladaRHSans Reg" charset="0"/>
              </a:rPr>
              <a:t> on </a:t>
            </a:r>
            <a:r>
              <a:rPr lang="en-US" altLang="sr-Latn-RS" b="1" dirty="0">
                <a:solidFill>
                  <a:srgbClr val="FFFFFF"/>
                </a:solidFill>
                <a:latin typeface="VladaRHSans Med" charset="0"/>
                <a:cs typeface="VladaRHSans Reg" charset="0"/>
              </a:rPr>
              <a:t>the OP</a:t>
            </a:r>
            <a:br>
              <a:rPr lang="en-US" altLang="sr-Latn-RS" b="1" dirty="0">
                <a:solidFill>
                  <a:srgbClr val="FFFFFF"/>
                </a:solidFill>
                <a:latin typeface="VladaRHSans Med" charset="0"/>
                <a:cs typeface="VladaRHSans Reg" charset="0"/>
              </a:rPr>
            </a:br>
            <a:r>
              <a:rPr lang="en-US" altLang="sr-Latn-RS" b="1" dirty="0">
                <a:solidFill>
                  <a:srgbClr val="FFFFFF"/>
                </a:solidFill>
                <a:latin typeface="VladaRHSans Med" charset="0"/>
                <a:cs typeface="VladaRHSans Reg" charset="0"/>
              </a:rPr>
              <a:t>“Competitiveness</a:t>
            </a:r>
            <a:r>
              <a:rPr lang="hr-HR" altLang="sr-Latn-RS" b="1" dirty="0">
                <a:solidFill>
                  <a:srgbClr val="FFFFFF"/>
                </a:solidFill>
                <a:latin typeface="VladaRHSans Med" charset="0"/>
                <a:cs typeface="VladaRHSans Reg" charset="0"/>
              </a:rPr>
              <a:t> </a:t>
            </a:r>
            <a:r>
              <a:rPr lang="hr-HR" altLang="sr-Latn-RS" b="1" dirty="0" err="1">
                <a:solidFill>
                  <a:srgbClr val="FFFFFF"/>
                </a:solidFill>
                <a:latin typeface="VladaRHSans Med" charset="0"/>
                <a:cs typeface="VladaRHSans Reg" charset="0"/>
              </a:rPr>
              <a:t>and</a:t>
            </a:r>
            <a:r>
              <a:rPr lang="hr-HR" altLang="sr-Latn-RS" b="1" dirty="0">
                <a:solidFill>
                  <a:srgbClr val="FFFFFF"/>
                </a:solidFill>
                <a:latin typeface="VladaRHSans Med" charset="0"/>
                <a:cs typeface="VladaRHSans Reg" charset="0"/>
              </a:rPr>
              <a:t> </a:t>
            </a:r>
            <a:r>
              <a:rPr lang="hr-HR" altLang="sr-Latn-RS" b="1" dirty="0" err="1">
                <a:solidFill>
                  <a:srgbClr val="FFFFFF"/>
                </a:solidFill>
                <a:latin typeface="VladaRHSans Med" charset="0"/>
                <a:cs typeface="VladaRHSans Reg" charset="0"/>
              </a:rPr>
              <a:t>Cohesion</a:t>
            </a:r>
            <a:r>
              <a:rPr lang="en-US" altLang="sr-Latn-RS" b="1" dirty="0">
                <a:solidFill>
                  <a:srgbClr val="FFFFFF"/>
                </a:solidFill>
                <a:latin typeface="VladaRHSans Med" charset="0"/>
                <a:cs typeface="VladaRHSans Reg" charset="0"/>
              </a:rPr>
              <a:t>“</a:t>
            </a:r>
            <a:r>
              <a:rPr lang="hr-HR" altLang="sr-Latn-RS" b="1" dirty="0">
                <a:solidFill>
                  <a:srgbClr val="FFFFFF"/>
                </a:solidFill>
                <a:latin typeface="VladaRHSans Med" charset="0"/>
                <a:cs typeface="VladaRHSans Reg" charset="0"/>
              </a:rPr>
              <a:t> </a:t>
            </a:r>
            <a:r>
              <a:rPr lang="en-US" altLang="sr-Latn-RS" b="1" dirty="0">
                <a:solidFill>
                  <a:srgbClr val="FFFFFF"/>
                </a:solidFill>
                <a:latin typeface="VladaRHSans Med" charset="0"/>
                <a:cs typeface="VladaRHSans Reg" charset="0"/>
              </a:rPr>
              <a:t>2014-2020</a:t>
            </a:r>
            <a:endParaRPr lang="hr-HR" altLang="sr-Latn-RS" b="1" dirty="0">
              <a:solidFill>
                <a:srgbClr val="FFFFFF"/>
              </a:solidFill>
              <a:latin typeface="VladaRHSans Med" charset="0"/>
              <a:cs typeface="VladaRHSans Reg" charset="0"/>
            </a:endParaRPr>
          </a:p>
          <a:p>
            <a:pPr algn="ctr" defTabSz="914400"/>
            <a:r>
              <a:rPr lang="en-US" altLang="sr-Latn-RS" sz="1400" dirty="0">
                <a:solidFill>
                  <a:srgbClr val="FFFFFF"/>
                </a:solidFill>
                <a:latin typeface="VladaRHSans Med" charset="0"/>
                <a:cs typeface="VladaRHSans Reg" charset="0"/>
              </a:rPr>
              <a:t/>
            </a:r>
            <a:br>
              <a:rPr lang="en-US" altLang="sr-Latn-RS" sz="1400" dirty="0">
                <a:solidFill>
                  <a:srgbClr val="FFFFFF"/>
                </a:solidFill>
                <a:latin typeface="VladaRHSans Med" charset="0"/>
                <a:cs typeface="VladaRHSans Reg" charset="0"/>
              </a:rPr>
            </a:br>
            <a:endParaRPr lang="hr-HR" altLang="sr-Latn-RS" sz="1400" dirty="0">
              <a:solidFill>
                <a:srgbClr val="FFFFFF"/>
              </a:solidFill>
              <a:latin typeface="VladaRHSans Med" charset="0"/>
              <a:cs typeface="VladaRHSans Reg" charset="0"/>
            </a:endParaRPr>
          </a:p>
          <a:p>
            <a:pPr algn="ctr" defTabSz="914400"/>
            <a:r>
              <a:rPr lang="en-US" altLang="sr-Latn-RS" sz="1400" dirty="0">
                <a:solidFill>
                  <a:srgbClr val="FFFFFF"/>
                </a:solidFill>
                <a:latin typeface="VladaRHSans Med" charset="0"/>
                <a:cs typeface="VladaRHSans Reg" charset="0"/>
              </a:rPr>
              <a:t>Ministry of Economy</a:t>
            </a:r>
            <a:r>
              <a:rPr lang="hr-HR" altLang="sr-Latn-RS" sz="1400" dirty="0">
                <a:solidFill>
                  <a:srgbClr val="FFFFFF"/>
                </a:solidFill>
                <a:latin typeface="VladaRHSans Med" charset="0"/>
                <a:cs typeface="VladaRHSans Reg" charset="0"/>
              </a:rPr>
              <a:t>, </a:t>
            </a:r>
            <a:r>
              <a:rPr lang="hr-HR" altLang="sr-Latn-RS" sz="1400" dirty="0" err="1">
                <a:solidFill>
                  <a:srgbClr val="FFFFFF"/>
                </a:solidFill>
                <a:latin typeface="VladaRHSans Med" charset="0"/>
                <a:cs typeface="VladaRHSans Reg" charset="0"/>
              </a:rPr>
              <a:t>Entrepreneurship</a:t>
            </a:r>
            <a:r>
              <a:rPr lang="hr-HR" altLang="sr-Latn-RS" sz="1400" dirty="0">
                <a:solidFill>
                  <a:srgbClr val="FFFFFF"/>
                </a:solidFill>
                <a:latin typeface="VladaRHSans Med" charset="0"/>
                <a:cs typeface="VladaRHSans Reg" charset="0"/>
              </a:rPr>
              <a:t> </a:t>
            </a:r>
            <a:r>
              <a:rPr lang="hr-HR" altLang="sr-Latn-RS" sz="1400" dirty="0" err="1">
                <a:solidFill>
                  <a:srgbClr val="FFFFFF"/>
                </a:solidFill>
                <a:latin typeface="VladaRHSans Med" charset="0"/>
                <a:cs typeface="VladaRHSans Reg" charset="0"/>
              </a:rPr>
              <a:t>and</a:t>
            </a:r>
            <a:r>
              <a:rPr lang="hr-HR" altLang="sr-Latn-RS" sz="1400" dirty="0">
                <a:solidFill>
                  <a:srgbClr val="FFFFFF"/>
                </a:solidFill>
                <a:latin typeface="VladaRHSans Med" charset="0"/>
                <a:cs typeface="VladaRHSans Reg" charset="0"/>
              </a:rPr>
              <a:t> </a:t>
            </a:r>
            <a:r>
              <a:rPr lang="hr-HR" altLang="sr-Latn-RS" sz="1400" dirty="0" err="1">
                <a:solidFill>
                  <a:srgbClr val="FFFFFF"/>
                </a:solidFill>
                <a:latin typeface="VladaRHSans Med" charset="0"/>
                <a:cs typeface="VladaRHSans Reg" charset="0"/>
              </a:rPr>
              <a:t>Crafts</a:t>
            </a:r>
            <a:endParaRPr lang="hr-HR" altLang="sr-Latn-RS" sz="1400" dirty="0">
              <a:solidFill>
                <a:srgbClr val="FFFFFF"/>
              </a:solidFill>
              <a:latin typeface="VladaRHSans Med" charset="0"/>
              <a:cs typeface="VladaRHSans Reg" charset="0"/>
            </a:endParaRPr>
          </a:p>
          <a:p>
            <a:pPr algn="ctr" defTabSz="914400"/>
            <a:r>
              <a:rPr lang="hr-HR" altLang="sr-Latn-RS" sz="1400" dirty="0">
                <a:solidFill>
                  <a:srgbClr val="FFFFFF"/>
                </a:solidFill>
                <a:latin typeface="VladaRHSans Med" charset="0"/>
                <a:cs typeface="VladaRHSans Reg" charset="0"/>
              </a:rPr>
              <a:t>Croatia</a:t>
            </a:r>
          </a:p>
          <a:p>
            <a:pPr algn="ctr" defTabSz="914400"/>
            <a:endParaRPr lang="hr-HR" altLang="sr-Latn-RS" sz="1400" dirty="0">
              <a:solidFill>
                <a:srgbClr val="FFFFFF"/>
              </a:solidFill>
              <a:latin typeface="VladaRHSans Med" charset="0"/>
              <a:cs typeface="VladaRHSans Reg" charset="0"/>
            </a:endParaRPr>
          </a:p>
          <a:p>
            <a:pPr algn="ctr" defTabSz="914400"/>
            <a:r>
              <a:rPr lang="en-US" altLang="sr-Latn-RS" sz="1400" dirty="0" err="1">
                <a:solidFill>
                  <a:srgbClr val="FFFFFF"/>
                </a:solidFill>
                <a:latin typeface="VladaRHSans Med" charset="0"/>
                <a:cs typeface="VladaRHSans Reg" charset="0"/>
              </a:rPr>
              <a:t>Aut</a:t>
            </a:r>
            <a:r>
              <a:rPr lang="hr-HR" altLang="sr-Latn-RS" sz="1400" dirty="0">
                <a:solidFill>
                  <a:srgbClr val="FFFFFF"/>
                </a:solidFill>
                <a:latin typeface="VladaRHSans Med" charset="0"/>
                <a:cs typeface="VladaRHSans Reg" charset="0"/>
              </a:rPr>
              <a:t>h</a:t>
            </a:r>
            <a:r>
              <a:rPr lang="en-US" altLang="sr-Latn-RS" sz="1400" dirty="0">
                <a:solidFill>
                  <a:srgbClr val="FFFFFF"/>
                </a:solidFill>
                <a:latin typeface="VladaRHSans Med" charset="0"/>
                <a:cs typeface="VladaRHSans Reg" charset="0"/>
              </a:rPr>
              <a:t>or: Nataša </a:t>
            </a:r>
            <a:r>
              <a:rPr lang="en-US" altLang="sr-Latn-RS" sz="1400" dirty="0" err="1">
                <a:solidFill>
                  <a:srgbClr val="FFFFFF"/>
                </a:solidFill>
                <a:latin typeface="VladaRHSans Med" charset="0"/>
                <a:cs typeface="VladaRHSans Reg" charset="0"/>
              </a:rPr>
              <a:t>Kulakowski</a:t>
            </a:r>
            <a:r>
              <a:rPr lang="en-US" altLang="sr-Latn-RS" sz="1400" dirty="0">
                <a:solidFill>
                  <a:srgbClr val="FFFFFF"/>
                </a:solidFill>
                <a:latin typeface="VladaRHSans Med" charset="0"/>
                <a:cs typeface="VladaRHSans Reg" charset="0"/>
              </a:rPr>
              <a:t> Kramarić, </a:t>
            </a:r>
            <a:r>
              <a:rPr lang="hr-HR" altLang="sr-Latn-RS" sz="1400" dirty="0" err="1">
                <a:solidFill>
                  <a:srgbClr val="FFFFFF"/>
                </a:solidFill>
                <a:latin typeface="VladaRHSans Med" charset="0"/>
                <a:cs typeface="VladaRHSans Reg" charset="0"/>
              </a:rPr>
              <a:t>Assistant</a:t>
            </a:r>
            <a:r>
              <a:rPr lang="hr-HR" altLang="sr-Latn-RS" sz="1400" dirty="0">
                <a:solidFill>
                  <a:srgbClr val="FFFFFF"/>
                </a:solidFill>
                <a:latin typeface="VladaRHSans Med" charset="0"/>
                <a:cs typeface="VladaRHSans Reg" charset="0"/>
              </a:rPr>
              <a:t> </a:t>
            </a:r>
            <a:r>
              <a:rPr lang="hr-HR" altLang="sr-Latn-RS" sz="1400" dirty="0" err="1">
                <a:solidFill>
                  <a:srgbClr val="FFFFFF"/>
                </a:solidFill>
                <a:latin typeface="VladaRHSans Med" charset="0"/>
                <a:cs typeface="VladaRHSans Reg" charset="0"/>
              </a:rPr>
              <a:t>Minister</a:t>
            </a:r>
            <a:endParaRPr lang="en-US" altLang="sr-Latn-RS" sz="1400" dirty="0">
              <a:solidFill>
                <a:srgbClr val="FFFFFF"/>
              </a:solidFill>
              <a:latin typeface="VladaRHSans Med" charset="0"/>
              <a:cs typeface="VladaRHSans Reg" charset="0"/>
            </a:endParaRPr>
          </a:p>
          <a:p>
            <a:pPr algn="ctr" defTabSz="914400"/>
            <a:endParaRPr lang="hr-HR" altLang="sr-Latn-RS" sz="1400" dirty="0">
              <a:solidFill>
                <a:srgbClr val="FFFFFF"/>
              </a:solidFill>
              <a:latin typeface="VladaRHSans Med" charset="0"/>
              <a:cs typeface="VladaRHSans Reg" charset="0"/>
            </a:endParaRPr>
          </a:p>
          <a:p>
            <a:pPr algn="ctr" defTabSz="914400"/>
            <a:r>
              <a:rPr lang="hr-HR" altLang="sr-Latn-RS" sz="1200" dirty="0" err="1">
                <a:solidFill>
                  <a:srgbClr val="FFFFFF"/>
                </a:solidFill>
                <a:latin typeface="VladaRHSans Med" charset="0"/>
                <a:cs typeface="VladaRHSans Reg" charset="0"/>
              </a:rPr>
              <a:t>Budapest</a:t>
            </a:r>
            <a:r>
              <a:rPr lang="hr-HR" altLang="sr-Latn-RS" sz="1200" dirty="0">
                <a:solidFill>
                  <a:srgbClr val="FFFFFF"/>
                </a:solidFill>
                <a:latin typeface="VladaRHSans Med" charset="0"/>
                <a:cs typeface="VladaRHSans Reg" charset="0"/>
              </a:rPr>
              <a:t>, May 18, 2017</a:t>
            </a:r>
          </a:p>
          <a:p>
            <a:pPr algn="ctr" defTabSz="914400"/>
            <a:endParaRPr lang="en-US" altLang="sr-Latn-RS" sz="1400" dirty="0">
              <a:solidFill>
                <a:srgbClr val="FFFFFF"/>
              </a:solidFill>
              <a:latin typeface="VladaRHSans Med" charset="0"/>
              <a:cs typeface="VladaRHSans Reg" charset="0"/>
            </a:endParaRPr>
          </a:p>
        </p:txBody>
      </p:sp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0"/>
            <a:ext cx="16732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 descr="X:\1. PROGRAMI\48. PROGRAMI 2014-2020\INOVACIJE\Upute Inovacije GBER\prezentacija\logo_novi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776" y="4439059"/>
            <a:ext cx="1386805" cy="52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 txBox="1">
            <a:spLocks/>
          </p:cNvSpPr>
          <p:nvPr/>
        </p:nvSpPr>
        <p:spPr>
          <a:xfrm>
            <a:off x="1484948" y="412084"/>
            <a:ext cx="6174105" cy="5395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hr-HR" sz="3001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491850" y="1492091"/>
          <a:ext cx="6058299" cy="172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1462425" y="3707020"/>
          <a:ext cx="6103628" cy="378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6565" name="Rectangle 3"/>
          <p:cNvSpPr>
            <a:spLocks noChangeArrowheads="1"/>
          </p:cNvSpPr>
          <p:nvPr/>
        </p:nvSpPr>
        <p:spPr bwMode="auto">
          <a:xfrm>
            <a:off x="107504" y="113468"/>
            <a:ext cx="77063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sr-Latn-RS" sz="2800" dirty="0">
                <a:solidFill>
                  <a:schemeClr val="tx2"/>
                </a:solidFill>
                <a:latin typeface="VladaRHSans Med"/>
                <a:cs typeface="VladaRHSans Med"/>
              </a:rPr>
              <a:t>EU funds: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sr-Latn-RS" sz="2800" dirty="0">
                <a:solidFill>
                  <a:schemeClr val="tx2"/>
                </a:solidFill>
                <a:latin typeface="VladaRHSans Med"/>
                <a:cs typeface="VladaRHSans Med"/>
              </a:rPr>
              <a:t>Competitive </a:t>
            </a:r>
            <a:r>
              <a:rPr lang="hr-HR" altLang="sr-Latn-RS" sz="2800" dirty="0">
                <a:solidFill>
                  <a:schemeClr val="tx2"/>
                </a:solidFill>
                <a:latin typeface="VladaRHSans Med"/>
                <a:cs typeface="VladaRHSans Med"/>
              </a:rPr>
              <a:t>E</a:t>
            </a:r>
            <a:r>
              <a:rPr lang="en-US" altLang="sr-Latn-RS" sz="2800" dirty="0" err="1">
                <a:solidFill>
                  <a:schemeClr val="tx2"/>
                </a:solidFill>
                <a:latin typeface="VladaRHSans Med"/>
                <a:cs typeface="VladaRHSans Med"/>
              </a:rPr>
              <a:t>ntrepreneurship</a:t>
            </a:r>
            <a:r>
              <a:rPr lang="en-US" altLang="sr-Latn-RS" sz="2800" dirty="0">
                <a:solidFill>
                  <a:schemeClr val="tx2"/>
                </a:solidFill>
                <a:latin typeface="VladaRHSans Med"/>
                <a:cs typeface="VladaRHSans Med"/>
              </a:rPr>
              <a:t> for new jobs</a:t>
            </a:r>
            <a:endParaRPr lang="hr-HR" altLang="sr-Latn-RS" sz="2800" dirty="0">
              <a:solidFill>
                <a:schemeClr val="tx2"/>
              </a:solidFill>
              <a:latin typeface="VladaRHSans Med"/>
              <a:cs typeface="VladaRHSans Med"/>
            </a:endParaRPr>
          </a:p>
        </p:txBody>
      </p:sp>
    </p:spTree>
    <p:extLst>
      <p:ext uri="{BB962C8B-B14F-4D97-AF65-F5344CB8AC3E}">
        <p14:creationId xmlns:p14="http://schemas.microsoft.com/office/powerpoint/2010/main" val="233508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6375"/>
            <a:ext cx="8434263" cy="540256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Priority Axis 3</a:t>
            </a:r>
            <a:r>
              <a:rPr lang="hr-HR" sz="2800" dirty="0">
                <a:solidFill>
                  <a:schemeClr val="tx2"/>
                </a:solidFill>
              </a:rPr>
              <a:t> </a:t>
            </a:r>
            <a:r>
              <a:rPr lang="en-US" altLang="sr-Latn-RS" sz="2800" dirty="0">
                <a:solidFill>
                  <a:schemeClr val="tx2"/>
                </a:solidFill>
              </a:rPr>
              <a:t>– </a:t>
            </a:r>
            <a:r>
              <a:rPr lang="en-US" sz="2800" dirty="0">
                <a:solidFill>
                  <a:schemeClr val="tx2"/>
                </a:solidFill>
              </a:rPr>
              <a:t>Business Competitiveness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829" y="826035"/>
            <a:ext cx="7260508" cy="102642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sz="1800" dirty="0">
                <a:solidFill>
                  <a:schemeClr val="tx2"/>
                </a:solidFill>
              </a:rPr>
              <a:t>EFRD: 970 </a:t>
            </a:r>
            <a:r>
              <a:rPr lang="hr-HR" sz="1800" dirty="0" err="1">
                <a:solidFill>
                  <a:schemeClr val="tx2"/>
                </a:solidFill>
              </a:rPr>
              <a:t>mil</a:t>
            </a:r>
            <a:r>
              <a:rPr lang="hr-HR" sz="1800" dirty="0">
                <a:solidFill>
                  <a:schemeClr val="tx2"/>
                </a:solidFill>
              </a:rPr>
              <a:t> €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sz="1800" dirty="0">
                <a:solidFill>
                  <a:schemeClr val="tx2"/>
                </a:solidFill>
              </a:rPr>
              <a:t>National </a:t>
            </a:r>
            <a:r>
              <a:rPr lang="hr-HR" sz="1800" dirty="0" err="1">
                <a:solidFill>
                  <a:schemeClr val="tx2"/>
                </a:solidFill>
              </a:rPr>
              <a:t>co-financing</a:t>
            </a:r>
            <a:r>
              <a:rPr lang="hr-HR" sz="1800" dirty="0">
                <a:solidFill>
                  <a:schemeClr val="tx2"/>
                </a:solidFill>
              </a:rPr>
              <a:t>: 171 </a:t>
            </a:r>
            <a:r>
              <a:rPr lang="hr-HR" sz="1800" dirty="0" err="1">
                <a:solidFill>
                  <a:schemeClr val="tx2"/>
                </a:solidFill>
              </a:rPr>
              <a:t>mil</a:t>
            </a:r>
            <a:r>
              <a:rPr lang="hr-HR" sz="1800" dirty="0">
                <a:solidFill>
                  <a:schemeClr val="tx2"/>
                </a:solidFill>
              </a:rPr>
              <a:t> €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sz="1800" dirty="0">
                <a:solidFill>
                  <a:schemeClr val="tx2"/>
                </a:solidFill>
              </a:rPr>
              <a:t>Total </a:t>
            </a:r>
            <a:r>
              <a:rPr lang="hr-HR" sz="1800" dirty="0" err="1">
                <a:solidFill>
                  <a:schemeClr val="tx2"/>
                </a:solidFill>
              </a:rPr>
              <a:t>Investments</a:t>
            </a:r>
            <a:r>
              <a:rPr lang="hr-HR" sz="1800" dirty="0">
                <a:solidFill>
                  <a:schemeClr val="tx2"/>
                </a:solidFill>
              </a:rPr>
              <a:t>: 1,141 </a:t>
            </a:r>
            <a:r>
              <a:rPr lang="hr-HR" sz="1800" dirty="0" err="1" smtClean="0">
                <a:solidFill>
                  <a:schemeClr val="tx2"/>
                </a:solidFill>
              </a:rPr>
              <a:t>bn</a:t>
            </a:r>
            <a:r>
              <a:rPr lang="hr-HR" sz="1800" dirty="0" smtClean="0">
                <a:solidFill>
                  <a:schemeClr val="tx2"/>
                </a:solidFill>
              </a:rPr>
              <a:t> </a:t>
            </a:r>
            <a:r>
              <a:rPr lang="hr-HR" sz="1800" dirty="0">
                <a:solidFill>
                  <a:schemeClr val="tx2"/>
                </a:solidFill>
              </a:rPr>
              <a:t>€</a:t>
            </a:r>
            <a:endParaRPr lang="hr-HR" sz="750" dirty="0">
              <a:solidFill>
                <a:schemeClr val="tx2"/>
              </a:solidFill>
            </a:endParaRP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sz="1800" dirty="0">
                <a:solidFill>
                  <a:schemeClr val="tx2"/>
                </a:solidFill>
              </a:rPr>
              <a:t>D</a:t>
            </a:r>
            <a:r>
              <a:rPr lang="en-GB" sz="1800" dirty="0" err="1">
                <a:solidFill>
                  <a:schemeClr val="tx2"/>
                </a:solidFill>
              </a:rPr>
              <a:t>ivided</a:t>
            </a:r>
            <a:r>
              <a:rPr lang="en-GB" sz="1800" dirty="0">
                <a:solidFill>
                  <a:schemeClr val="tx2"/>
                </a:solidFill>
              </a:rPr>
              <a:t> into 4 specific objectives: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85815" y="4768735"/>
            <a:ext cx="2172370" cy="27392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www.</a:t>
            </a:r>
            <a:r>
              <a:rPr lang="hr-HR" dirty="0" err="1"/>
              <a:t>mingo.hr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97192915"/>
              </p:ext>
            </p:extLst>
          </p:nvPr>
        </p:nvGraphicFramePr>
        <p:xfrm>
          <a:off x="652227" y="1996480"/>
          <a:ext cx="763284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39709" y="386868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180.000.000 €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1739" y="386868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233.000.000 €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92" y="386868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250.000.000 €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77679" y="388277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307.000.000 €</a:t>
            </a:r>
          </a:p>
        </p:txBody>
      </p:sp>
    </p:spTree>
    <p:extLst>
      <p:ext uri="{BB962C8B-B14F-4D97-AF65-F5344CB8AC3E}">
        <p14:creationId xmlns:p14="http://schemas.microsoft.com/office/powerpoint/2010/main" val="21283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91520"/>
              </p:ext>
            </p:extLst>
          </p:nvPr>
        </p:nvGraphicFramePr>
        <p:xfrm>
          <a:off x="323528" y="904247"/>
          <a:ext cx="7920881" cy="3685985"/>
        </p:xfrm>
        <a:graphic>
          <a:graphicData uri="http://schemas.openxmlformats.org/drawingml/2006/table">
            <a:tbl>
              <a:tblPr firstRow="1" bandRow="1"/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06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40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78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96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INVESTIMENT PRIORITY</a:t>
                      </a:r>
                    </a:p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(IP)</a:t>
                      </a:r>
                    </a:p>
                  </a:txBody>
                  <a:tcPr marL="68605" marR="68605" marT="34304" marB="3430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SPECIFIC  OBJECTIVE</a:t>
                      </a:r>
                    </a:p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(SC)</a:t>
                      </a:r>
                    </a:p>
                  </a:txBody>
                  <a:tcPr marL="68605" marR="68605" marT="34304" marB="3430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INDICATIVE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ALOCATION</a:t>
                      </a:r>
                    </a:p>
                  </a:txBody>
                  <a:tcPr marL="68605" marR="68605" marT="34304" marB="3430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IB 1</a:t>
                      </a:r>
                    </a:p>
                  </a:txBody>
                  <a:tcPr marL="68605" marR="68605" marT="34304" marB="3430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546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hr-HR" sz="12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3a</a:t>
                      </a:r>
                    </a:p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Promoting entrepreneurship, in particular by facilitating the economic exploitation of new ideas and fostering the creation of new firms, including through business</a:t>
                      </a:r>
                    </a:p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incubators</a:t>
                      </a:r>
                      <a:endParaRPr lang="hr-HR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605" marR="68605" marT="34304" marB="3430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SC 3a1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Better access to finance for SMEs</a:t>
                      </a:r>
                      <a:endParaRPr kumimoji="0" lang="hr-HR" altLang="sr-Latn-R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0634" marR="40634" marT="0" marB="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hr-HR" sz="12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250.000.000 </a:t>
                      </a:r>
                      <a:r>
                        <a:rPr lang="hr-HR" sz="12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€</a:t>
                      </a:r>
                      <a:endParaRPr lang="hr-HR" sz="12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605" marR="68605" marT="34304" marB="3430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hr-HR" sz="1200" b="1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Ministry</a:t>
                      </a:r>
                      <a:r>
                        <a:rPr lang="hr-HR" sz="12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200" b="1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hr-HR" sz="12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200" b="1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Economy</a:t>
                      </a:r>
                      <a:r>
                        <a:rPr lang="hr-HR" sz="12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,  </a:t>
                      </a:r>
                      <a:r>
                        <a:rPr lang="hr-HR" sz="1200" b="1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Entrepreneurship</a:t>
                      </a:r>
                      <a:r>
                        <a:rPr lang="hr-HR" sz="12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200" b="1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hr-HR" sz="12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200" b="1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Crafts</a:t>
                      </a:r>
                      <a:endParaRPr lang="hr-HR" sz="12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605" marR="68605" marT="34304" marB="3430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6032">
                <a:tc vMerge="1">
                  <a:txBody>
                    <a:bodyPr/>
                    <a:lstStyle/>
                    <a:p>
                      <a:endParaRPr lang="hr-H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SC 3a2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Enabling favorable environment for business creation and development</a:t>
                      </a:r>
                      <a:endParaRPr kumimoji="0" lang="hr-HR" altLang="sr-Latn-R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0634" marR="40634" marT="0" marB="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hr-HR" sz="12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233.000.000 €</a:t>
                      </a:r>
                    </a:p>
                  </a:txBody>
                  <a:tcPr marL="68605" marR="68605" marT="34304" marB="3430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r-HR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2" marR="91442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194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hr-HR" sz="12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3d</a:t>
                      </a:r>
                    </a:p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Supporting the capacity of SMEs to grow in regional, national and international markets, and to engage in innovation processes</a:t>
                      </a:r>
                      <a:endParaRPr lang="vi-VN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605" marR="68605" marT="34304" marB="3430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</a:t>
                      </a:r>
                      <a:r>
                        <a:rPr lang="hr-HR" sz="1200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200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200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3d1</a:t>
                      </a:r>
                      <a:r>
                        <a:rPr lang="it-IT" sz="1200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hr-HR" sz="1200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SMEs' development and growth improved in domestic and foreign markets</a:t>
                      </a:r>
                      <a:endParaRPr lang="hr-HR" sz="12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0634" marR="40634" marT="0" marB="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hr-HR" sz="12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307.000.000 €</a:t>
                      </a:r>
                    </a:p>
                  </a:txBody>
                  <a:tcPr marL="68605" marR="68605" marT="34304" marB="3430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r-HR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2" marR="91442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3112">
                <a:tc vMerge="1">
                  <a:txBody>
                    <a:bodyPr/>
                    <a:lstStyle/>
                    <a:p>
                      <a:endParaRPr lang="hr-H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SC 3d2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SMEs innovativeness enhanced</a:t>
                      </a:r>
                      <a:endParaRPr kumimoji="0" lang="en-US" altLang="sr-Latn-R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0634" marR="40634" marT="0" marB="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hr-HR" sz="12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180.000.000 €</a:t>
                      </a:r>
                    </a:p>
                  </a:txBody>
                  <a:tcPr marL="68605" marR="68605" marT="34304" marB="3430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r-HR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2" marR="91442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529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kumimoji="0" lang="hr-HR" altLang="sr-Latn-R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605" marR="68605" marT="34304" marB="34304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sr-Latn-R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54159" marR="54159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970.000.000 €</a:t>
                      </a:r>
                    </a:p>
                  </a:txBody>
                  <a:tcPr marL="68605" marR="68605" marT="34304" marB="3430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605" marR="68605" marT="34304" marB="3430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268288"/>
            <a:ext cx="7413488" cy="430887"/>
          </a:xfr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225"/>
              </a:spcAft>
              <a:defRPr/>
            </a:pPr>
            <a:r>
              <a:rPr lang="en-US" altLang="sr-Latn-RS" sz="2800" dirty="0">
                <a:solidFill>
                  <a:schemeClr val="tx2"/>
                </a:solidFill>
                <a:latin typeface="VladaRHSans Med"/>
              </a:rPr>
              <a:t>Priority Axis 3 – Business Competitiveness</a:t>
            </a:r>
          </a:p>
        </p:txBody>
      </p:sp>
    </p:spTree>
    <p:extLst>
      <p:ext uri="{BB962C8B-B14F-4D97-AF65-F5344CB8AC3E}">
        <p14:creationId xmlns:p14="http://schemas.microsoft.com/office/powerpoint/2010/main" val="12352902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12303"/>
            <a:ext cx="8362255" cy="651321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Priority Axis 3 </a:t>
            </a:r>
            <a:r>
              <a:rPr lang="en-US" altLang="sr-Latn-RS" sz="2800" dirty="0">
                <a:solidFill>
                  <a:schemeClr val="tx2"/>
                </a:solidFill>
              </a:rPr>
              <a:t>– </a:t>
            </a:r>
            <a:r>
              <a:rPr lang="en-US" sz="2800" dirty="0">
                <a:solidFill>
                  <a:schemeClr val="tx2"/>
                </a:solidFill>
              </a:rPr>
              <a:t>Business Competitiveness</a:t>
            </a:r>
            <a:endParaRPr lang="hr-HR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8408"/>
            <a:ext cx="8424936" cy="3240360"/>
          </a:xfrm>
        </p:spPr>
        <p:txBody>
          <a:bodyPr/>
          <a:lstStyle/>
          <a:p>
            <a:pPr marL="430213" indent="-34290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tx2"/>
                </a:solidFill>
              </a:rPr>
              <a:t>14</a:t>
            </a:r>
            <a:r>
              <a:rPr lang="en-US" sz="2000" dirty="0">
                <a:solidFill>
                  <a:schemeClr val="tx2"/>
                </a:solidFill>
              </a:rPr>
              <a:t> calls for proposals published with a total value of grants </a:t>
            </a:r>
            <a:r>
              <a:rPr lang="hr-HR" sz="2000" dirty="0">
                <a:solidFill>
                  <a:schemeClr val="tx2"/>
                </a:solidFill>
              </a:rPr>
              <a:t>447,8 </a:t>
            </a:r>
            <a:r>
              <a:rPr lang="hr-HR" sz="2000" dirty="0" err="1">
                <a:solidFill>
                  <a:schemeClr val="tx2"/>
                </a:solidFill>
              </a:rPr>
              <a:t>mil</a:t>
            </a:r>
            <a:r>
              <a:rPr lang="hr-HR" sz="2000" dirty="0">
                <a:solidFill>
                  <a:schemeClr val="tx2"/>
                </a:solidFill>
              </a:rPr>
              <a:t> €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</a:p>
          <a:p>
            <a:pPr marL="430213" indent="-34290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hr-HR" sz="2000" dirty="0">
              <a:solidFill>
                <a:schemeClr val="tx2"/>
              </a:solidFill>
            </a:endParaRPr>
          </a:p>
          <a:p>
            <a:pPr marL="430213" indent="-34290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</a:rPr>
              <a:t>3</a:t>
            </a:r>
            <a:r>
              <a:rPr lang="hr-HR" sz="2000" dirty="0">
                <a:solidFill>
                  <a:schemeClr val="tx2"/>
                </a:solidFill>
              </a:rPr>
              <a:t>24</a:t>
            </a:r>
            <a:r>
              <a:rPr lang="en-US" sz="2000" dirty="0">
                <a:solidFill>
                  <a:schemeClr val="tx2"/>
                </a:solidFill>
              </a:rPr>
              <a:t> grants awarded worth </a:t>
            </a:r>
            <a:r>
              <a:rPr lang="hr-HR" sz="2000" dirty="0">
                <a:solidFill>
                  <a:schemeClr val="tx2"/>
                </a:solidFill>
              </a:rPr>
              <a:t>81</a:t>
            </a:r>
            <a:r>
              <a:rPr lang="en-US" sz="2000" dirty="0">
                <a:solidFill>
                  <a:schemeClr val="tx2"/>
                </a:solidFill>
              </a:rPr>
              <a:t> million </a:t>
            </a:r>
            <a:r>
              <a:rPr lang="hr-HR" sz="2000" dirty="0">
                <a:solidFill>
                  <a:schemeClr val="tx2"/>
                </a:solidFill>
              </a:rPr>
              <a:t>€ </a:t>
            </a:r>
            <a:r>
              <a:rPr lang="en-US" sz="2000" dirty="0">
                <a:solidFill>
                  <a:schemeClr val="tx2"/>
                </a:solidFill>
              </a:rPr>
              <a:t>with a total investment value of </a:t>
            </a:r>
            <a:r>
              <a:rPr lang="hr-HR" sz="2000" dirty="0">
                <a:solidFill>
                  <a:schemeClr val="tx2"/>
                </a:solidFill>
              </a:rPr>
              <a:t>241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hr-HR" sz="2000" dirty="0">
                <a:solidFill>
                  <a:schemeClr val="tx2"/>
                </a:solidFill>
              </a:rPr>
              <a:t>m</a:t>
            </a:r>
            <a:r>
              <a:rPr lang="en-US" sz="2000" dirty="0" err="1">
                <a:solidFill>
                  <a:schemeClr val="tx2"/>
                </a:solidFill>
              </a:rPr>
              <a:t>il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hr-HR" sz="2000" dirty="0">
                <a:solidFill>
                  <a:schemeClr val="tx2"/>
                </a:solidFill>
              </a:rPr>
              <a:t>€.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hr-HR" sz="1600" i="1" dirty="0">
                <a:solidFill>
                  <a:schemeClr val="tx2"/>
                </a:solidFill>
              </a:rPr>
              <a:t>(b</a:t>
            </a:r>
            <a:r>
              <a:rPr lang="en-US" sz="1600" i="1" dirty="0">
                <a:solidFill>
                  <a:schemeClr val="tx2"/>
                </a:solidFill>
              </a:rPr>
              <a:t>y May 5, 2017 </a:t>
            </a:r>
            <a:r>
              <a:rPr lang="hr-HR" sz="1600" i="1" dirty="0">
                <a:solidFill>
                  <a:schemeClr val="tx2"/>
                </a:solidFill>
              </a:rPr>
              <a:t>)</a:t>
            </a:r>
          </a:p>
          <a:p>
            <a:pPr marL="430213" indent="-34290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hr-HR" sz="2000" dirty="0">
              <a:solidFill>
                <a:schemeClr val="tx2"/>
              </a:solidFill>
            </a:endParaRPr>
          </a:p>
          <a:p>
            <a:pPr marL="430213" indent="-34290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tx2"/>
                </a:solidFill>
              </a:rPr>
              <a:t>7</a:t>
            </a:r>
            <a:r>
              <a:rPr lang="en-US" sz="2000" dirty="0">
                <a:solidFill>
                  <a:schemeClr val="tx2"/>
                </a:solidFill>
              </a:rPr>
              <a:t> new calls planned to </a:t>
            </a:r>
            <a:r>
              <a:rPr lang="hr-HR" sz="2000" dirty="0" err="1">
                <a:solidFill>
                  <a:schemeClr val="tx2"/>
                </a:solidFill>
              </a:rPr>
              <a:t>be</a:t>
            </a:r>
            <a:r>
              <a:rPr lang="hr-HR" sz="2000" dirty="0">
                <a:solidFill>
                  <a:schemeClr val="tx2"/>
                </a:solidFill>
              </a:rPr>
              <a:t> </a:t>
            </a:r>
            <a:r>
              <a:rPr lang="hr-HR" sz="2000" dirty="0" err="1">
                <a:solidFill>
                  <a:schemeClr val="tx2"/>
                </a:solidFill>
              </a:rPr>
              <a:t>launched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hr-HR" sz="2000" dirty="0" err="1">
                <a:solidFill>
                  <a:schemeClr val="tx2"/>
                </a:solidFill>
              </a:rPr>
              <a:t>by</a:t>
            </a:r>
            <a:r>
              <a:rPr lang="hr-HR" sz="2000" dirty="0">
                <a:solidFill>
                  <a:schemeClr val="tx2"/>
                </a:solidFill>
              </a:rPr>
              <a:t> </a:t>
            </a:r>
            <a:r>
              <a:rPr lang="hr-HR" sz="2000" dirty="0" err="1">
                <a:solidFill>
                  <a:schemeClr val="tx2"/>
                </a:solidFill>
              </a:rPr>
              <a:t>the</a:t>
            </a:r>
            <a:r>
              <a:rPr lang="hr-HR" sz="2000" dirty="0">
                <a:solidFill>
                  <a:schemeClr val="tx2"/>
                </a:solidFill>
              </a:rPr>
              <a:t> </a:t>
            </a:r>
            <a:r>
              <a:rPr lang="hr-HR" sz="2000" dirty="0" err="1">
                <a:solidFill>
                  <a:schemeClr val="tx2"/>
                </a:solidFill>
              </a:rPr>
              <a:t>end</a:t>
            </a:r>
            <a:r>
              <a:rPr lang="hr-HR" sz="2000" dirty="0">
                <a:solidFill>
                  <a:schemeClr val="tx2"/>
                </a:solidFill>
              </a:rPr>
              <a:t> </a:t>
            </a:r>
            <a:r>
              <a:rPr lang="hr-HR" sz="2000" dirty="0" err="1">
                <a:solidFill>
                  <a:schemeClr val="tx2"/>
                </a:solidFill>
              </a:rPr>
              <a:t>of</a:t>
            </a:r>
            <a:r>
              <a:rPr lang="hr-HR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2017 with total value of 52,5 mil €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23528" y="340296"/>
            <a:ext cx="6688614" cy="857515"/>
          </a:xfrm>
        </p:spPr>
        <p:txBody>
          <a:bodyPr/>
          <a:lstStyle/>
          <a:p>
            <a:pPr algn="ctr"/>
            <a:r>
              <a:rPr lang="en-US" altLang="sr-Latn-RS" sz="2101" b="1" dirty="0">
                <a:solidFill>
                  <a:schemeClr val="tx2"/>
                </a:solidFill>
                <a:latin typeface="Gotham Book"/>
                <a:cs typeface="VladaRHSans Med" pitchFamily="50" charset="-18"/>
              </a:rPr>
              <a:t>Statistics on May 5, 2017, </a:t>
            </a:r>
            <a:r>
              <a:rPr lang="hr-HR" altLang="sr-Latn-RS" sz="2101" b="1" dirty="0">
                <a:solidFill>
                  <a:schemeClr val="tx2"/>
                </a:solidFill>
                <a:latin typeface="Gotham Book"/>
                <a:cs typeface="VladaRHSans Med" pitchFamily="50" charset="-18"/>
              </a:rPr>
              <a:t>for</a:t>
            </a:r>
            <a:r>
              <a:rPr lang="en-US" altLang="sr-Latn-RS" sz="2101" b="1" dirty="0">
                <a:solidFill>
                  <a:schemeClr val="tx2"/>
                </a:solidFill>
                <a:latin typeface="Gotham Book"/>
                <a:cs typeface="VladaRHSans Med" pitchFamily="50" charset="-18"/>
              </a:rPr>
              <a:t> the 1</a:t>
            </a:r>
            <a:r>
              <a:rPr lang="hr-HR" altLang="sr-Latn-RS" sz="2101" b="1" dirty="0">
                <a:solidFill>
                  <a:schemeClr val="tx2"/>
                </a:solidFill>
                <a:latin typeface="Gotham Book"/>
                <a:cs typeface="VladaRHSans Med" pitchFamily="50" charset="-18"/>
              </a:rPr>
              <a:t>4</a:t>
            </a:r>
            <a:r>
              <a:rPr lang="en-US" altLang="sr-Latn-RS" sz="2101" b="1" dirty="0">
                <a:solidFill>
                  <a:schemeClr val="tx2"/>
                </a:solidFill>
                <a:latin typeface="Gotham Book"/>
                <a:cs typeface="VladaRHSans Med" pitchFamily="50" charset="-18"/>
              </a:rPr>
              <a:t> </a:t>
            </a:r>
            <a:r>
              <a:rPr lang="hr-HR" altLang="sr-Latn-RS" sz="2101" b="1" dirty="0" err="1">
                <a:solidFill>
                  <a:schemeClr val="tx2"/>
                </a:solidFill>
                <a:latin typeface="Gotham Book"/>
                <a:cs typeface="VladaRHSans Med" pitchFamily="50" charset="-18"/>
              </a:rPr>
              <a:t>Published</a:t>
            </a:r>
            <a:r>
              <a:rPr lang="en-US" altLang="sr-Latn-RS" sz="2101" b="1" dirty="0">
                <a:solidFill>
                  <a:schemeClr val="tx2"/>
                </a:solidFill>
                <a:latin typeface="Gotham Book"/>
                <a:cs typeface="VladaRHSans Med" pitchFamily="50" charset="-18"/>
              </a:rPr>
              <a:t> Calls</a:t>
            </a:r>
            <a:endParaRPr lang="hr-HR" altLang="sr-Latn-RS" sz="2101" b="1" dirty="0">
              <a:solidFill>
                <a:schemeClr val="tx2"/>
              </a:solidFill>
              <a:latin typeface="Gotham Book"/>
              <a:cs typeface="VladaRHSans Med" pitchFamily="50" charset="-1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669728"/>
              </p:ext>
            </p:extLst>
          </p:nvPr>
        </p:nvGraphicFramePr>
        <p:xfrm>
          <a:off x="251522" y="1675430"/>
          <a:ext cx="8640959" cy="196646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48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051835">
                <a:tc>
                  <a:txBody>
                    <a:bodyPr/>
                    <a:lstStyle/>
                    <a:p>
                      <a:pPr algn="l"/>
                      <a:r>
                        <a:rPr lang="hr-HR" sz="900" dirty="0"/>
                        <a:t>No </a:t>
                      </a:r>
                      <a:r>
                        <a:rPr lang="hr-HR" sz="900" dirty="0" err="1"/>
                        <a:t>of</a:t>
                      </a:r>
                      <a:r>
                        <a:rPr lang="hr-HR" sz="900" dirty="0"/>
                        <a:t> </a:t>
                      </a:r>
                      <a:r>
                        <a:rPr lang="hr-HR" sz="900" dirty="0" err="1"/>
                        <a:t>applications</a:t>
                      </a:r>
                      <a:r>
                        <a:rPr lang="hr-HR" sz="900" dirty="0"/>
                        <a:t> </a:t>
                      </a:r>
                      <a:r>
                        <a:rPr lang="hr-HR" sz="900" dirty="0" err="1"/>
                        <a:t>received</a:t>
                      </a:r>
                      <a:endParaRPr lang="hr-HR" sz="900" b="0" dirty="0">
                        <a:latin typeface="VladaRHSans Med"/>
                      </a:endParaRPr>
                    </a:p>
                  </a:txBody>
                  <a:tcPr marL="74316" marR="74316" marT="45709" marB="45709" vert="vert27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kern="1200" dirty="0"/>
                        <a:t>No </a:t>
                      </a:r>
                      <a:r>
                        <a:rPr lang="hr-HR" sz="900" kern="1200" dirty="0" err="1"/>
                        <a:t>of</a:t>
                      </a:r>
                      <a:r>
                        <a:rPr lang="hr-HR" sz="900" kern="1200" dirty="0"/>
                        <a:t> </a:t>
                      </a:r>
                      <a:r>
                        <a:rPr lang="hr-HR" sz="900" kern="1200" dirty="0" err="1"/>
                        <a:t>applications</a:t>
                      </a:r>
                      <a:endParaRPr lang="hr-HR" sz="9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r>
                        <a:rPr lang="hr-HR" sz="900" kern="1200" dirty="0" err="1"/>
                        <a:t>processed</a:t>
                      </a:r>
                      <a:endParaRPr lang="hr-HR" sz="9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74316" marR="74316" marT="45709" marB="45709" vert="vert270" anchor="ctr"/>
                </a:tc>
                <a:tc>
                  <a:txBody>
                    <a:bodyPr/>
                    <a:lstStyle/>
                    <a:p>
                      <a:r>
                        <a:rPr lang="hr-HR" sz="900" dirty="0"/>
                        <a:t>No </a:t>
                      </a:r>
                      <a:r>
                        <a:rPr lang="hr-HR" sz="900" dirty="0" err="1"/>
                        <a:t>of</a:t>
                      </a:r>
                      <a:r>
                        <a:rPr lang="hr-HR" sz="900" dirty="0"/>
                        <a:t> </a:t>
                      </a:r>
                      <a:r>
                        <a:rPr lang="hr-HR" sz="900" dirty="0" err="1"/>
                        <a:t>applications</a:t>
                      </a:r>
                      <a:r>
                        <a:rPr lang="hr-HR" sz="900" dirty="0"/>
                        <a:t> </a:t>
                      </a:r>
                      <a:r>
                        <a:rPr lang="hr-HR" sz="900" dirty="0" err="1"/>
                        <a:t>in</a:t>
                      </a:r>
                      <a:r>
                        <a:rPr lang="hr-HR" sz="900" dirty="0"/>
                        <a:t> </a:t>
                      </a:r>
                      <a:r>
                        <a:rPr lang="hr-HR" sz="900" dirty="0" err="1"/>
                        <a:t>process</a:t>
                      </a:r>
                      <a:endParaRPr lang="hr-HR" sz="900" dirty="0"/>
                    </a:p>
                  </a:txBody>
                  <a:tcPr marL="74316" marR="74316" marT="45709" marB="45709" vert="vert27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kern="1200" dirty="0"/>
                        <a:t>No </a:t>
                      </a:r>
                      <a:r>
                        <a:rPr lang="hr-HR" sz="900" kern="1200" dirty="0" err="1"/>
                        <a:t>of</a:t>
                      </a:r>
                      <a:r>
                        <a:rPr lang="hr-HR" sz="900" kern="1200" dirty="0"/>
                        <a:t> </a:t>
                      </a:r>
                      <a:r>
                        <a:rPr lang="hr-HR" sz="900" kern="1200" dirty="0" err="1"/>
                        <a:t>Financing</a:t>
                      </a:r>
                      <a:r>
                        <a:rPr lang="hr-HR" sz="900" kern="1200" baseline="0" dirty="0"/>
                        <a:t> </a:t>
                      </a:r>
                      <a:r>
                        <a:rPr lang="hr-HR" sz="900" kern="1200" baseline="0" dirty="0" err="1"/>
                        <a:t>decisions</a:t>
                      </a:r>
                      <a:endParaRPr lang="hr-HR" sz="900" kern="1200" dirty="0"/>
                    </a:p>
                    <a:p>
                      <a:endParaRPr lang="hr-HR" sz="900" b="0" dirty="0">
                        <a:latin typeface="VladaRHSans Med"/>
                      </a:endParaRPr>
                    </a:p>
                  </a:txBody>
                  <a:tcPr marL="74316" marR="74316" marT="45709" marB="45709" vert="vert270" anchor="ctr"/>
                </a:tc>
                <a:tc>
                  <a:txBody>
                    <a:bodyPr/>
                    <a:lstStyle/>
                    <a:p>
                      <a:r>
                        <a:rPr lang="hr-HR" sz="900" dirty="0"/>
                        <a:t>Value of </a:t>
                      </a:r>
                      <a:r>
                        <a:rPr lang="hr-HR" sz="900" dirty="0" smtClean="0"/>
                        <a:t>Financing </a:t>
                      </a:r>
                      <a:r>
                        <a:rPr lang="hr-HR" sz="900" dirty="0"/>
                        <a:t>decisions/ grants awarded (kn)</a:t>
                      </a:r>
                      <a:endParaRPr lang="hr-HR" sz="900" b="0" dirty="0">
                        <a:latin typeface="VladaRHSans Med"/>
                      </a:endParaRPr>
                    </a:p>
                  </a:txBody>
                  <a:tcPr marL="74316" marR="74316" marT="45709" marB="45709" vert="vert270" anchor="ctr"/>
                </a:tc>
                <a:tc>
                  <a:txBody>
                    <a:bodyPr/>
                    <a:lstStyle/>
                    <a:p>
                      <a:r>
                        <a:rPr lang="hr-HR" sz="900" dirty="0"/>
                        <a:t>No </a:t>
                      </a:r>
                      <a:r>
                        <a:rPr lang="hr-HR" sz="900" dirty="0" err="1"/>
                        <a:t>of</a:t>
                      </a:r>
                      <a:r>
                        <a:rPr lang="hr-HR" sz="900" dirty="0"/>
                        <a:t> </a:t>
                      </a:r>
                      <a:r>
                        <a:rPr lang="hr-HR" sz="900" dirty="0" err="1"/>
                        <a:t>Contracts</a:t>
                      </a:r>
                      <a:r>
                        <a:rPr lang="hr-HR" sz="900" dirty="0"/>
                        <a:t> </a:t>
                      </a:r>
                      <a:r>
                        <a:rPr lang="hr-HR" sz="900" dirty="0" err="1"/>
                        <a:t>signed</a:t>
                      </a:r>
                      <a:endParaRPr lang="hr-HR" sz="900" dirty="0"/>
                    </a:p>
                  </a:txBody>
                  <a:tcPr marL="74316" marR="74316" marT="45709" marB="45709" vert="vert270" anchor="ctr"/>
                </a:tc>
                <a:tc>
                  <a:txBody>
                    <a:bodyPr/>
                    <a:lstStyle/>
                    <a:p>
                      <a:r>
                        <a:rPr lang="hr-HR" sz="900" dirty="0"/>
                        <a:t>Total </a:t>
                      </a:r>
                      <a:r>
                        <a:rPr lang="hr-HR" sz="900" dirty="0" err="1"/>
                        <a:t>value</a:t>
                      </a:r>
                      <a:r>
                        <a:rPr lang="hr-HR" sz="900" baseline="0" dirty="0"/>
                        <a:t> </a:t>
                      </a:r>
                      <a:r>
                        <a:rPr lang="hr-HR" sz="900" baseline="0" dirty="0" err="1"/>
                        <a:t>of</a:t>
                      </a:r>
                      <a:r>
                        <a:rPr lang="hr-HR" sz="900" baseline="0" dirty="0"/>
                        <a:t> </a:t>
                      </a:r>
                      <a:r>
                        <a:rPr lang="hr-HR" sz="900" baseline="0" dirty="0" err="1"/>
                        <a:t>contracted</a:t>
                      </a:r>
                      <a:endParaRPr lang="hr-HR" sz="900" baseline="0" dirty="0"/>
                    </a:p>
                    <a:p>
                      <a:r>
                        <a:rPr lang="hr-HR" sz="900" baseline="0" dirty="0" err="1"/>
                        <a:t>projects</a:t>
                      </a:r>
                      <a:r>
                        <a:rPr lang="hr-HR" sz="900" baseline="0" dirty="0"/>
                        <a:t> </a:t>
                      </a:r>
                      <a:r>
                        <a:rPr lang="hr-HR" sz="900" dirty="0"/>
                        <a:t>(kn)</a:t>
                      </a:r>
                      <a:endParaRPr lang="hr-HR" sz="900" b="0" dirty="0">
                        <a:latin typeface="VladaRHSans Med"/>
                      </a:endParaRPr>
                    </a:p>
                  </a:txBody>
                  <a:tcPr marL="74316" marR="74316" marT="45709" marB="45709" vert="vert270" anchor="ctr"/>
                </a:tc>
                <a:tc>
                  <a:txBody>
                    <a:bodyPr/>
                    <a:lstStyle/>
                    <a:p>
                      <a:r>
                        <a:rPr lang="hr-HR" sz="900" dirty="0"/>
                        <a:t>Total </a:t>
                      </a:r>
                      <a:r>
                        <a:rPr lang="hr-HR" sz="900" dirty="0" err="1"/>
                        <a:t>Value</a:t>
                      </a:r>
                      <a:r>
                        <a:rPr lang="hr-HR" sz="900" dirty="0"/>
                        <a:t> </a:t>
                      </a:r>
                      <a:r>
                        <a:rPr lang="hr-HR" sz="900" dirty="0" err="1"/>
                        <a:t>of</a:t>
                      </a:r>
                      <a:r>
                        <a:rPr lang="hr-HR" sz="900" dirty="0"/>
                        <a:t> </a:t>
                      </a:r>
                      <a:r>
                        <a:rPr lang="hr-HR" sz="900" dirty="0" err="1"/>
                        <a:t>awarded</a:t>
                      </a:r>
                      <a:r>
                        <a:rPr lang="hr-HR" sz="900" dirty="0"/>
                        <a:t>  </a:t>
                      </a:r>
                      <a:r>
                        <a:rPr lang="hr-HR" sz="900" dirty="0" err="1"/>
                        <a:t>aid</a:t>
                      </a:r>
                      <a:r>
                        <a:rPr lang="hr-HR" sz="900" dirty="0"/>
                        <a:t> </a:t>
                      </a:r>
                      <a:r>
                        <a:rPr lang="hr-HR" sz="900" baseline="0" dirty="0"/>
                        <a:t>for </a:t>
                      </a:r>
                      <a:r>
                        <a:rPr lang="hr-HR" sz="900" baseline="0" dirty="0" err="1"/>
                        <a:t>contracted</a:t>
                      </a:r>
                      <a:r>
                        <a:rPr lang="hr-HR" sz="900" baseline="0" dirty="0"/>
                        <a:t> </a:t>
                      </a:r>
                      <a:r>
                        <a:rPr lang="hr-HR" sz="900" baseline="0" dirty="0" err="1"/>
                        <a:t>projects</a:t>
                      </a:r>
                      <a:r>
                        <a:rPr lang="hr-HR" sz="900" baseline="0" dirty="0"/>
                        <a:t> (kn) </a:t>
                      </a:r>
                      <a:endParaRPr lang="hr-HR" sz="900" b="0" dirty="0">
                        <a:latin typeface="VladaRHSans Med"/>
                      </a:endParaRPr>
                    </a:p>
                  </a:txBody>
                  <a:tcPr marL="74316" marR="74316" marT="45709" marB="45709" vert="vert270" anchor="ctr"/>
                </a:tc>
                <a:tc>
                  <a:txBody>
                    <a:bodyPr/>
                    <a:lstStyle/>
                    <a:p>
                      <a:r>
                        <a:rPr lang="hr-HR" sz="900" dirty="0" err="1"/>
                        <a:t>Amount</a:t>
                      </a:r>
                      <a:r>
                        <a:rPr lang="hr-HR" sz="900" baseline="0" dirty="0"/>
                        <a:t> </a:t>
                      </a:r>
                      <a:r>
                        <a:rPr lang="hr-HR" sz="900" baseline="0" dirty="0" err="1"/>
                        <a:t>paid</a:t>
                      </a:r>
                      <a:r>
                        <a:rPr lang="hr-HR" sz="900" baseline="0" dirty="0"/>
                        <a:t> (kn)</a:t>
                      </a:r>
                    </a:p>
                  </a:txBody>
                  <a:tcPr marL="74316" marR="74316" marT="45709" marB="45709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900" kern="1200" dirty="0"/>
                        <a:t>Total amount of approved eligible expenditure</a:t>
                      </a:r>
                      <a:r>
                        <a:rPr lang="hr-HR" sz="900" kern="1200" dirty="0"/>
                        <a:t>  (kn)</a:t>
                      </a:r>
                      <a:endParaRPr lang="hr-HR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316" marR="74316" marT="45709" marB="45709" vert="vert27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633">
                <a:tc>
                  <a:txBody>
                    <a:bodyPr/>
                    <a:lstStyle/>
                    <a:p>
                      <a:pPr algn="ctr"/>
                      <a:endParaRPr lang="hr-HR" sz="1200" dirty="0"/>
                    </a:p>
                    <a:p>
                      <a:pPr algn="ctr"/>
                      <a:r>
                        <a:rPr lang="hr-HR" sz="1200" dirty="0"/>
                        <a:t>3.364</a:t>
                      </a:r>
                    </a:p>
                    <a:p>
                      <a:pPr algn="ctr"/>
                      <a:endParaRPr lang="hr-HR" sz="1200" dirty="0">
                        <a:latin typeface="VladaRHSans Med"/>
                      </a:endParaRPr>
                    </a:p>
                  </a:txBody>
                  <a:tcPr marL="74316" marR="74316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/>
                        <a:t>2.906</a:t>
                      </a:r>
                      <a:endParaRPr lang="hr-HR" sz="1200" dirty="0">
                        <a:latin typeface="VladaRHSans Med"/>
                      </a:endParaRPr>
                    </a:p>
                  </a:txBody>
                  <a:tcPr marL="74316" marR="74316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/>
                        <a:t>460</a:t>
                      </a:r>
                      <a:endParaRPr lang="hr-HR" sz="1200" dirty="0">
                        <a:latin typeface="VladaRHSans Med"/>
                      </a:endParaRPr>
                    </a:p>
                  </a:txBody>
                  <a:tcPr marL="74316" marR="74316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/>
                        <a:t>368</a:t>
                      </a:r>
                      <a:endParaRPr lang="hr-HR" sz="1200" dirty="0">
                        <a:latin typeface="VladaRHSans Med"/>
                      </a:endParaRPr>
                    </a:p>
                  </a:txBody>
                  <a:tcPr marL="74316" marR="74316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/>
                        <a:t>741.599.952 </a:t>
                      </a:r>
                      <a:endParaRPr lang="hr-HR" sz="1200" dirty="0">
                        <a:latin typeface="VladaRHSans Med"/>
                      </a:endParaRPr>
                    </a:p>
                  </a:txBody>
                  <a:tcPr marL="74316" marR="74316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/>
                        <a:t>324</a:t>
                      </a:r>
                      <a:endParaRPr lang="hr-HR" sz="1200" dirty="0">
                        <a:latin typeface="VladaRHSans Med"/>
                      </a:endParaRPr>
                    </a:p>
                  </a:txBody>
                  <a:tcPr marL="74316" marR="74316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/>
                        <a:t>1.831.927.569</a:t>
                      </a:r>
                    </a:p>
                  </a:txBody>
                  <a:tcPr marL="74316" marR="74316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/>
                        <a:t>614.980.937</a:t>
                      </a:r>
                    </a:p>
                  </a:txBody>
                  <a:tcPr marL="74316" marR="74316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/>
                        <a:t>190.453.227</a:t>
                      </a:r>
                    </a:p>
                  </a:txBody>
                  <a:tcPr marL="74316" marR="74316" marT="45709" marB="4570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kern="1200" dirty="0"/>
                        <a:t>480.171.760</a:t>
                      </a:r>
                      <a:endParaRPr lang="hr-H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6" marR="7146" marT="714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256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993"/>
              </a:lnSpc>
              <a:spcBef>
                <a:spcPts val="506"/>
              </a:spcBef>
              <a:buClr>
                <a:srgbClr val="FFED00"/>
              </a:buClr>
              <a:defRPr sz="2101">
                <a:solidFill>
                  <a:schemeClr val="tx1"/>
                </a:solidFill>
                <a:latin typeface="VladaRHSans Reg" pitchFamily="50" charset="-18"/>
                <a:ea typeface="MS PGothic" pitchFamily="34" charset="-128"/>
                <a:cs typeface="VladaRHSans Reg" pitchFamily="50" charset="-18"/>
              </a:defRPr>
            </a:lvl1pPr>
            <a:lvl2pPr marL="653952" indent="-251520">
              <a:lnSpc>
                <a:spcPts val="2993"/>
              </a:lnSpc>
              <a:spcBef>
                <a:spcPts val="506"/>
              </a:spcBef>
              <a:buClr>
                <a:srgbClr val="FFED00"/>
              </a:buClr>
              <a:defRPr sz="2101">
                <a:solidFill>
                  <a:schemeClr val="tx1"/>
                </a:solidFill>
                <a:latin typeface="VladaRHSans Reg" pitchFamily="50" charset="-18"/>
                <a:ea typeface="MS PGothic" pitchFamily="34" charset="-128"/>
                <a:cs typeface="VladaRHSans Reg" pitchFamily="50" charset="-18"/>
              </a:defRPr>
            </a:lvl2pPr>
            <a:lvl3pPr marL="1006080" indent="-201216">
              <a:lnSpc>
                <a:spcPts val="2993"/>
              </a:lnSpc>
              <a:spcBef>
                <a:spcPts val="506"/>
              </a:spcBef>
              <a:buClr>
                <a:srgbClr val="FFED00"/>
              </a:buClr>
              <a:defRPr sz="2101">
                <a:solidFill>
                  <a:schemeClr val="tx1"/>
                </a:solidFill>
                <a:latin typeface="VladaRHSans Reg" pitchFamily="50" charset="-18"/>
                <a:ea typeface="MS PGothic" pitchFamily="34" charset="-128"/>
                <a:cs typeface="VladaRHSans Reg" pitchFamily="50" charset="-18"/>
              </a:defRPr>
            </a:lvl3pPr>
            <a:lvl4pPr marL="1408512" indent="-201216">
              <a:lnSpc>
                <a:spcPts val="2993"/>
              </a:lnSpc>
              <a:spcBef>
                <a:spcPts val="506"/>
              </a:spcBef>
              <a:buClr>
                <a:srgbClr val="FFED00"/>
              </a:buClr>
              <a:defRPr sz="2101">
                <a:solidFill>
                  <a:schemeClr val="tx1"/>
                </a:solidFill>
                <a:latin typeface="VladaRHSans Reg" pitchFamily="50" charset="-18"/>
                <a:ea typeface="MS PGothic" pitchFamily="34" charset="-128"/>
                <a:cs typeface="VladaRHSans Reg" pitchFamily="50" charset="-18"/>
              </a:defRPr>
            </a:lvl4pPr>
            <a:lvl5pPr marL="1810943" indent="-201216">
              <a:lnSpc>
                <a:spcPts val="2993"/>
              </a:lnSpc>
              <a:spcBef>
                <a:spcPts val="506"/>
              </a:spcBef>
              <a:buClr>
                <a:srgbClr val="FFED00"/>
              </a:buClr>
              <a:defRPr sz="2101">
                <a:solidFill>
                  <a:schemeClr val="tx1"/>
                </a:solidFill>
                <a:latin typeface="VladaRHSans Reg" pitchFamily="50" charset="-18"/>
                <a:ea typeface="MS PGothic" pitchFamily="34" charset="-128"/>
                <a:cs typeface="VladaRHSans Reg" pitchFamily="50" charset="-18"/>
              </a:defRPr>
            </a:lvl5pPr>
            <a:lvl6pPr marL="2213375" indent="-201216" defTabSz="402432" eaLnBrk="0" fontAlgn="base" hangingPunct="0">
              <a:lnSpc>
                <a:spcPts val="2993"/>
              </a:lnSpc>
              <a:spcBef>
                <a:spcPts val="506"/>
              </a:spcBef>
              <a:spcAft>
                <a:spcPct val="0"/>
              </a:spcAft>
              <a:buClr>
                <a:srgbClr val="FFED00"/>
              </a:buClr>
              <a:defRPr sz="2101">
                <a:solidFill>
                  <a:schemeClr val="tx1"/>
                </a:solidFill>
                <a:latin typeface="VladaRHSans Reg" pitchFamily="50" charset="-18"/>
                <a:ea typeface="MS PGothic" pitchFamily="34" charset="-128"/>
                <a:cs typeface="VladaRHSans Reg" pitchFamily="50" charset="-18"/>
              </a:defRPr>
            </a:lvl6pPr>
            <a:lvl7pPr marL="2615807" indent="-201216" defTabSz="402432" eaLnBrk="0" fontAlgn="base" hangingPunct="0">
              <a:lnSpc>
                <a:spcPts val="2993"/>
              </a:lnSpc>
              <a:spcBef>
                <a:spcPts val="506"/>
              </a:spcBef>
              <a:spcAft>
                <a:spcPct val="0"/>
              </a:spcAft>
              <a:buClr>
                <a:srgbClr val="FFED00"/>
              </a:buClr>
              <a:defRPr sz="2101">
                <a:solidFill>
                  <a:schemeClr val="tx1"/>
                </a:solidFill>
                <a:latin typeface="VladaRHSans Reg" pitchFamily="50" charset="-18"/>
                <a:ea typeface="MS PGothic" pitchFamily="34" charset="-128"/>
                <a:cs typeface="VladaRHSans Reg" pitchFamily="50" charset="-18"/>
              </a:defRPr>
            </a:lvl7pPr>
            <a:lvl8pPr marL="3018239" indent="-201216" defTabSz="402432" eaLnBrk="0" fontAlgn="base" hangingPunct="0">
              <a:lnSpc>
                <a:spcPts val="2993"/>
              </a:lnSpc>
              <a:spcBef>
                <a:spcPts val="506"/>
              </a:spcBef>
              <a:spcAft>
                <a:spcPct val="0"/>
              </a:spcAft>
              <a:buClr>
                <a:srgbClr val="FFED00"/>
              </a:buClr>
              <a:defRPr sz="2101">
                <a:solidFill>
                  <a:schemeClr val="tx1"/>
                </a:solidFill>
                <a:latin typeface="VladaRHSans Reg" pitchFamily="50" charset="-18"/>
                <a:ea typeface="MS PGothic" pitchFamily="34" charset="-128"/>
                <a:cs typeface="VladaRHSans Reg" pitchFamily="50" charset="-18"/>
              </a:defRPr>
            </a:lvl8pPr>
            <a:lvl9pPr marL="3420670" indent="-201216" defTabSz="402432" eaLnBrk="0" fontAlgn="base" hangingPunct="0">
              <a:lnSpc>
                <a:spcPts val="2993"/>
              </a:lnSpc>
              <a:spcBef>
                <a:spcPts val="506"/>
              </a:spcBef>
              <a:spcAft>
                <a:spcPct val="0"/>
              </a:spcAft>
              <a:buClr>
                <a:srgbClr val="FFED00"/>
              </a:buClr>
              <a:defRPr sz="2101">
                <a:solidFill>
                  <a:schemeClr val="tx1"/>
                </a:solidFill>
                <a:latin typeface="VladaRHSans Reg" pitchFamily="50" charset="-18"/>
                <a:ea typeface="MS PGothic" pitchFamily="34" charset="-128"/>
                <a:cs typeface="VladaRHSans Reg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EB49E420-B19B-47E1-AEF7-03F90D4340AD}" type="slidenum">
              <a:rPr lang="en-US" altLang="sr-Latn-RS" sz="825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14</a:t>
            </a:fld>
            <a:endParaRPr lang="en-US" altLang="sr-Latn-RS" sz="825"/>
          </a:p>
        </p:txBody>
      </p:sp>
    </p:spTree>
    <p:extLst>
      <p:ext uri="{BB962C8B-B14F-4D97-AF65-F5344CB8AC3E}">
        <p14:creationId xmlns:p14="http://schemas.microsoft.com/office/powerpoint/2010/main" val="25396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EA55B0E5-C88A-4642-8B44-C5549F3DABC3}" type="slidenum">
              <a:rPr lang="en-US" altLang="sr-Latn-R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15</a:t>
            </a:fld>
            <a:endParaRPr lang="en-US" altLang="sr-Latn-RS" sz="90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368301" y="196280"/>
            <a:ext cx="7940674" cy="8638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>
              <a:defRPr/>
            </a:pPr>
            <a:r>
              <a:rPr lang="en-US" sz="3200" dirty="0">
                <a:solidFill>
                  <a:schemeClr val="tx2"/>
                </a:solidFill>
                <a:latin typeface="VladaRHSans Med"/>
                <a:ea typeface="MS PGothic" pitchFamily="34" charset="-128"/>
                <a:cs typeface="VladaRHSans Med"/>
              </a:rPr>
              <a:t>Planed calls until the end of 2017</a:t>
            </a:r>
          </a:p>
          <a:p>
            <a:pPr algn="l" defTabSz="457200">
              <a:defRPr/>
            </a:pPr>
            <a:r>
              <a:rPr lang="en-US" sz="3200" dirty="0">
                <a:solidFill>
                  <a:schemeClr val="tx2"/>
                </a:solidFill>
                <a:latin typeface="VladaRHSans Med"/>
                <a:ea typeface="MS PGothic" pitchFamily="34" charset="-128"/>
                <a:cs typeface="VladaRHSans Med"/>
              </a:rPr>
              <a:t>(total value 52,5 mil €</a:t>
            </a:r>
            <a:r>
              <a:rPr lang="hr-HR" sz="3200" dirty="0">
                <a:solidFill>
                  <a:schemeClr val="tx2"/>
                </a:solidFill>
                <a:latin typeface="VladaRHSans Med"/>
                <a:ea typeface="MS PGothic" pitchFamily="34" charset="-128"/>
                <a:cs typeface="VladaRHSans Med"/>
              </a:rPr>
              <a:t>)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113989"/>
              </p:ext>
            </p:extLst>
          </p:nvPr>
        </p:nvGraphicFramePr>
        <p:xfrm>
          <a:off x="368301" y="1266473"/>
          <a:ext cx="8291513" cy="367224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461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90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95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1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cap="all" dirty="0">
                          <a:effectLst/>
                        </a:rPr>
                        <a:t>INDICATIVE ALOCATION (€)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" marR="122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cap="all" dirty="0">
                          <a:effectLst/>
                        </a:rPr>
                        <a:t>TITLE OF THE CALL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" marR="122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cap="all" dirty="0">
                          <a:effectLst/>
                        </a:rPr>
                        <a:t>PLANNED DATE OF PUBLICATION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" marR="1222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1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1717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hr-HR" sz="1600" dirty="0" err="1">
                          <a:solidFill>
                            <a:srgbClr val="1717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</a:t>
                      </a:r>
                      <a:endParaRPr lang="hr-HR" sz="1600" dirty="0">
                        <a:solidFill>
                          <a:srgbClr val="1717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" marR="12221" marT="0" marB="0" anchor="ctr"/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17177D"/>
                          </a:solidFill>
                          <a:effectLst/>
                        </a:rPr>
                        <a:t>Providing high-quality services to SMEs through Business Support Institutions (BSOs)</a:t>
                      </a:r>
                      <a:endParaRPr lang="en-GB" sz="1600" noProof="0" dirty="0">
                        <a:solidFill>
                          <a:srgbClr val="1717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" marR="122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17177D"/>
                          </a:solidFill>
                          <a:effectLst/>
                        </a:rPr>
                        <a:t>May</a:t>
                      </a:r>
                      <a:endParaRPr lang="hr-HR" sz="1600" dirty="0">
                        <a:solidFill>
                          <a:srgbClr val="1717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" marR="1222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1717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hr-HR" sz="1600" dirty="0" err="1">
                          <a:solidFill>
                            <a:srgbClr val="1717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</a:t>
                      </a:r>
                      <a:endParaRPr lang="hr-HR" sz="1600" dirty="0">
                        <a:solidFill>
                          <a:srgbClr val="1717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" marR="12221" marT="0" marB="0" anchor="ctr"/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17177D"/>
                          </a:solidFill>
                          <a:effectLst/>
                        </a:rPr>
                        <a:t>Internationalisation of growing and innovative SMEs through BSOs</a:t>
                      </a:r>
                      <a:endParaRPr lang="en-GB" sz="1600" noProof="0" dirty="0">
                        <a:solidFill>
                          <a:srgbClr val="1717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" marR="122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17177D"/>
                          </a:solidFill>
                          <a:effectLst/>
                        </a:rPr>
                        <a:t>June</a:t>
                      </a:r>
                      <a:endParaRPr lang="hr-HR" sz="1600" dirty="0">
                        <a:solidFill>
                          <a:srgbClr val="1717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" marR="1222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1717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hr-HR" sz="1600" dirty="0" err="1">
                          <a:solidFill>
                            <a:srgbClr val="1717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</a:t>
                      </a:r>
                      <a:endParaRPr lang="hr-HR" sz="1600" dirty="0">
                        <a:solidFill>
                          <a:srgbClr val="1717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" marR="12221" marT="0" marB="0" anchor="ctr"/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17177D"/>
                          </a:solidFill>
                          <a:effectLst/>
                        </a:rPr>
                        <a:t>Supporting companies in meeting standards, with the aim of improving market access and increasing competitiveness</a:t>
                      </a:r>
                      <a:endParaRPr lang="en-GB" sz="1600" noProof="0" dirty="0">
                        <a:solidFill>
                          <a:srgbClr val="1717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" marR="122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17177D"/>
                          </a:solidFill>
                          <a:effectLst/>
                        </a:rPr>
                        <a:t>September</a:t>
                      </a:r>
                      <a:endParaRPr lang="en-GB" sz="1600" noProof="0" dirty="0">
                        <a:solidFill>
                          <a:srgbClr val="1717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" marR="1222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17177D"/>
                          </a:solidFill>
                          <a:effectLst/>
                        </a:rPr>
                        <a:t>1 </a:t>
                      </a:r>
                      <a:r>
                        <a:rPr lang="hr-HR" sz="1600" dirty="0" err="1">
                          <a:solidFill>
                            <a:srgbClr val="17177D"/>
                          </a:solidFill>
                          <a:effectLst/>
                        </a:rPr>
                        <a:t>mil</a:t>
                      </a:r>
                      <a:endParaRPr lang="hr-HR" sz="1600" dirty="0">
                        <a:solidFill>
                          <a:srgbClr val="1717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" marR="12221" marT="0" marB="0" anchor="ctr"/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17177D"/>
                          </a:solidFill>
                          <a:effectLst/>
                        </a:rPr>
                        <a:t>Supporting enterprises in acquiring quality signs to improve access to markets and increase competitiveness.</a:t>
                      </a:r>
                      <a:endParaRPr lang="en-GB" sz="1600" noProof="0" dirty="0">
                        <a:solidFill>
                          <a:srgbClr val="1717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" marR="122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17177D"/>
                          </a:solidFill>
                          <a:effectLst/>
                        </a:rPr>
                        <a:t>September</a:t>
                      </a:r>
                      <a:endParaRPr lang="en-GB" sz="1600" noProof="0" dirty="0">
                        <a:solidFill>
                          <a:srgbClr val="1717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" marR="12221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17177D"/>
                          </a:solidFill>
                          <a:effectLst/>
                        </a:rPr>
                        <a:t>10 </a:t>
                      </a:r>
                      <a:r>
                        <a:rPr lang="hr-HR" sz="1600" dirty="0" err="1">
                          <a:solidFill>
                            <a:srgbClr val="17177D"/>
                          </a:solidFill>
                          <a:effectLst/>
                        </a:rPr>
                        <a:t>mil</a:t>
                      </a:r>
                      <a:endParaRPr lang="hr-HR" sz="1600" dirty="0">
                        <a:solidFill>
                          <a:srgbClr val="1717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" marR="12221" marT="0" marB="0" anchor="ctr"/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17177D"/>
                          </a:solidFill>
                          <a:effectLst/>
                        </a:rPr>
                        <a:t>In</a:t>
                      </a:r>
                      <a:r>
                        <a:rPr lang="hr-HR" sz="1600" noProof="0" dirty="0">
                          <a:solidFill>
                            <a:srgbClr val="17177D"/>
                          </a:solidFill>
                          <a:effectLst/>
                        </a:rPr>
                        <a:t>n</a:t>
                      </a:r>
                      <a:r>
                        <a:rPr lang="en-GB" sz="1600" noProof="0" dirty="0">
                          <a:solidFill>
                            <a:srgbClr val="17177D"/>
                          </a:solidFill>
                          <a:effectLst/>
                        </a:rPr>
                        <a:t>ovations of newly established SMEs</a:t>
                      </a:r>
                      <a:endParaRPr lang="en-GB" sz="1600" noProof="0" dirty="0">
                        <a:solidFill>
                          <a:srgbClr val="1717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" marR="122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17177D"/>
                          </a:solidFill>
                          <a:effectLst/>
                        </a:rPr>
                        <a:t>September</a:t>
                      </a:r>
                      <a:endParaRPr lang="en-GB" sz="1600" noProof="0" dirty="0">
                        <a:solidFill>
                          <a:srgbClr val="1717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" marR="12221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5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17177D"/>
                          </a:solidFill>
                          <a:effectLst/>
                        </a:rPr>
                        <a:t>28,5 </a:t>
                      </a:r>
                      <a:r>
                        <a:rPr lang="hr-HR" sz="1600" dirty="0" err="1">
                          <a:solidFill>
                            <a:srgbClr val="17177D"/>
                          </a:solidFill>
                          <a:effectLst/>
                        </a:rPr>
                        <a:t>mil</a:t>
                      </a:r>
                      <a:endParaRPr lang="hr-HR" sz="1600" dirty="0">
                        <a:solidFill>
                          <a:srgbClr val="1717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" marR="12221" marT="0" marB="0" anchor="ctr"/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17177D"/>
                          </a:solidFill>
                          <a:effectLst/>
                        </a:rPr>
                        <a:t>Competitiveness and Development of SMEs</a:t>
                      </a:r>
                      <a:endParaRPr lang="en-GB" sz="1600" noProof="0" dirty="0">
                        <a:solidFill>
                          <a:srgbClr val="1717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" marR="122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noProof="0" dirty="0" err="1">
                          <a:solidFill>
                            <a:srgbClr val="17177D"/>
                          </a:solidFill>
                          <a:effectLst/>
                        </a:rPr>
                        <a:t>September</a:t>
                      </a:r>
                      <a:endParaRPr lang="en-GB" sz="1600" noProof="0" dirty="0">
                        <a:solidFill>
                          <a:srgbClr val="1717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" marR="12221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8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17177D"/>
                          </a:solidFill>
                          <a:effectLst/>
                        </a:rPr>
                        <a:t>2 </a:t>
                      </a:r>
                      <a:r>
                        <a:rPr lang="hr-HR" sz="1600" dirty="0" err="1">
                          <a:solidFill>
                            <a:srgbClr val="17177D"/>
                          </a:solidFill>
                          <a:effectLst/>
                        </a:rPr>
                        <a:t>mil</a:t>
                      </a:r>
                      <a:endParaRPr lang="hr-HR" sz="1600" dirty="0">
                        <a:solidFill>
                          <a:srgbClr val="1717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" marR="12221" marT="0" marB="0" anchor="ctr"/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17177D"/>
                          </a:solidFill>
                          <a:effectLst/>
                        </a:rPr>
                        <a:t>Increasing the competitiveness and efficiency of SMEs through ICT</a:t>
                      </a:r>
                      <a:endParaRPr lang="en-GB" sz="1600" noProof="0" dirty="0">
                        <a:solidFill>
                          <a:srgbClr val="1717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" marR="122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17177D"/>
                          </a:solidFill>
                          <a:effectLst/>
                        </a:rPr>
                        <a:t>November</a:t>
                      </a:r>
                      <a:endParaRPr lang="en-GB" sz="1600" noProof="0" dirty="0">
                        <a:solidFill>
                          <a:srgbClr val="1717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" marR="12221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0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>
                <a:solidFill>
                  <a:schemeClr val="tx2"/>
                </a:solidFill>
              </a:rPr>
              <a:t>Financial </a:t>
            </a:r>
            <a:r>
              <a:rPr lang="hr-HR" sz="3200" dirty="0" err="1">
                <a:solidFill>
                  <a:schemeClr val="tx2"/>
                </a:solidFill>
              </a:rPr>
              <a:t>instruments</a:t>
            </a:r>
            <a:r>
              <a:rPr lang="hr-HR" sz="3200" dirty="0">
                <a:solidFill>
                  <a:schemeClr val="tx2"/>
                </a:solidFill>
              </a:rPr>
              <a:t> - </a:t>
            </a:r>
            <a:r>
              <a:rPr lang="hr-HR" sz="3200" dirty="0" err="1">
                <a:solidFill>
                  <a:schemeClr val="tx2"/>
                </a:solidFill>
              </a:rPr>
              <a:t>actors</a:t>
            </a:r>
            <a:endParaRPr lang="hr-HR" sz="3200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230285"/>
              </p:ext>
            </p:extLst>
          </p:nvPr>
        </p:nvGraphicFramePr>
        <p:xfrm>
          <a:off x="514350" y="1112838"/>
          <a:ext cx="8099425" cy="284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35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2264"/>
            <a:ext cx="8099425" cy="857250"/>
          </a:xfrm>
        </p:spPr>
        <p:txBody>
          <a:bodyPr/>
          <a:lstStyle/>
          <a:p>
            <a:r>
              <a:rPr lang="hr-HR" sz="3200" dirty="0">
                <a:solidFill>
                  <a:schemeClr val="tx2"/>
                </a:solidFill>
              </a:rPr>
              <a:t>Financial Instruments</a:t>
            </a: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A2AB4E3F-AF1F-4EF9-8742-298B21CF25BA}" type="slidenum">
              <a:rPr lang="en-US" altLang="sr-Latn-RS" sz="900" smtClean="0"/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17</a:t>
            </a:fld>
            <a:endParaRPr lang="en-US" altLang="sr-Latn-RS" sz="900"/>
          </a:p>
        </p:txBody>
      </p:sp>
      <p:pic>
        <p:nvPicPr>
          <p:cNvPr id="12" name="Picture 3" descr="X:\1. PROGRAMI\48. PROGRAMI 2014-2020\INOVACIJE\Upute Inovacije GBER\prezentacija\logo_novi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08" y="4448091"/>
            <a:ext cx="1386805" cy="52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606378"/>
              </p:ext>
            </p:extLst>
          </p:nvPr>
        </p:nvGraphicFramePr>
        <p:xfrm>
          <a:off x="539552" y="700337"/>
          <a:ext cx="7416824" cy="306472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066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9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6023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2000" b="1" kern="1200" dirty="0" err="1">
                          <a:solidFill>
                            <a:schemeClr val="bg1"/>
                          </a:solidFill>
                          <a:effectLst/>
                        </a:rPr>
                        <a:t>Product</a:t>
                      </a:r>
                      <a:endParaRPr lang="hr-HR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36609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2000" b="1" kern="1200" dirty="0">
                          <a:solidFill>
                            <a:schemeClr val="bg1"/>
                          </a:solidFill>
                          <a:effectLst/>
                        </a:rPr>
                        <a:t>ESIF </a:t>
                      </a:r>
                      <a:r>
                        <a:rPr lang="en-US" sz="2000" b="1" kern="1200" noProof="0" dirty="0">
                          <a:solidFill>
                            <a:schemeClr val="bg1"/>
                          </a:solidFill>
                          <a:effectLst/>
                        </a:rPr>
                        <a:t>Contribution</a:t>
                      </a:r>
                      <a:endParaRPr lang="hr-HR" sz="2000" b="1" kern="1200" noProof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20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(EUR)</a:t>
                      </a:r>
                      <a:endParaRPr lang="en-US" sz="2000" b="1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3660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24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1800" kern="1200" dirty="0" err="1">
                          <a:solidFill>
                            <a:schemeClr val="tx2"/>
                          </a:solidFill>
                          <a:effectLst/>
                        </a:rPr>
                        <a:t>Developmental</a:t>
                      </a:r>
                      <a:r>
                        <a:rPr lang="hr-HR" sz="1800" kern="12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hr-HR" sz="1800" kern="1200" dirty="0" err="1">
                          <a:solidFill>
                            <a:schemeClr val="tx2"/>
                          </a:solidFill>
                          <a:effectLst/>
                        </a:rPr>
                        <a:t>Micro</a:t>
                      </a:r>
                      <a:r>
                        <a:rPr lang="hr-HR" sz="1800" kern="1200" dirty="0">
                          <a:solidFill>
                            <a:schemeClr val="tx2"/>
                          </a:solidFill>
                          <a:effectLst/>
                        </a:rPr>
                        <a:t>&amp;</a:t>
                      </a:r>
                      <a:r>
                        <a:rPr lang="hr-HR" sz="1800" kern="1200" dirty="0" err="1">
                          <a:solidFill>
                            <a:schemeClr val="tx2"/>
                          </a:solidFill>
                          <a:effectLst/>
                        </a:rPr>
                        <a:t>Small</a:t>
                      </a:r>
                      <a:r>
                        <a:rPr lang="hr-HR" sz="1800" kern="12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hr-HR" sz="1800" kern="1200" dirty="0" err="1">
                          <a:solidFill>
                            <a:schemeClr val="tx2"/>
                          </a:solidFill>
                          <a:effectLst/>
                        </a:rPr>
                        <a:t>Loans</a:t>
                      </a:r>
                      <a:endParaRPr lang="hr-HR" sz="18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1800" kern="1200" dirty="0" smtClean="0">
                          <a:solidFill>
                            <a:schemeClr val="tx2"/>
                          </a:solidFill>
                          <a:effectLst/>
                        </a:rPr>
                        <a:t>45.000.000</a:t>
                      </a:r>
                      <a:endParaRPr lang="hr-HR" sz="18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882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1800" kern="1200" dirty="0" err="1">
                          <a:solidFill>
                            <a:schemeClr val="tx2"/>
                          </a:solidFill>
                          <a:effectLst/>
                        </a:rPr>
                        <a:t>Guarantees</a:t>
                      </a:r>
                      <a:r>
                        <a:rPr lang="hr-HR" sz="1800" kern="12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hr-HR" sz="18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1800" kern="1200" dirty="0" smtClean="0">
                          <a:solidFill>
                            <a:schemeClr val="tx2"/>
                          </a:solidFill>
                          <a:effectLst/>
                        </a:rPr>
                        <a:t>70.000.000</a:t>
                      </a:r>
                      <a:endParaRPr lang="hr-HR" sz="18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458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1800" kern="1200" dirty="0" err="1">
                          <a:solidFill>
                            <a:schemeClr val="tx2"/>
                          </a:solidFill>
                          <a:effectLst/>
                        </a:rPr>
                        <a:t>Subsidies</a:t>
                      </a:r>
                      <a:r>
                        <a:rPr lang="hr-HR" sz="1800" kern="1200" dirty="0">
                          <a:solidFill>
                            <a:schemeClr val="tx2"/>
                          </a:solidFill>
                          <a:effectLst/>
                        </a:rPr>
                        <a:t> (</a:t>
                      </a:r>
                      <a:r>
                        <a:rPr lang="hr-HR" sz="1800" kern="1200" dirty="0" err="1">
                          <a:solidFill>
                            <a:schemeClr val="tx2"/>
                          </a:solidFill>
                          <a:effectLst/>
                        </a:rPr>
                        <a:t>towards</a:t>
                      </a:r>
                      <a:r>
                        <a:rPr lang="hr-HR" sz="1800" kern="12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hr-HR" sz="1800" kern="1200" dirty="0" err="1">
                          <a:solidFill>
                            <a:schemeClr val="tx2"/>
                          </a:solidFill>
                          <a:effectLst/>
                        </a:rPr>
                        <a:t>guaranteed</a:t>
                      </a:r>
                      <a:r>
                        <a:rPr lang="hr-HR" sz="1800" kern="12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hr-HR" sz="1800" kern="1200" dirty="0" err="1">
                          <a:solidFill>
                            <a:schemeClr val="tx2"/>
                          </a:solidFill>
                          <a:effectLst/>
                        </a:rPr>
                        <a:t>loans</a:t>
                      </a:r>
                      <a:r>
                        <a:rPr lang="hr-HR" sz="1800" kern="1200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hr-HR" sz="18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1800" kern="1200" dirty="0" smtClean="0">
                          <a:solidFill>
                            <a:schemeClr val="tx2"/>
                          </a:solidFill>
                          <a:effectLst/>
                        </a:rPr>
                        <a:t>10.000.000</a:t>
                      </a:r>
                      <a:endParaRPr lang="hr-HR" sz="18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2882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1800" kern="1200" dirty="0" err="1">
                          <a:solidFill>
                            <a:schemeClr val="tx2"/>
                          </a:solidFill>
                          <a:effectLst/>
                        </a:rPr>
                        <a:t>Growth</a:t>
                      </a:r>
                      <a:r>
                        <a:rPr lang="hr-HR" sz="1800" kern="12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hr-HR" sz="1800" kern="1200" dirty="0" err="1">
                          <a:solidFill>
                            <a:schemeClr val="tx2"/>
                          </a:solidFill>
                          <a:effectLst/>
                        </a:rPr>
                        <a:t>and</a:t>
                      </a:r>
                      <a:r>
                        <a:rPr lang="hr-HR" sz="1800" kern="12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hr-HR" sz="1800" kern="1200" dirty="0" err="1">
                          <a:solidFill>
                            <a:schemeClr val="tx2"/>
                          </a:solidFill>
                          <a:effectLst/>
                        </a:rPr>
                        <a:t>Expansion</a:t>
                      </a:r>
                      <a:r>
                        <a:rPr lang="hr-HR" sz="1800" kern="12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hr-HR" sz="1800" kern="1200" dirty="0" err="1">
                          <a:solidFill>
                            <a:schemeClr val="tx2"/>
                          </a:solidFill>
                          <a:effectLst/>
                        </a:rPr>
                        <a:t>Loans</a:t>
                      </a:r>
                      <a:endParaRPr lang="hr-HR" sz="18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1800" kern="1200" dirty="0" smtClean="0">
                          <a:solidFill>
                            <a:schemeClr val="tx2"/>
                          </a:solidFill>
                          <a:effectLst/>
                        </a:rPr>
                        <a:t>110.000.000</a:t>
                      </a:r>
                      <a:endParaRPr lang="hr-HR" sz="18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882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1800" kern="1200" dirty="0" err="1">
                          <a:solidFill>
                            <a:schemeClr val="tx2"/>
                          </a:solidFill>
                          <a:effectLst/>
                        </a:rPr>
                        <a:t>Venture</a:t>
                      </a:r>
                      <a:r>
                        <a:rPr lang="hr-HR" sz="1800" kern="12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hr-HR" sz="1800" kern="1200" dirty="0" err="1">
                          <a:solidFill>
                            <a:schemeClr val="tx2"/>
                          </a:solidFill>
                          <a:effectLst/>
                        </a:rPr>
                        <a:t>loans</a:t>
                      </a:r>
                      <a:endParaRPr lang="hr-HR" sz="18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1800" kern="1200" dirty="0">
                          <a:solidFill>
                            <a:schemeClr val="tx2"/>
                          </a:solidFill>
                          <a:effectLst/>
                        </a:rPr>
                        <a:t>15.000.000</a:t>
                      </a:r>
                      <a:endParaRPr lang="hr-HR" sz="18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7548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1800" kern="1200" dirty="0" err="1">
                          <a:solidFill>
                            <a:schemeClr val="tx2"/>
                          </a:solidFill>
                          <a:effectLst/>
                        </a:rPr>
                        <a:t>Venture</a:t>
                      </a:r>
                      <a:r>
                        <a:rPr lang="hr-HR" sz="1800" kern="12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hr-HR" sz="1800" kern="1200" dirty="0" err="1">
                          <a:solidFill>
                            <a:schemeClr val="tx2"/>
                          </a:solidFill>
                          <a:effectLst/>
                        </a:rPr>
                        <a:t>capital</a:t>
                      </a:r>
                      <a:endParaRPr lang="hr-HR" sz="18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1800" kern="1200" dirty="0">
                          <a:solidFill>
                            <a:schemeClr val="tx2"/>
                          </a:solidFill>
                          <a:effectLst/>
                        </a:rPr>
                        <a:t>20.000.000</a:t>
                      </a:r>
                      <a:endParaRPr lang="hr-HR" sz="18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9093">
                <a:tc>
                  <a:txBody>
                    <a:bodyPr/>
                    <a:lstStyle/>
                    <a:p>
                      <a:pPr marL="0" algn="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20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20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270.000.000</a:t>
                      </a:r>
                      <a:endParaRPr lang="hr-HR" sz="20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0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23088" y="4938650"/>
            <a:ext cx="2133600" cy="20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31" indent="-285743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2972" indent="-228594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160" indent="-228594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348" indent="-228594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537" indent="-228594" defTabSz="457189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726" indent="-228594" defTabSz="457189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8915" indent="-228594" defTabSz="457189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103" indent="-228594" defTabSz="457189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5876B4FF-5FA4-4B67-A320-B43BE299637E}" type="slidenum">
              <a:rPr lang="en-US" altLang="sr-Latn-RS" sz="10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en-US" altLang="sr-Latn-RS" sz="100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534425"/>
              </p:ext>
            </p:extLst>
          </p:nvPr>
        </p:nvGraphicFramePr>
        <p:xfrm>
          <a:off x="467544" y="1843412"/>
          <a:ext cx="4536504" cy="1935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03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6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6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  <a:effectLst/>
                          <a:latin typeface="VladaRHSans Bld"/>
                        </a:rPr>
                        <a:t>Instrument / </a:t>
                      </a:r>
                      <a:r>
                        <a:rPr lang="hr-HR" sz="1600" dirty="0" err="1">
                          <a:solidFill>
                            <a:schemeClr val="tx2"/>
                          </a:solidFill>
                          <a:effectLst/>
                          <a:latin typeface="VladaRHSans Bld"/>
                        </a:rPr>
                        <a:t>Product</a:t>
                      </a:r>
                      <a:endParaRPr lang="hr-HR" sz="1600" dirty="0">
                        <a:solidFill>
                          <a:schemeClr val="tx2"/>
                        </a:solidFill>
                        <a:effectLst/>
                        <a:latin typeface="VladaRHSans B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 anchor="ctr">
                    <a:lnL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  <a:effectLst/>
                          <a:latin typeface="VladaRHSans Bld"/>
                        </a:rPr>
                        <a:t>ESIF (EUR)</a:t>
                      </a:r>
                      <a:endParaRPr lang="hr-HR" sz="1600" dirty="0">
                        <a:solidFill>
                          <a:schemeClr val="tx2"/>
                        </a:solidFill>
                        <a:effectLst/>
                        <a:latin typeface="VladaRHSans B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 anchor="ctr">
                    <a:lnL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err="1">
                          <a:solidFill>
                            <a:schemeClr val="tx2"/>
                          </a:solidFill>
                          <a:effectLst/>
                          <a:latin typeface="VladaRHSans Bld"/>
                        </a:rPr>
                        <a:t>Micro</a:t>
                      </a:r>
                      <a:r>
                        <a:rPr lang="hr-HR" sz="1600" b="0" dirty="0">
                          <a:solidFill>
                            <a:schemeClr val="tx2"/>
                          </a:solidFill>
                          <a:effectLst/>
                          <a:latin typeface="VladaRHSans Bld"/>
                        </a:rPr>
                        <a:t> &amp;</a:t>
                      </a:r>
                      <a:r>
                        <a:rPr lang="hr-HR" sz="1600" b="0" baseline="0" dirty="0">
                          <a:solidFill>
                            <a:schemeClr val="tx2"/>
                          </a:solidFill>
                          <a:effectLst/>
                          <a:latin typeface="VladaRHSans Bld"/>
                        </a:rPr>
                        <a:t> </a:t>
                      </a:r>
                      <a:r>
                        <a:rPr lang="hr-HR" sz="1600" b="0" dirty="0" err="1">
                          <a:solidFill>
                            <a:schemeClr val="tx2"/>
                          </a:solidFill>
                          <a:effectLst/>
                          <a:latin typeface="VladaRHSans Bld"/>
                        </a:rPr>
                        <a:t>small</a:t>
                      </a:r>
                      <a:r>
                        <a:rPr lang="hr-HR" sz="1600" b="0" dirty="0">
                          <a:solidFill>
                            <a:schemeClr val="tx2"/>
                          </a:solidFill>
                          <a:effectLst/>
                          <a:latin typeface="VladaRHSans Bld"/>
                        </a:rPr>
                        <a:t> </a:t>
                      </a:r>
                      <a:r>
                        <a:rPr lang="hr-HR" sz="1600" b="0" dirty="0" err="1">
                          <a:solidFill>
                            <a:schemeClr val="tx2"/>
                          </a:solidFill>
                          <a:effectLst/>
                          <a:latin typeface="VladaRHSans Bld"/>
                        </a:rPr>
                        <a:t>development</a:t>
                      </a:r>
                      <a:r>
                        <a:rPr lang="hr-HR" sz="1600" b="0" dirty="0">
                          <a:solidFill>
                            <a:schemeClr val="tx2"/>
                          </a:solidFill>
                          <a:effectLst/>
                          <a:latin typeface="VladaRHSans Bld"/>
                        </a:rPr>
                        <a:t> </a:t>
                      </a:r>
                      <a:r>
                        <a:rPr lang="hr-HR" sz="1600" b="0" dirty="0" err="1">
                          <a:solidFill>
                            <a:schemeClr val="tx2"/>
                          </a:solidFill>
                          <a:effectLst/>
                          <a:latin typeface="VladaRHSans Bld"/>
                        </a:rPr>
                        <a:t>loans</a:t>
                      </a:r>
                      <a:endParaRPr lang="hr-HR" sz="1600" b="0" dirty="0">
                        <a:solidFill>
                          <a:schemeClr val="tx2"/>
                        </a:solidFill>
                        <a:effectLst/>
                        <a:latin typeface="VladaRHSans B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 anchor="ctr">
                    <a:lnL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2"/>
                          </a:solidFill>
                          <a:effectLst/>
                          <a:latin typeface="VladaRHSans Bld"/>
                        </a:rPr>
                        <a:t>45.000.000</a:t>
                      </a:r>
                      <a:endParaRPr lang="hr-HR" sz="1600" dirty="0">
                        <a:solidFill>
                          <a:schemeClr val="tx2"/>
                        </a:solidFill>
                        <a:effectLst/>
                        <a:latin typeface="VladaRHSans B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 anchor="ctr">
                    <a:lnL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err="1">
                          <a:solidFill>
                            <a:schemeClr val="tx2"/>
                          </a:solidFill>
                          <a:effectLst/>
                          <a:latin typeface="VladaRHSans Bld"/>
                        </a:rPr>
                        <a:t>Guarantees</a:t>
                      </a:r>
                      <a:r>
                        <a:rPr lang="hr-HR" sz="1600" b="0" dirty="0">
                          <a:solidFill>
                            <a:schemeClr val="tx2"/>
                          </a:solidFill>
                          <a:effectLst/>
                          <a:latin typeface="VladaRHSans Bld"/>
                        </a:rPr>
                        <a:t> </a:t>
                      </a:r>
                      <a:r>
                        <a:rPr lang="hr-HR" sz="1400" b="0" dirty="0">
                          <a:solidFill>
                            <a:schemeClr val="tx2"/>
                          </a:solidFill>
                          <a:effectLst/>
                          <a:latin typeface="VladaRHSans Bld"/>
                        </a:rPr>
                        <a:t>(</a:t>
                      </a:r>
                      <a:r>
                        <a:rPr lang="hr-HR" sz="1400" b="0" dirty="0" err="1" smtClean="0">
                          <a:solidFill>
                            <a:schemeClr val="tx2"/>
                          </a:solidFill>
                          <a:effectLst/>
                          <a:latin typeface="VladaRHSans Bld"/>
                        </a:rPr>
                        <a:t>Individual</a:t>
                      </a:r>
                      <a:r>
                        <a:rPr lang="hr-HR" sz="1400" b="0" dirty="0" smtClean="0">
                          <a:solidFill>
                            <a:schemeClr val="tx2"/>
                          </a:solidFill>
                          <a:effectLst/>
                          <a:latin typeface="VladaRHSans Bld"/>
                        </a:rPr>
                        <a:t>&amp;</a:t>
                      </a:r>
                      <a:r>
                        <a:rPr lang="hr-HR" sz="1400" b="0" dirty="0" err="1" smtClean="0">
                          <a:solidFill>
                            <a:schemeClr val="tx2"/>
                          </a:solidFill>
                          <a:effectLst/>
                          <a:latin typeface="VladaRHSans Bld"/>
                        </a:rPr>
                        <a:t>Portfolio</a:t>
                      </a:r>
                      <a:r>
                        <a:rPr lang="hr-HR" sz="1400" b="0" dirty="0">
                          <a:solidFill>
                            <a:schemeClr val="tx2"/>
                          </a:solidFill>
                          <a:effectLst/>
                          <a:latin typeface="VladaRHSans Bld"/>
                        </a:rPr>
                        <a:t>)</a:t>
                      </a:r>
                      <a:endParaRPr lang="hr-HR" sz="1400" b="0" dirty="0">
                        <a:solidFill>
                          <a:schemeClr val="tx2"/>
                        </a:solidFill>
                        <a:effectLst/>
                        <a:latin typeface="VladaRHSans B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 anchor="ctr">
                    <a:lnL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2"/>
                          </a:solidFill>
                          <a:effectLst/>
                          <a:latin typeface="VladaRHSans Bld"/>
                        </a:rPr>
                        <a:t>70.000.000</a:t>
                      </a:r>
                      <a:endParaRPr lang="hr-HR" sz="1600" dirty="0">
                        <a:solidFill>
                          <a:schemeClr val="tx2"/>
                        </a:solidFill>
                        <a:effectLst/>
                        <a:latin typeface="VladaRHSans B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 anchor="ctr">
                    <a:lnL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err="1">
                          <a:solidFill>
                            <a:schemeClr val="tx2"/>
                          </a:solidFill>
                          <a:effectLst/>
                          <a:latin typeface="VladaRHSans Bld"/>
                        </a:rPr>
                        <a:t>Interest</a:t>
                      </a:r>
                      <a:r>
                        <a:rPr lang="hr-HR" sz="1600" b="0" dirty="0">
                          <a:solidFill>
                            <a:schemeClr val="tx2"/>
                          </a:solidFill>
                          <a:effectLst/>
                          <a:latin typeface="VladaRHSans Bld"/>
                        </a:rPr>
                        <a:t> </a:t>
                      </a:r>
                      <a:r>
                        <a:rPr lang="hr-HR" sz="1600" b="0" dirty="0" err="1">
                          <a:solidFill>
                            <a:schemeClr val="tx2"/>
                          </a:solidFill>
                          <a:effectLst/>
                          <a:latin typeface="VladaRHSans Bld"/>
                        </a:rPr>
                        <a:t>subsidies</a:t>
                      </a:r>
                      <a:endParaRPr lang="hr-HR" sz="1600" b="0" dirty="0">
                        <a:solidFill>
                          <a:schemeClr val="tx2"/>
                        </a:solidFill>
                        <a:effectLst/>
                        <a:latin typeface="VladaRHSans B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 anchor="ctr">
                    <a:lnL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  <a:effectLst/>
                          <a:latin typeface="VladaRHSans Bld"/>
                        </a:rPr>
                        <a:t>10.000.000</a:t>
                      </a:r>
                      <a:endParaRPr lang="hr-HR" sz="1600" dirty="0">
                        <a:solidFill>
                          <a:schemeClr val="tx2"/>
                        </a:solidFill>
                        <a:effectLst/>
                        <a:latin typeface="VladaRHSans B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 anchor="ctr">
                    <a:lnL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7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  <a:effectLst/>
                          <a:latin typeface="VladaRHSans Bld"/>
                        </a:rPr>
                        <a:t>TOTAL</a:t>
                      </a:r>
                      <a:endParaRPr lang="hr-HR" sz="1600" dirty="0">
                        <a:solidFill>
                          <a:schemeClr val="tx2"/>
                        </a:solidFill>
                        <a:effectLst/>
                        <a:latin typeface="VladaRHSans B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 anchor="ctr">
                    <a:lnL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kern="1200" dirty="0" smtClean="0">
                          <a:solidFill>
                            <a:schemeClr val="tx2"/>
                          </a:solidFill>
                          <a:effectLst/>
                          <a:latin typeface="VladaRHSans Bld"/>
                          <a:ea typeface="+mn-ea"/>
                          <a:cs typeface="+mn-cs"/>
                        </a:rPr>
                        <a:t>125.000.000</a:t>
                      </a:r>
                      <a:endParaRPr lang="hr-HR" sz="1600" b="1" kern="1200" dirty="0">
                        <a:solidFill>
                          <a:schemeClr val="tx2"/>
                        </a:solidFill>
                        <a:effectLst/>
                        <a:latin typeface="VladaRHSans Bld"/>
                        <a:ea typeface="+mn-ea"/>
                        <a:cs typeface="+mn-cs"/>
                      </a:endParaRPr>
                    </a:p>
                  </a:txBody>
                  <a:tcPr marL="51441" marR="51441" marT="0" marB="0" anchor="ctr">
                    <a:lnL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EE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870451"/>
              </p:ext>
            </p:extLst>
          </p:nvPr>
        </p:nvGraphicFramePr>
        <p:xfrm>
          <a:off x="4644008" y="1204393"/>
          <a:ext cx="426843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4"/>
          <p:cNvSpPr txBox="1">
            <a:spLocks/>
          </p:cNvSpPr>
          <p:nvPr/>
        </p:nvSpPr>
        <p:spPr bwMode="auto">
          <a:xfrm>
            <a:off x="251520" y="207117"/>
            <a:ext cx="8099425" cy="877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558258" rtl="0" eaLnBrk="1" fontAlgn="base" hangingPunct="1">
              <a:spcBef>
                <a:spcPct val="0"/>
              </a:spcBef>
              <a:spcAft>
                <a:spcPct val="0"/>
              </a:spcAft>
              <a:defRPr sz="4396" kern="1200">
                <a:solidFill>
                  <a:schemeClr val="tx1"/>
                </a:solidFill>
                <a:latin typeface="Neo Sans Medium"/>
                <a:ea typeface="ＭＳ Ｐゴシック" charset="0"/>
                <a:cs typeface="Neo Sans Medium"/>
              </a:defRPr>
            </a:lvl1pPr>
            <a:lvl2pPr algn="l" defTabSz="558258" rtl="0" eaLnBrk="1" fontAlgn="base" hangingPunct="1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1"/>
                </a:solidFill>
                <a:latin typeface="Neo Sans Medium" charset="0"/>
                <a:ea typeface="ＭＳ Ｐゴシック" charset="0"/>
                <a:cs typeface="ＭＳ Ｐゴシック" charset="0"/>
              </a:defRPr>
            </a:lvl2pPr>
            <a:lvl3pPr algn="l" defTabSz="558258" rtl="0" eaLnBrk="1" fontAlgn="base" hangingPunct="1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1"/>
                </a:solidFill>
                <a:latin typeface="Neo Sans Medium" charset="0"/>
                <a:ea typeface="ＭＳ Ｐゴシック" charset="0"/>
                <a:cs typeface="ＭＳ Ｐゴシック" charset="0"/>
              </a:defRPr>
            </a:lvl3pPr>
            <a:lvl4pPr algn="l" defTabSz="558258" rtl="0" eaLnBrk="1" fontAlgn="base" hangingPunct="1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1"/>
                </a:solidFill>
                <a:latin typeface="Neo Sans Medium" charset="0"/>
                <a:ea typeface="ＭＳ Ｐゴシック" charset="0"/>
                <a:cs typeface="ＭＳ Ｐゴシック" charset="0"/>
              </a:defRPr>
            </a:lvl4pPr>
            <a:lvl5pPr algn="l" defTabSz="558258" rtl="0" eaLnBrk="1" fontAlgn="base" hangingPunct="1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1"/>
                </a:solidFill>
                <a:latin typeface="Neo Sans Medium" charset="0"/>
                <a:ea typeface="ＭＳ Ｐゴシック" charset="0"/>
                <a:cs typeface="ＭＳ Ｐゴシック" charset="0"/>
              </a:defRPr>
            </a:lvl5pPr>
            <a:lvl6pPr marL="558258" algn="l" defTabSz="558258" rtl="0" eaLnBrk="1" fontAlgn="base" hangingPunct="1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1"/>
                </a:solidFill>
                <a:latin typeface="Neo Sans Medium" charset="0"/>
                <a:ea typeface="ＭＳ Ｐゴシック" charset="0"/>
                <a:cs typeface="ＭＳ Ｐゴシック" charset="0"/>
              </a:defRPr>
            </a:lvl6pPr>
            <a:lvl7pPr marL="1116516" algn="l" defTabSz="558258" rtl="0" eaLnBrk="1" fontAlgn="base" hangingPunct="1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1"/>
                </a:solidFill>
                <a:latin typeface="Neo Sans Medium" charset="0"/>
                <a:ea typeface="ＭＳ Ｐゴシック" charset="0"/>
                <a:cs typeface="ＭＳ Ｐゴシック" charset="0"/>
              </a:defRPr>
            </a:lvl7pPr>
            <a:lvl8pPr marL="1674773" algn="l" defTabSz="558258" rtl="0" eaLnBrk="1" fontAlgn="base" hangingPunct="1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1"/>
                </a:solidFill>
                <a:latin typeface="Neo Sans Medium" charset="0"/>
                <a:ea typeface="ＭＳ Ｐゴシック" charset="0"/>
                <a:cs typeface="ＭＳ Ｐゴシック" charset="0"/>
              </a:defRPr>
            </a:lvl8pPr>
            <a:lvl9pPr marL="2233031" algn="l" defTabSz="558258" rtl="0" eaLnBrk="1" fontAlgn="base" hangingPunct="1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1"/>
                </a:solidFill>
                <a:latin typeface="Neo Sans Medium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>
                <a:solidFill>
                  <a:schemeClr val="tx2"/>
                </a:solidFill>
                <a:latin typeface="VladaRHSans Med"/>
                <a:ea typeface="MS PGothic" pitchFamily="34" charset="-128"/>
                <a:cs typeface="VladaRHSans Med"/>
              </a:rPr>
              <a:t>HAMAG-BICRO – </a:t>
            </a:r>
            <a:endParaRPr lang="hr-HR" sz="3200" dirty="0">
              <a:solidFill>
                <a:schemeClr val="tx2"/>
              </a:solidFill>
              <a:latin typeface="VladaRHSans Med"/>
              <a:ea typeface="MS PGothic" pitchFamily="34" charset="-128"/>
              <a:cs typeface="VladaRHSans Med"/>
            </a:endParaRPr>
          </a:p>
          <a:p>
            <a:r>
              <a:rPr lang="en-US" sz="2800" dirty="0">
                <a:solidFill>
                  <a:schemeClr val="tx2"/>
                </a:solidFill>
                <a:latin typeface="VladaRHSans Med"/>
                <a:ea typeface="MS PGothic" pitchFamily="34" charset="-128"/>
                <a:cs typeface="VladaRHSans Med"/>
              </a:rPr>
              <a:t>ESIF Financial</a:t>
            </a:r>
            <a:r>
              <a:rPr lang="hr-HR" sz="2800" dirty="0">
                <a:solidFill>
                  <a:schemeClr val="tx2"/>
                </a:solidFill>
                <a:latin typeface="VladaRHSans Med"/>
                <a:ea typeface="MS PGothic" pitchFamily="34" charset="-128"/>
                <a:cs typeface="VladaRHSans Med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VladaRHSans Med"/>
                <a:ea typeface="MS PGothic" pitchFamily="34" charset="-128"/>
                <a:cs typeface="VladaRHSans Med"/>
              </a:rPr>
              <a:t>Instruments </a:t>
            </a:r>
            <a:r>
              <a:rPr lang="hr-HR" sz="2800" dirty="0">
                <a:solidFill>
                  <a:schemeClr val="tx2"/>
                </a:solidFill>
                <a:latin typeface="VladaRHSans Med"/>
                <a:ea typeface="MS PGothic" pitchFamily="34" charset="-128"/>
                <a:cs typeface="VladaRHSans Med"/>
              </a:rPr>
              <a:t>A</a:t>
            </a:r>
            <a:r>
              <a:rPr lang="en-US" sz="2800" dirty="0">
                <a:solidFill>
                  <a:schemeClr val="tx2"/>
                </a:solidFill>
                <a:latin typeface="VladaRHSans Med"/>
                <a:ea typeface="MS PGothic" pitchFamily="34" charset="-128"/>
                <a:cs typeface="VladaRHSans Med"/>
              </a:rPr>
              <a:t>l</a:t>
            </a:r>
            <a:r>
              <a:rPr lang="hr-HR" sz="2800" dirty="0">
                <a:solidFill>
                  <a:schemeClr val="tx2"/>
                </a:solidFill>
                <a:latin typeface="VladaRHSans Med"/>
                <a:ea typeface="MS PGothic" pitchFamily="34" charset="-128"/>
                <a:cs typeface="VladaRHSans Med"/>
              </a:rPr>
              <a:t>l</a:t>
            </a:r>
            <a:r>
              <a:rPr lang="en-US" sz="2800" dirty="0" err="1">
                <a:solidFill>
                  <a:schemeClr val="tx2"/>
                </a:solidFill>
                <a:latin typeface="VladaRHSans Med"/>
                <a:ea typeface="MS PGothic" pitchFamily="34" charset="-128"/>
                <a:cs typeface="VladaRHSans Med"/>
              </a:rPr>
              <a:t>ocation</a:t>
            </a:r>
            <a:endParaRPr lang="en-US" sz="2800" dirty="0">
              <a:solidFill>
                <a:schemeClr val="tx2"/>
              </a:solidFill>
              <a:latin typeface="VladaRHSans Med"/>
              <a:ea typeface="MS PGothic" pitchFamily="34" charset="-128"/>
              <a:cs typeface="VladaRHSans Med"/>
            </a:endParaRPr>
          </a:p>
        </p:txBody>
      </p:sp>
      <p:pic>
        <p:nvPicPr>
          <p:cNvPr id="11" name="Picture 3" descr="X:\1. PROGRAMI\48. PROGRAMI 2014-2020\INOVACIJE\Upute Inovacije GBER\prezentacija\logo_novi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08" y="4448091"/>
            <a:ext cx="1386805" cy="52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1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097104-98F6-44A9-88C8-EB90772130EC}" type="slidenum">
              <a:rPr lang="en-US" altLang="sr-Latn-RS" smtClean="0"/>
              <a:pPr>
                <a:defRPr/>
              </a:pPr>
              <a:t>19</a:t>
            </a:fld>
            <a:endParaRPr lang="en-US" altLang="sr-Latn-RS"/>
          </a:p>
        </p:txBody>
      </p:sp>
      <p:sp>
        <p:nvSpPr>
          <p:cNvPr id="9" name="Rectangle 8"/>
          <p:cNvSpPr/>
          <p:nvPr/>
        </p:nvSpPr>
        <p:spPr>
          <a:xfrm>
            <a:off x="428149" y="39645"/>
            <a:ext cx="2015616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  <a:latin typeface="VladaRHSans Med"/>
                <a:cs typeface="VladaRHSans Med"/>
              </a:rPr>
              <a:t>ESIF </a:t>
            </a:r>
            <a:r>
              <a:rPr lang="en-US" sz="2800" dirty="0">
                <a:solidFill>
                  <a:schemeClr val="tx2"/>
                </a:solidFill>
                <a:latin typeface="VladaRHSans Med"/>
                <a:cs typeface="VladaRHSans Med"/>
              </a:rPr>
              <a:t>Loans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39782"/>
            <a:ext cx="3984776" cy="2464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317" y="412304"/>
            <a:ext cx="4061040" cy="25922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004592"/>
            <a:ext cx="604867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323528" y="1167955"/>
            <a:ext cx="7219719" cy="33494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601" tIns="34301" rIns="0" bIns="34301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93011" indent="-257244" algn="just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hr-HR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hr-HR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framework</a:t>
            </a:r>
            <a:r>
              <a:rPr lang="hr-H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</a:p>
          <a:p>
            <a:pPr marL="393011" indent="-257244" algn="just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OP “Competitiveness</a:t>
            </a:r>
            <a:r>
              <a:rPr lang="hr-H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hr-HR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and</a:t>
            </a:r>
            <a:r>
              <a:rPr lang="hr-H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hr-HR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Cohesion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” 2014-2020 (OP</a:t>
            </a:r>
            <a:r>
              <a:rPr lang="hr-H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C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C)</a:t>
            </a:r>
          </a:p>
          <a:p>
            <a:pPr marL="393011" indent="-257244" algn="just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Overview of the implementation of OP</a:t>
            </a:r>
            <a:r>
              <a:rPr lang="hr-H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C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C 2014-2020 till </a:t>
            </a:r>
            <a:r>
              <a:rPr lang="hr-HR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May</a:t>
            </a:r>
            <a:r>
              <a:rPr lang="hr-HR" sz="2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201</a:t>
            </a:r>
            <a:r>
              <a:rPr lang="hr-H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7</a:t>
            </a:r>
          </a:p>
          <a:p>
            <a:pPr marL="793061" lvl="1" indent="-257244" algn="just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Priority Axis 1 „Strengthening the </a:t>
            </a:r>
            <a:r>
              <a:rPr lang="hr-H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E</a:t>
            </a:r>
            <a:r>
              <a:rPr lang="en-US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conomy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by </a:t>
            </a:r>
            <a:r>
              <a:rPr lang="hr-H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A</a:t>
            </a:r>
            <a:r>
              <a:rPr lang="en-US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pplying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hr-H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R</a:t>
            </a:r>
            <a:r>
              <a:rPr lang="en-US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esearch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and </a:t>
            </a:r>
            <a:r>
              <a:rPr lang="hr-H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I</a:t>
            </a:r>
            <a:r>
              <a:rPr lang="en-US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nnovation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”</a:t>
            </a:r>
            <a:endParaRPr lang="hr-HR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ahoma" pitchFamily="34" charset="0"/>
            </a:endParaRPr>
          </a:p>
          <a:p>
            <a:pPr marL="793061" lvl="1" indent="-257244" algn="just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hr-HR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Priority</a:t>
            </a:r>
            <a:r>
              <a:rPr lang="hr-H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hr-HR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Axis</a:t>
            </a:r>
            <a:r>
              <a:rPr lang="hr-H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 3 „Business </a:t>
            </a:r>
            <a:r>
              <a:rPr lang="hr-HR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Competitiveness</a:t>
            </a:r>
            <a:r>
              <a:rPr lang="hr-H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”</a:t>
            </a:r>
          </a:p>
          <a:p>
            <a:pPr marL="793061" lvl="1" indent="-257244" algn="just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hr-H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Financial Instruments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ahoma" pitchFamily="34" charset="0"/>
            </a:endParaRPr>
          </a:p>
          <a:p>
            <a:pPr marL="135767" indent="0" algn="just">
              <a:lnSpc>
                <a:spcPct val="150000"/>
              </a:lnSpc>
              <a:spcBef>
                <a:spcPct val="0"/>
              </a:spcBef>
              <a:defRPr/>
            </a:pPr>
            <a:endParaRPr lang="ru-RU" sz="2176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35767" indent="0" algn="just">
              <a:lnSpc>
                <a:spcPct val="150000"/>
              </a:lnSpc>
              <a:spcBef>
                <a:spcPct val="0"/>
              </a:spcBef>
              <a:defRPr/>
            </a:pPr>
            <a:endParaRPr lang="ru-RU" sz="2176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35767" indent="0" algn="just">
              <a:lnSpc>
                <a:spcPct val="150000"/>
              </a:lnSpc>
              <a:spcBef>
                <a:spcPct val="0"/>
              </a:spcBef>
              <a:defRPr/>
            </a:pPr>
            <a:endParaRPr lang="ru-RU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just">
              <a:spcBef>
                <a:spcPts val="1350"/>
              </a:spcBef>
              <a:defRPr/>
            </a:pPr>
            <a:endParaRPr lang="bg-BG" sz="105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395536" y="268288"/>
            <a:ext cx="7147711" cy="756317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2"/>
                </a:solidFill>
                <a:latin typeface="VladaRHSans Med"/>
                <a:ea typeface="MS PGothic" pitchFamily="34" charset="-128"/>
                <a:cs typeface="VladaRHSans Med"/>
              </a:rPr>
              <a:t>Main topics</a:t>
            </a:r>
            <a:endParaRPr lang="bg-BG" sz="2800" dirty="0">
              <a:solidFill>
                <a:schemeClr val="tx2"/>
              </a:solidFill>
              <a:latin typeface="VladaRHSans Med"/>
              <a:ea typeface="MS PGothic" pitchFamily="34" charset="-128"/>
              <a:cs typeface="VladaRHSans Me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27" y="4010738"/>
            <a:ext cx="1286432" cy="113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97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7113" y="249932"/>
            <a:ext cx="2836354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  <a:latin typeface="VladaRHSans Med"/>
                <a:cs typeface="VladaRHSans Med"/>
              </a:rPr>
              <a:t>ESIF </a:t>
            </a:r>
            <a:r>
              <a:rPr lang="hr-HR" sz="2800" dirty="0" err="1">
                <a:solidFill>
                  <a:schemeClr val="tx2"/>
                </a:solidFill>
                <a:latin typeface="VladaRHSans Med"/>
                <a:cs typeface="VladaRHSans Med"/>
              </a:rPr>
              <a:t>guarantees</a:t>
            </a:r>
            <a:endParaRPr lang="hr-HR" sz="2800" dirty="0">
              <a:solidFill>
                <a:schemeClr val="tx2"/>
              </a:solidFill>
              <a:latin typeface="VladaRHSans Med"/>
              <a:cs typeface="VladaRHSans Me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844352"/>
            <a:ext cx="6693977" cy="425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221580" y="121018"/>
            <a:ext cx="8098920" cy="39999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558258" eaLnBrk="1" hangingPunct="1"/>
            <a:r>
              <a:rPr lang="hr-HR" sz="2800" dirty="0">
                <a:solidFill>
                  <a:schemeClr val="tx2"/>
                </a:solidFill>
                <a:latin typeface="VladaRHSans Med"/>
                <a:cs typeface="VladaRHSans Med"/>
              </a:rPr>
              <a:t>HBOR</a:t>
            </a:r>
          </a:p>
          <a:p>
            <a:pPr defTabSz="558258" eaLnBrk="1" hangingPunct="1"/>
            <a:r>
              <a:rPr lang="en-GB" sz="2800" dirty="0">
                <a:solidFill>
                  <a:schemeClr val="tx2"/>
                </a:solidFill>
                <a:latin typeface="VladaRHSans Med"/>
                <a:cs typeface="VladaRHSans Med"/>
              </a:rPr>
              <a:t>ESIF </a:t>
            </a:r>
            <a:r>
              <a:rPr lang="hr-HR" sz="2800" dirty="0">
                <a:solidFill>
                  <a:schemeClr val="tx2"/>
                </a:solidFill>
                <a:latin typeface="VladaRHSans Med"/>
                <a:cs typeface="VladaRHSans Med"/>
              </a:rPr>
              <a:t>„</a:t>
            </a:r>
            <a:r>
              <a:rPr lang="hr-HR" sz="2800" dirty="0" err="1">
                <a:solidFill>
                  <a:schemeClr val="tx2"/>
                </a:solidFill>
                <a:latin typeface="VladaRHSans Med"/>
                <a:cs typeface="VladaRHSans Med"/>
              </a:rPr>
              <a:t>Growth</a:t>
            </a:r>
            <a:r>
              <a:rPr lang="hr-HR" sz="2800" dirty="0">
                <a:solidFill>
                  <a:schemeClr val="tx2"/>
                </a:solidFill>
                <a:latin typeface="VladaRHSans Med"/>
                <a:cs typeface="VladaRHSans Med"/>
              </a:rPr>
              <a:t> </a:t>
            </a:r>
            <a:r>
              <a:rPr lang="hr-HR" sz="2800" dirty="0" err="1">
                <a:solidFill>
                  <a:schemeClr val="tx2"/>
                </a:solidFill>
                <a:latin typeface="VladaRHSans Med"/>
                <a:cs typeface="VladaRHSans Med"/>
              </a:rPr>
              <a:t>and</a:t>
            </a:r>
            <a:r>
              <a:rPr lang="hr-HR" sz="2800" dirty="0">
                <a:solidFill>
                  <a:schemeClr val="tx2"/>
                </a:solidFill>
                <a:latin typeface="VladaRHSans Med"/>
                <a:cs typeface="VladaRHSans Med"/>
              </a:rPr>
              <a:t> Development </a:t>
            </a:r>
            <a:r>
              <a:rPr lang="hr-HR" sz="2800" dirty="0" err="1">
                <a:solidFill>
                  <a:schemeClr val="tx2"/>
                </a:solidFill>
                <a:latin typeface="VladaRHSans Med"/>
                <a:cs typeface="VladaRHSans Med"/>
              </a:rPr>
              <a:t>Loans</a:t>
            </a:r>
            <a:r>
              <a:rPr lang="en-GB" sz="2800" dirty="0">
                <a:solidFill>
                  <a:schemeClr val="tx2"/>
                </a:solidFill>
                <a:latin typeface="VladaRHSans Med"/>
                <a:cs typeface="VladaRHSans Med"/>
              </a:rPr>
              <a:t>’’</a:t>
            </a:r>
          </a:p>
        </p:txBody>
      </p:sp>
      <p:sp>
        <p:nvSpPr>
          <p:cNvPr id="436" name="CustomShape 2"/>
          <p:cNvSpPr/>
          <p:nvPr/>
        </p:nvSpPr>
        <p:spPr>
          <a:xfrm>
            <a:off x="6732720" y="4787768"/>
            <a:ext cx="2070360" cy="2735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GB" sz="1050" b="0" strike="noStrike" spc="-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11</a:t>
            </a:r>
            <a:endParaRPr lang="en-GB" sz="1800" b="0" strike="noStrike" spc="-1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CustomShape 4"/>
          <p:cNvSpPr/>
          <p:nvPr/>
        </p:nvSpPr>
        <p:spPr>
          <a:xfrm>
            <a:off x="467544" y="1564432"/>
            <a:ext cx="3685056" cy="1004427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5720" tIns="135720" rIns="60840" bIns="135720" anchor="ctr"/>
          <a:lstStyle/>
          <a:p>
            <a:pPr algn="ctr">
              <a:lnSpc>
                <a:spcPct val="90000"/>
              </a:lnSpc>
            </a:pPr>
            <a:r>
              <a:rPr lang="en-US" sz="2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Investments loans for growing SMEs</a:t>
            </a:r>
            <a:endParaRPr lang="en-US" sz="24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39" name="CustomShape 5"/>
          <p:cNvSpPr/>
          <p:nvPr/>
        </p:nvSpPr>
        <p:spPr>
          <a:xfrm>
            <a:off x="4271040" y="1564432"/>
            <a:ext cx="3698312" cy="1004427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5720" tIns="135720" rIns="60840" bIns="135720" anchor="ctr"/>
          <a:lstStyle/>
          <a:p>
            <a:pPr algn="ctr">
              <a:lnSpc>
                <a:spcPct val="90000"/>
              </a:lnSpc>
            </a:pPr>
            <a:r>
              <a:rPr lang="en-US" sz="20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0%</a:t>
            </a:r>
            <a:r>
              <a:rPr lang="hr-HR" sz="20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Interest rate on ESIF share of financing</a:t>
            </a:r>
          </a:p>
        </p:txBody>
      </p:sp>
      <p:sp>
        <p:nvSpPr>
          <p:cNvPr id="440" name="CustomShape 6"/>
          <p:cNvSpPr/>
          <p:nvPr/>
        </p:nvSpPr>
        <p:spPr>
          <a:xfrm>
            <a:off x="467544" y="2587211"/>
            <a:ext cx="3695099" cy="1232158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5720" tIns="135720" rIns="60840" bIns="135720" anchor="ctr"/>
          <a:lstStyle/>
          <a:p>
            <a:pPr algn="ctr">
              <a:lnSpc>
                <a:spcPct val="90000"/>
              </a:lnSpc>
            </a:pPr>
            <a:r>
              <a:rPr lang="en-US" sz="20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Repayment periods up to 12 years</a:t>
            </a:r>
          </a:p>
          <a:p>
            <a:pPr algn="ctr">
              <a:lnSpc>
                <a:spcPct val="90000"/>
              </a:lnSpc>
            </a:pPr>
            <a:r>
              <a:rPr lang="en-US" sz="20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(17 years in tourism sector)</a:t>
            </a:r>
          </a:p>
        </p:txBody>
      </p:sp>
      <p:sp>
        <p:nvSpPr>
          <p:cNvPr id="441" name="CustomShape 7"/>
          <p:cNvSpPr/>
          <p:nvPr/>
        </p:nvSpPr>
        <p:spPr>
          <a:xfrm>
            <a:off x="4271040" y="2587211"/>
            <a:ext cx="3698312" cy="1232158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5720" tIns="135720" rIns="60840" bIns="135720" anchor="ctr"/>
          <a:lstStyle/>
          <a:p>
            <a:pPr algn="ctr">
              <a:lnSpc>
                <a:spcPct val="90000"/>
              </a:lnSpc>
            </a:pPr>
            <a:r>
              <a:rPr lang="en-US" sz="20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Loan amount from 100.000 EUR </a:t>
            </a:r>
            <a:r>
              <a:rPr lang="hr-HR" sz="20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to</a:t>
            </a:r>
            <a:r>
              <a:rPr lang="en-US" sz="20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3mil EUR (10 mil EUR in tourism sector)</a:t>
            </a:r>
          </a:p>
        </p:txBody>
      </p:sp>
      <p:sp>
        <p:nvSpPr>
          <p:cNvPr id="444" name="CustomShape 10"/>
          <p:cNvSpPr/>
          <p:nvPr/>
        </p:nvSpPr>
        <p:spPr>
          <a:xfrm>
            <a:off x="1557707" y="3907956"/>
            <a:ext cx="5764724" cy="5787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5720" tIns="135720" rIns="60840" bIns="135720" anchor="ctr"/>
          <a:lstStyle/>
          <a:p>
            <a:pPr marL="0" lvl="1" indent="0" algn="ctr"/>
            <a:r>
              <a:rPr lang="en-US" sz="20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Risk Division Model with Selected Banks (50%:50%)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445" name="Picture 1"/>
          <p:cNvPicPr/>
          <p:nvPr/>
        </p:nvPicPr>
        <p:blipFill>
          <a:blip r:embed="rId3"/>
          <a:stretch/>
        </p:blipFill>
        <p:spPr>
          <a:xfrm>
            <a:off x="1331640" y="4677844"/>
            <a:ext cx="6336360" cy="383788"/>
          </a:xfrm>
          <a:prstGeom prst="rect">
            <a:avLst/>
          </a:prstGeom>
          <a:ln>
            <a:round/>
          </a:ln>
        </p:spPr>
      </p:pic>
      <p:sp>
        <p:nvSpPr>
          <p:cNvPr id="2" name="Rectangle 1"/>
          <p:cNvSpPr/>
          <p:nvPr/>
        </p:nvSpPr>
        <p:spPr>
          <a:xfrm>
            <a:off x="3004923" y="1034532"/>
            <a:ext cx="2989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Expected</a:t>
            </a:r>
            <a:r>
              <a:rPr lang="hr-HR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start – June 2017</a:t>
            </a:r>
            <a:endParaRPr lang="en-GB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930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628328"/>
            <a:ext cx="7488832" cy="2139950"/>
          </a:xfrm>
        </p:spPr>
        <p:txBody>
          <a:bodyPr/>
          <a:lstStyle/>
          <a:p>
            <a:pPr algn="ctr"/>
            <a:r>
              <a:rPr lang="hr-HR" sz="4800" dirty="0" err="1">
                <a:solidFill>
                  <a:schemeClr val="bg1"/>
                </a:solidFill>
              </a:rPr>
              <a:t>Thank</a:t>
            </a:r>
            <a:r>
              <a:rPr lang="hr-HR" sz="4800" dirty="0">
                <a:solidFill>
                  <a:schemeClr val="bg1"/>
                </a:solidFill>
              </a:rPr>
              <a:t> </a:t>
            </a:r>
            <a:r>
              <a:rPr lang="hr-HR" sz="4800" dirty="0" err="1">
                <a:solidFill>
                  <a:schemeClr val="bg1"/>
                </a:solidFill>
              </a:rPr>
              <a:t>you</a:t>
            </a:r>
            <a:r>
              <a:rPr lang="hr-HR" sz="4800" dirty="0">
                <a:solidFill>
                  <a:schemeClr val="bg1"/>
                </a:solidFill>
              </a:rPr>
              <a:t> for </a:t>
            </a:r>
            <a:r>
              <a:rPr lang="hr-HR" sz="4800" dirty="0" err="1">
                <a:solidFill>
                  <a:schemeClr val="bg1"/>
                </a:solidFill>
              </a:rPr>
              <a:t>your</a:t>
            </a:r>
            <a:r>
              <a:rPr lang="hr-HR" sz="4800" dirty="0">
                <a:solidFill>
                  <a:schemeClr val="bg1"/>
                </a:solidFill>
              </a:rPr>
              <a:t> </a:t>
            </a:r>
            <a:r>
              <a:rPr lang="hr-HR" sz="4800" dirty="0" err="1">
                <a:solidFill>
                  <a:schemeClr val="bg1"/>
                </a:solidFill>
              </a:rPr>
              <a:t>Attention</a:t>
            </a:r>
            <a:endParaRPr lang="hr-HR" sz="48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9512" y="3586898"/>
            <a:ext cx="8331076" cy="1125537"/>
          </a:xfrm>
        </p:spPr>
        <p:txBody>
          <a:bodyPr/>
          <a:lstStyle/>
          <a:p>
            <a:pPr algn="ctr"/>
            <a:r>
              <a:rPr lang="hr-HR" u="sng" dirty="0">
                <a:solidFill>
                  <a:schemeClr val="accent6"/>
                </a:solidFill>
              </a:rPr>
              <a:t>www.strukturnifondovi.hr</a:t>
            </a:r>
          </a:p>
          <a:p>
            <a:pPr algn="ctr"/>
            <a:r>
              <a:rPr lang="hr-HR" u="sng" dirty="0">
                <a:solidFill>
                  <a:schemeClr val="accent6"/>
                </a:solidFill>
              </a:rPr>
              <a:t>www.mingo.hr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D07A894B-8189-425B-B8BA-7E77C2DE9ABF}" type="slidenum">
              <a:rPr lang="en-US" altLang="sr-Latn-RS" sz="900" smtClean="0"/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22</a:t>
            </a:fld>
            <a:endParaRPr lang="en-US" altLang="sr-Latn-RS" sz="900"/>
          </a:p>
        </p:txBody>
      </p:sp>
      <p:pic>
        <p:nvPicPr>
          <p:cNvPr id="6" name="Picture 3" descr="X:\1. PROGRAMI\48. PROGRAMI 2014-2020\INOVACIJE\Upute Inovacije GBER\prezentacija\logo_novi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08" y="4448091"/>
            <a:ext cx="1386805" cy="52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312457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0" algn="ctr">
              <a:lnSpc>
                <a:spcPct val="100000"/>
              </a:lnSpc>
              <a:spcBef>
                <a:spcPts val="0"/>
              </a:spcBef>
            </a:pPr>
            <a:r>
              <a:rPr lang="hr-HR" b="1" dirty="0">
                <a:solidFill>
                  <a:srgbClr val="002060"/>
                </a:solidFill>
              </a:rPr>
              <a:t>More </a:t>
            </a:r>
            <a:r>
              <a:rPr lang="en-US" b="1" dirty="0">
                <a:solidFill>
                  <a:srgbClr val="002060"/>
                </a:solidFill>
              </a:rPr>
              <a:t>information regarding published and future calls on:</a:t>
            </a:r>
          </a:p>
        </p:txBody>
      </p:sp>
    </p:spTree>
    <p:extLst>
      <p:ext uri="{BB962C8B-B14F-4D97-AF65-F5344CB8AC3E}">
        <p14:creationId xmlns:p14="http://schemas.microsoft.com/office/powerpoint/2010/main" val="21548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err="1">
                <a:solidFill>
                  <a:schemeClr val="tx2"/>
                </a:solidFill>
              </a:rPr>
              <a:t>Strategic</a:t>
            </a:r>
            <a:r>
              <a:rPr lang="hr-HR" sz="3200" dirty="0">
                <a:solidFill>
                  <a:schemeClr val="tx2"/>
                </a:solidFill>
              </a:rPr>
              <a:t>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44352"/>
            <a:ext cx="8362255" cy="3528392"/>
          </a:xfrm>
        </p:spPr>
        <p:txBody>
          <a:bodyPr/>
          <a:lstStyle/>
          <a:p>
            <a:pPr marL="3438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Partnership Agreement </a:t>
            </a:r>
            <a:r>
              <a:rPr lang="en-US" dirty="0">
                <a:solidFill>
                  <a:schemeClr val="tx2"/>
                </a:solidFill>
              </a:rPr>
              <a:t>- adopted in October 2014</a:t>
            </a:r>
          </a:p>
          <a:p>
            <a:r>
              <a:rPr lang="en-US" dirty="0">
                <a:solidFill>
                  <a:schemeClr val="tx2"/>
                </a:solidFill>
              </a:rPr>
              <a:t>Implemented through 4 Operational </a:t>
            </a:r>
            <a:r>
              <a:rPr lang="en-US" dirty="0" err="1">
                <a:solidFill>
                  <a:schemeClr val="tx2"/>
                </a:solidFill>
              </a:rPr>
              <a:t>Programmes</a:t>
            </a:r>
            <a:r>
              <a:rPr lang="en-US" dirty="0">
                <a:solidFill>
                  <a:schemeClr val="tx2"/>
                </a:solidFill>
              </a:rPr>
              <a:t>:</a:t>
            </a:r>
          </a:p>
          <a:p>
            <a:pPr marL="3438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Competitiveness and Cohesion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38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Human Resources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38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</a:t>
            </a:r>
            <a:r>
              <a:rPr lang="hr-H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Maritime</a:t>
            </a:r>
            <a:r>
              <a:rPr lang="hr-H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Fisheries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38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Rural Development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endParaRPr lang="hr-H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0" indent="0">
              <a:buClr>
                <a:schemeClr val="tx2"/>
              </a:buClr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957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94B4211A-F04B-4010-A755-0E78FE19B161}" type="slidenum">
              <a:rPr lang="en-US" altLang="sr-Latn-R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4</a:t>
            </a:fld>
            <a:endParaRPr lang="en-US" altLang="sr-Latn-RS" sz="90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07237513"/>
              </p:ext>
            </p:extLst>
          </p:nvPr>
        </p:nvGraphicFramePr>
        <p:xfrm>
          <a:off x="47768" y="794"/>
          <a:ext cx="9096233" cy="4275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491880" y="1520272"/>
            <a:ext cx="2777158" cy="616211"/>
          </a:xfrm>
          <a:prstGeom prst="roundRect">
            <a:avLst>
              <a:gd name="adj" fmla="val 10000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b="1" kern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tham Book"/>
                <a:ea typeface="+mn-ea"/>
              </a:rPr>
              <a:t>European </a:t>
            </a:r>
            <a:r>
              <a:rPr lang="hr-HR" sz="1400" b="1" kern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tham Book"/>
                <a:ea typeface="+mn-ea"/>
              </a:rPr>
              <a:t>Fund</a:t>
            </a:r>
            <a:r>
              <a:rPr lang="hr-HR" sz="1400" b="1" kern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tham Book"/>
                <a:ea typeface="+mn-ea"/>
              </a:rPr>
              <a:t>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b="1" kern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tham Book"/>
                <a:ea typeface="+mn-ea"/>
              </a:rPr>
              <a:t>for </a:t>
            </a:r>
            <a:r>
              <a:rPr lang="hr-HR" sz="1400" b="1" kern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tham Book"/>
                <a:ea typeface="+mn-ea"/>
              </a:rPr>
              <a:t>Fisheries</a:t>
            </a:r>
            <a:r>
              <a:rPr lang="hr-HR" sz="1400" b="1" kern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tham Book"/>
                <a:ea typeface="+mn-ea"/>
              </a:rPr>
              <a:t> </a:t>
            </a:r>
            <a:r>
              <a:rPr lang="hr-HR" sz="1400" b="1" kern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tham Book"/>
                <a:ea typeface="+mn-ea"/>
              </a:rPr>
              <a:t>and</a:t>
            </a:r>
            <a:r>
              <a:rPr lang="hr-HR" sz="1400" b="1" kern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tham Book"/>
                <a:ea typeface="+mn-ea"/>
              </a:rPr>
              <a:t> </a:t>
            </a:r>
            <a:r>
              <a:rPr lang="hr-HR" sz="1400" b="1" kern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tham Book"/>
                <a:ea typeface="+mn-ea"/>
              </a:rPr>
              <a:t>Aquaculture</a:t>
            </a:r>
            <a:endParaRPr lang="hr-HR" sz="1400" b="1" kern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tham Book"/>
              <a:ea typeface="+mn-e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26167" y="1520272"/>
            <a:ext cx="2624159" cy="616211"/>
          </a:xfrm>
          <a:prstGeom prst="roundRect">
            <a:avLst>
              <a:gd name="adj" fmla="val 10000"/>
            </a:avLst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b="1" kern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tham Book"/>
                <a:ea typeface="+mn-ea"/>
              </a:rPr>
              <a:t>European </a:t>
            </a:r>
            <a:r>
              <a:rPr lang="hr-HR" sz="1400" b="1" kern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tham Book"/>
                <a:ea typeface="+mn-ea"/>
              </a:rPr>
              <a:t>Agricultural</a:t>
            </a:r>
            <a:r>
              <a:rPr lang="hr-HR" sz="1400" b="1" kern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tham Book"/>
                <a:ea typeface="+mn-ea"/>
              </a:rPr>
              <a:t> </a:t>
            </a:r>
            <a:r>
              <a:rPr lang="hr-HR" sz="1400" b="1" kern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tham Book"/>
                <a:ea typeface="+mn-ea"/>
              </a:rPr>
              <a:t>Fund</a:t>
            </a:r>
            <a:r>
              <a:rPr lang="hr-HR" sz="1400" b="1" kern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tham Book"/>
                <a:ea typeface="+mn-ea"/>
              </a:rPr>
              <a:t> for </a:t>
            </a:r>
            <a:r>
              <a:rPr lang="hr-HR" sz="1400" b="1" kern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tham Book"/>
                <a:ea typeface="+mn-ea"/>
              </a:rPr>
              <a:t>Rural</a:t>
            </a:r>
            <a:r>
              <a:rPr lang="hr-HR" sz="1400" b="1" kern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tham Book"/>
                <a:ea typeface="+mn-ea"/>
              </a:rPr>
              <a:t> Development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462497" y="2649255"/>
            <a:ext cx="3379863" cy="375314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b="1" kern="0" dirty="0" err="1">
                <a:solidFill>
                  <a:prstClr val="white"/>
                </a:solidFill>
                <a:latin typeface="Calibri"/>
                <a:ea typeface="+mn-ea"/>
              </a:rPr>
              <a:t>Partnership</a:t>
            </a:r>
            <a:r>
              <a:rPr lang="hr-HR" sz="1200" b="1" kern="0" dirty="0">
                <a:solidFill>
                  <a:prstClr val="white"/>
                </a:solidFill>
                <a:latin typeface="Calibri"/>
                <a:ea typeface="+mn-ea"/>
              </a:rPr>
              <a:t>  </a:t>
            </a:r>
            <a:r>
              <a:rPr lang="hr-HR" sz="1200" b="1" kern="0" dirty="0" err="1">
                <a:solidFill>
                  <a:prstClr val="white"/>
                </a:solidFill>
                <a:latin typeface="Calibri"/>
                <a:ea typeface="+mn-ea"/>
              </a:rPr>
              <a:t>Agreement</a:t>
            </a:r>
            <a:endParaRPr lang="hr-HR" sz="1200" b="1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755576" y="3269433"/>
            <a:ext cx="4464496" cy="395785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b="1" kern="0" dirty="0" err="1">
                <a:solidFill>
                  <a:prstClr val="white"/>
                </a:solidFill>
                <a:latin typeface="Calibri"/>
                <a:ea typeface="+mn-ea"/>
              </a:rPr>
              <a:t>Operational</a:t>
            </a:r>
            <a:r>
              <a:rPr lang="hr-HR" sz="1200" b="1" kern="0" dirty="0">
                <a:solidFill>
                  <a:prstClr val="white"/>
                </a:solidFill>
                <a:latin typeface="Calibri"/>
                <a:ea typeface="+mn-ea"/>
              </a:rPr>
              <a:t> </a:t>
            </a:r>
            <a:r>
              <a:rPr lang="hr-HR" sz="1200" b="1" kern="0" dirty="0" err="1">
                <a:solidFill>
                  <a:prstClr val="white"/>
                </a:solidFill>
                <a:latin typeface="Calibri"/>
                <a:ea typeface="+mn-ea"/>
              </a:rPr>
              <a:t>Programme</a:t>
            </a:r>
            <a:r>
              <a:rPr lang="hr-HR" sz="1200" b="1" kern="0" dirty="0">
                <a:solidFill>
                  <a:prstClr val="white"/>
                </a:solidFill>
                <a:latin typeface="Calibri"/>
                <a:ea typeface="+mn-ea"/>
              </a:rPr>
              <a:t> </a:t>
            </a:r>
            <a:r>
              <a:rPr lang="hr-HR" sz="1200" b="1" kern="0" dirty="0" err="1">
                <a:solidFill>
                  <a:prstClr val="white"/>
                </a:solidFill>
                <a:latin typeface="Calibri"/>
                <a:ea typeface="+mn-ea"/>
              </a:rPr>
              <a:t>Competitiveness</a:t>
            </a:r>
            <a:r>
              <a:rPr lang="hr-HR" sz="1200" b="1" kern="0" dirty="0">
                <a:solidFill>
                  <a:prstClr val="white"/>
                </a:solidFill>
                <a:latin typeface="Calibri"/>
                <a:ea typeface="+mn-ea"/>
              </a:rPr>
              <a:t> </a:t>
            </a:r>
            <a:r>
              <a:rPr lang="hr-HR" sz="1200" b="1" kern="0" dirty="0" err="1">
                <a:solidFill>
                  <a:prstClr val="white"/>
                </a:solidFill>
                <a:latin typeface="Calibri"/>
                <a:ea typeface="+mn-ea"/>
              </a:rPr>
              <a:t>and</a:t>
            </a:r>
            <a:r>
              <a:rPr lang="hr-HR" sz="1200" b="1" kern="0" dirty="0">
                <a:solidFill>
                  <a:prstClr val="white"/>
                </a:solidFill>
                <a:latin typeface="Calibri"/>
                <a:ea typeface="+mn-ea"/>
              </a:rPr>
              <a:t> </a:t>
            </a:r>
            <a:r>
              <a:rPr lang="hr-HR" sz="1200" b="1" kern="0" dirty="0" err="1">
                <a:solidFill>
                  <a:prstClr val="white"/>
                </a:solidFill>
                <a:latin typeface="Calibri"/>
                <a:ea typeface="+mn-ea"/>
              </a:rPr>
              <a:t>Cohesion</a:t>
            </a:r>
            <a:r>
              <a:rPr lang="hr-HR" sz="1200" b="1" kern="0" dirty="0">
                <a:solidFill>
                  <a:prstClr val="white"/>
                </a:solidFill>
                <a:latin typeface="Calibri"/>
                <a:ea typeface="+mn-ea"/>
              </a:rPr>
              <a:t> 2014-2020</a:t>
            </a:r>
          </a:p>
        </p:txBody>
      </p:sp>
      <p:sp>
        <p:nvSpPr>
          <p:cNvPr id="17" name="Oval 16"/>
          <p:cNvSpPr/>
          <p:nvPr/>
        </p:nvSpPr>
        <p:spPr>
          <a:xfrm>
            <a:off x="3841751" y="700336"/>
            <a:ext cx="2073275" cy="81993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kern="0">
              <a:solidFill>
                <a:srgbClr val="FF0000"/>
              </a:solidFill>
              <a:latin typeface="Calibri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00775" y="3220245"/>
            <a:ext cx="16273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6,881 </a:t>
            </a:r>
            <a:r>
              <a:rPr lang="hr-HR" sz="16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billion</a:t>
            </a:r>
            <a:r>
              <a:rPr lang="hr-HR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EUR</a:t>
            </a:r>
          </a:p>
        </p:txBody>
      </p:sp>
      <p:sp>
        <p:nvSpPr>
          <p:cNvPr id="18" name="Oval 17"/>
          <p:cNvSpPr/>
          <p:nvPr/>
        </p:nvSpPr>
        <p:spPr>
          <a:xfrm>
            <a:off x="5969001" y="3112295"/>
            <a:ext cx="2536825" cy="53181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kern="0">
              <a:solidFill>
                <a:srgbClr val="FF0000"/>
              </a:solidFill>
              <a:latin typeface="Calibri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2414" y="3269457"/>
            <a:ext cx="30003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solidFill>
                  <a:prstClr val="black"/>
                </a:solidFill>
                <a:latin typeface="Calibri"/>
                <a:ea typeface="+mn-ea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2618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489694" y="628328"/>
            <a:ext cx="5040560" cy="972408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0" hangingPunct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 Competitiveness and Cohesion</a:t>
            </a:r>
          </a:p>
          <a:p>
            <a:pPr algn="ctr" eaLnBrk="0" hangingPunct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6,881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EUR</a:t>
            </a:r>
          </a:p>
          <a:p>
            <a:pPr algn="ctr" eaLnBrk="0" hangingPunct="0"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139957" y="1967883"/>
            <a:ext cx="2863201" cy="972408"/>
          </a:xfrm>
          <a:prstGeom prst="roundRect">
            <a:avLst/>
          </a:prstGeom>
          <a:solidFill>
            <a:srgbClr val="DBEEF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ERDF</a:t>
            </a:r>
          </a:p>
          <a:p>
            <a:pPr algn="ctr" eaLnBrk="0" hangingPunct="0">
              <a:defRPr/>
            </a:pPr>
            <a:r>
              <a:rPr lang="hr-H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4,321 </a:t>
            </a:r>
            <a:r>
              <a:rPr lang="hr-HR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bn</a:t>
            </a:r>
            <a:r>
              <a:rPr lang="hr-H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EUR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290406" y="1967883"/>
            <a:ext cx="2863201" cy="972408"/>
          </a:xfrm>
          <a:prstGeom prst="roundRect">
            <a:avLst/>
          </a:prstGeom>
          <a:solidFill>
            <a:srgbClr val="DBEEF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CF</a:t>
            </a:r>
          </a:p>
          <a:p>
            <a:pPr algn="ctr" eaLnBrk="0" hangingPunct="0">
              <a:defRPr/>
            </a:pPr>
            <a:r>
              <a:rPr lang="hr-H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2,559 </a:t>
            </a:r>
            <a:r>
              <a:rPr lang="hr-HR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bn</a:t>
            </a:r>
            <a:r>
              <a:rPr lang="hr-H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EUR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578374" y="3148608"/>
            <a:ext cx="2863201" cy="972408"/>
          </a:xfrm>
          <a:prstGeom prst="roundRect">
            <a:avLst/>
          </a:prstGeom>
          <a:solidFill>
            <a:srgbClr val="DBEEF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10 Priority Axis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2"/>
                </a:solidFill>
                <a:latin typeface="+mn-lt"/>
              </a:rPr>
              <a:t>2</a:t>
            </a:r>
            <a:r>
              <a:rPr lang="hr-HR" b="1" smtClean="0">
                <a:solidFill>
                  <a:schemeClr val="tx2"/>
                </a:solidFill>
                <a:latin typeface="+mn-lt"/>
              </a:rPr>
              <a:t>4</a:t>
            </a:r>
            <a:r>
              <a:rPr lang="en-US" b="1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Investment Priorities</a:t>
            </a:r>
          </a:p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48 Specific Objectives</a:t>
            </a:r>
          </a:p>
        </p:txBody>
      </p:sp>
    </p:spTree>
    <p:extLst>
      <p:ext uri="{BB962C8B-B14F-4D97-AF65-F5344CB8AC3E}">
        <p14:creationId xmlns:p14="http://schemas.microsoft.com/office/powerpoint/2010/main" val="6037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EB0261C0-9D3E-4F04-A357-12EB1BDF4EF2}" type="slidenum">
              <a:rPr lang="en-US" altLang="sr-Latn-R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6</a:t>
            </a:fld>
            <a:endParaRPr lang="en-US" altLang="sr-Latn-RS" sz="90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013525"/>
              </p:ext>
            </p:extLst>
          </p:nvPr>
        </p:nvGraphicFramePr>
        <p:xfrm>
          <a:off x="0" y="794"/>
          <a:ext cx="9144000" cy="5143498"/>
        </p:xfrm>
        <a:graphic>
          <a:graphicData uri="http://schemas.openxmlformats.org/drawingml/2006/table">
            <a:tbl>
              <a:tblPr firstRow="1" bandRow="1"/>
              <a:tblGrid>
                <a:gridCol w="530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976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15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81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hr-HR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OP</a:t>
                      </a:r>
                      <a:r>
                        <a:rPr lang="en-US" sz="1800" baseline="0" noProof="0" dirty="0"/>
                        <a:t> Competitiveness and Cohesion 2014-2020        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Priority Axis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45720" indent="0" algn="ctr">
                        <a:buNone/>
                      </a:pPr>
                      <a:r>
                        <a:rPr lang="hr-HR" sz="1800" dirty="0"/>
                        <a:t>Financial </a:t>
                      </a:r>
                    </a:p>
                    <a:p>
                      <a:pPr marL="45720" indent="0" algn="ctr">
                        <a:buNone/>
                      </a:pPr>
                      <a:r>
                        <a:rPr lang="en-US" sz="1800" noProof="0" dirty="0"/>
                        <a:t>Allocation</a:t>
                      </a:r>
                      <a:r>
                        <a:rPr lang="hr-HR" sz="1800" dirty="0"/>
                        <a:t> </a:t>
                      </a:r>
                      <a:r>
                        <a:rPr lang="hr-HR" sz="1600" dirty="0"/>
                        <a:t>(EUR)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9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1.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5720" indent="0">
                        <a:buNone/>
                      </a:pPr>
                      <a:r>
                        <a:rPr lang="en-US" sz="1600" noProof="0" dirty="0">
                          <a:solidFill>
                            <a:schemeClr val="tx2"/>
                          </a:solidFill>
                        </a:rPr>
                        <a:t>Strengthening the economy by applying research and innovation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664.792.165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9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2.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noProof="0" dirty="0">
                          <a:solidFill>
                            <a:schemeClr val="tx2"/>
                          </a:solidFill>
                        </a:rPr>
                        <a:t>Use of information and communication technology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307.952.676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9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3.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noProof="0" dirty="0">
                          <a:solidFill>
                            <a:schemeClr val="tx2"/>
                          </a:solidFill>
                        </a:rPr>
                        <a:t>Business competitiveness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970.000.000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9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4.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sz="1600" noProof="0" dirty="0">
                          <a:solidFill>
                            <a:schemeClr val="tx2"/>
                          </a:solidFill>
                        </a:rPr>
                        <a:t>Promoting energy efficiency and renewable energy sources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531.810.805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9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5.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noProof="0" dirty="0">
                          <a:solidFill>
                            <a:schemeClr val="tx2"/>
                          </a:solidFill>
                        </a:rPr>
                        <a:t>Climate change and risk management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245.396.147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59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6.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noProof="0" dirty="0">
                          <a:solidFill>
                            <a:schemeClr val="tx2"/>
                          </a:solidFill>
                        </a:rPr>
                        <a:t>Environmental protection and resource sustainability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1.987.360.608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59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7.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noProof="0" dirty="0">
                          <a:solidFill>
                            <a:schemeClr val="tx2"/>
                          </a:solidFill>
                        </a:rPr>
                        <a:t>Relationship and Mobility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1.310.205.755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59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8.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noProof="0" dirty="0">
                          <a:solidFill>
                            <a:schemeClr val="tx2"/>
                          </a:solidFill>
                        </a:rPr>
                        <a:t>Social Inclusion and Health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376.500.000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59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9.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2"/>
                          </a:solidFill>
                        </a:rPr>
                        <a:t>Education, Skills and Lifelong Learning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259.914.791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59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noProof="0" dirty="0">
                          <a:solidFill>
                            <a:schemeClr val="tx2"/>
                          </a:solidFill>
                        </a:rPr>
                        <a:t>Technical assistance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216.112.612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59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hr-H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hr-HR" sz="1800" b="1" dirty="0">
                          <a:solidFill>
                            <a:schemeClr val="tx2"/>
                          </a:solidFill>
                        </a:rPr>
                        <a:t>TOTAL</a:t>
                      </a:r>
                      <a:endParaRPr lang="hr-HR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hr-HR" sz="1600" b="1" dirty="0">
                          <a:solidFill>
                            <a:schemeClr val="tx2"/>
                          </a:solidFill>
                        </a:rPr>
                        <a:t>6.881.045.559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6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107504" y="141729"/>
            <a:ext cx="7665884" cy="450195"/>
          </a:xfrm>
        </p:spPr>
        <p:txBody>
          <a:bodyPr/>
          <a:lstStyle/>
          <a:p>
            <a:r>
              <a:rPr lang="en-US" altLang="sr-Latn-RS" sz="2000" dirty="0">
                <a:solidFill>
                  <a:schemeClr val="tx2"/>
                </a:solidFill>
              </a:rPr>
              <a:t>Priority Axis 1</a:t>
            </a:r>
            <a:r>
              <a:rPr lang="hr-HR" altLang="sr-Latn-RS" sz="2000" dirty="0">
                <a:solidFill>
                  <a:schemeClr val="tx2"/>
                </a:solidFill>
              </a:rPr>
              <a:t> </a:t>
            </a:r>
            <a:r>
              <a:rPr lang="en-US" altLang="sr-Latn-RS" sz="2000" dirty="0">
                <a:solidFill>
                  <a:schemeClr val="tx2"/>
                </a:solidFill>
              </a:rPr>
              <a:t>– Strengthening the Economy by applying Research and Innovation</a:t>
            </a:r>
            <a:endParaRPr lang="hr-HR" altLang="sr-Latn-RS" sz="2000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952465"/>
              </p:ext>
            </p:extLst>
          </p:nvPr>
        </p:nvGraphicFramePr>
        <p:xfrm>
          <a:off x="395535" y="841637"/>
          <a:ext cx="8352928" cy="3573759"/>
        </p:xfrm>
        <a:graphic>
          <a:graphicData uri="http://schemas.openxmlformats.org/drawingml/2006/table">
            <a:tbl>
              <a:tblPr firstRow="1" bandRow="1"/>
              <a:tblGrid>
                <a:gridCol w="33843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3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hr-HR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INVESTIMENT PRIORITY</a:t>
                      </a:r>
                    </a:p>
                    <a:p>
                      <a:pPr algn="ctr"/>
                      <a:r>
                        <a:rPr lang="hr-HR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(IP)</a:t>
                      </a:r>
                    </a:p>
                  </a:txBody>
                  <a:tcPr marL="68605" marR="68605" marT="34301" marB="3430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hr-HR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SPECIFIC  OBJECTIVE</a:t>
                      </a:r>
                    </a:p>
                    <a:p>
                      <a:pPr algn="ctr"/>
                      <a:r>
                        <a:rPr lang="hr-HR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(SC)</a:t>
                      </a:r>
                    </a:p>
                  </a:txBody>
                  <a:tcPr marL="68605" marR="68605" marT="34301" marB="3430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INDICATIVE ALOCATION</a:t>
                      </a:r>
                    </a:p>
                  </a:txBody>
                  <a:tcPr marL="68605" marR="68605" marT="34301" marB="3430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IB 1</a:t>
                      </a:r>
                    </a:p>
                  </a:txBody>
                  <a:tcPr marL="68605" marR="68605" marT="34301" marB="3430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hr-HR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1a</a:t>
                      </a:r>
                    </a:p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Improving infrastructure and capacity for research and innovation (R &amp; I) in order to develop the success R &amp; I and promoting centers of competence, in particular those of EU interest</a:t>
                      </a:r>
                      <a:endParaRPr lang="hr-HR" sz="10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605" marR="68605" marT="34301" marB="3430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SC 1a1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Increased capacity of sector research and development (R &amp; D) for carrying out research of high quality and meeting the needs of economy</a:t>
                      </a:r>
                      <a:endParaRPr kumimoji="0" lang="hr-HR" altLang="sr-Latn-R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40634" marR="40634" marT="0" marB="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hr-HR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334.321.739 €</a:t>
                      </a:r>
                    </a:p>
                  </a:txBody>
                  <a:tcPr marL="68605" marR="68605" marT="34301" marB="3430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Ministry</a:t>
                      </a:r>
                      <a:r>
                        <a:rPr lang="hr-HR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000" b="1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hr-HR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000" b="1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Science</a:t>
                      </a:r>
                      <a:r>
                        <a:rPr lang="hr-HR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000" b="1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hr-HR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000" b="1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Education</a:t>
                      </a:r>
                      <a:endParaRPr lang="hr-HR" sz="10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605" marR="68605" marT="34301" marB="3430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09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hr-HR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1b</a:t>
                      </a:r>
                    </a:p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Promoting business</a:t>
                      </a:r>
                      <a:r>
                        <a:rPr lang="hr-HR" sz="1000" b="1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investment in R&amp;I, developing</a:t>
                      </a:r>
                      <a:r>
                        <a:rPr lang="hr-HR" sz="1000" b="1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links and synergies between</a:t>
                      </a:r>
                      <a:r>
                        <a:rPr lang="hr-HR" sz="1000" b="1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enterprises, research and</a:t>
                      </a:r>
                      <a:r>
                        <a:rPr lang="hr-HR" sz="1000" b="1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development 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centres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and the</a:t>
                      </a:r>
                      <a:r>
                        <a:rPr lang="hr-HR" sz="1000" b="1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higher education sector, in</a:t>
                      </a:r>
                      <a:r>
                        <a:rPr lang="hr-HR" sz="1000" b="1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particular promoting investment</a:t>
                      </a:r>
                      <a:r>
                        <a:rPr lang="hr-HR" sz="1000" b="1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in product and service</a:t>
                      </a:r>
                      <a:r>
                        <a:rPr lang="hr-HR" sz="1000" b="1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development, technology transfer,</a:t>
                      </a:r>
                      <a:r>
                        <a:rPr lang="hr-HR" sz="1000" b="1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social innovation, eco-innovation,</a:t>
                      </a:r>
                      <a:r>
                        <a:rPr lang="hr-HR" sz="1000" b="1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public service</a:t>
                      </a:r>
                      <a:r>
                        <a:rPr lang="hr-HR" sz="1000" b="1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applications,</a:t>
                      </a:r>
                      <a:r>
                        <a:rPr lang="hr-HR" sz="1000" b="1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demand stimulation, networking,</a:t>
                      </a:r>
                      <a:r>
                        <a:rPr lang="hr-HR" sz="1000" b="1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clusters and open innovation</a:t>
                      </a:r>
                      <a:r>
                        <a:rPr lang="hr-HR" sz="1000" b="1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through smart</a:t>
                      </a:r>
                      <a:r>
                        <a:rPr lang="hr-HR" sz="1000" b="1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specialisation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, and</a:t>
                      </a:r>
                      <a:r>
                        <a:rPr lang="hr-HR" sz="1000" b="1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supporting technological and</a:t>
                      </a:r>
                      <a:r>
                        <a:rPr lang="hr-HR" sz="1000" b="1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applied research, pilot lines, early</a:t>
                      </a:r>
                      <a:r>
                        <a:rPr lang="hr-HR" sz="1000" b="1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product validation actions,</a:t>
                      </a:r>
                      <a:r>
                        <a:rPr lang="hr-HR" sz="1000" b="1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advanced manufacturing</a:t>
                      </a:r>
                      <a:r>
                        <a:rPr lang="hr-HR" sz="1000" b="1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capabilities and first production,</a:t>
                      </a:r>
                      <a:r>
                        <a:rPr lang="hr-HR" sz="1000" b="1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in particular in key enabling</a:t>
                      </a:r>
                      <a:r>
                        <a:rPr lang="hr-HR" sz="1000" b="1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technologies and diffusion of</a:t>
                      </a:r>
                      <a:r>
                        <a:rPr lang="hr-HR" sz="1000" b="1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general purpose technologies</a:t>
                      </a:r>
                      <a:endParaRPr lang="vi-VN" sz="1000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605" marR="68605" marT="34301" marB="3430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</a:t>
                      </a:r>
                      <a:r>
                        <a:rPr lang="hr-HR" sz="1000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000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000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1b1</a:t>
                      </a:r>
                      <a:r>
                        <a:rPr lang="it-IT" sz="1000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hr-HR" sz="1000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New products and services as a result of activities of research, development and innovation (R &amp; D &amp;I)</a:t>
                      </a:r>
                      <a:endParaRPr lang="hr-HR" sz="10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0634" marR="40634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hr-HR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205.000.000 €</a:t>
                      </a:r>
                    </a:p>
                  </a:txBody>
                  <a:tcPr marL="68605" marR="68605" marT="34301" marB="3430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1000" b="1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Ministry</a:t>
                      </a:r>
                      <a:r>
                        <a:rPr lang="hr-HR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000" b="1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hr-HR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000" b="1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Economy</a:t>
                      </a:r>
                      <a:r>
                        <a:rPr lang="hr-HR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hr-HR" sz="1000" b="1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Entrepreneurship</a:t>
                      </a:r>
                      <a:r>
                        <a:rPr lang="hr-HR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000" b="1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hr-HR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000" b="1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Crafts</a:t>
                      </a:r>
                      <a:endParaRPr lang="hr-HR" sz="10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605" marR="68605" marT="34301" marB="3430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6485">
                <a:tc vMerge="1">
                  <a:txBody>
                    <a:bodyPr/>
                    <a:lstStyle/>
                    <a:p>
                      <a:endParaRPr lang="hr-H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SC </a:t>
                      </a:r>
                      <a:r>
                        <a:rPr kumimoji="0" lang="hr-HR" altLang="sr-Latn-R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1b</a:t>
                      </a:r>
                      <a:r>
                        <a:rPr kumimoji="0" lang="en-US" altLang="sr-Latn-R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Strengthening the activities of research, development and innovation (R &amp; D &amp; I) </a:t>
                      </a:r>
                      <a:r>
                        <a:rPr kumimoji="0" lang="en-US" altLang="sr-Latn-R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of business </a:t>
                      </a:r>
                      <a:r>
                        <a:rPr kumimoji="0" lang="en-US" altLang="sr-Latn-R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sector through the creation of a favorable innovation environment</a:t>
                      </a:r>
                      <a:endParaRPr kumimoji="0" lang="en-US" altLang="sr-Latn-RS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0634" marR="40634" marT="0" marB="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hr-HR" sz="10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125.470.426 €</a:t>
                      </a:r>
                    </a:p>
                  </a:txBody>
                  <a:tcPr marL="68605" marR="68605" marT="34301" marB="3430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r-HR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2" marR="91442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8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kumimoji="0" lang="hr-HR" altLang="sr-Latn-R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605" marR="68605" marT="34301" marB="3430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sr-Latn-R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54159" marR="54159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664.792.165  €</a:t>
                      </a:r>
                    </a:p>
                  </a:txBody>
                  <a:tcPr marL="68605" marR="68605" marT="34301" marB="3430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605" marR="68605" marT="34301" marB="3430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1952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7504" y="132557"/>
            <a:ext cx="7992887" cy="569912"/>
          </a:xfrm>
        </p:spPr>
        <p:txBody>
          <a:bodyPr/>
          <a:lstStyle/>
          <a:p>
            <a:r>
              <a:rPr lang="en-US" altLang="sr-Latn-RS" sz="2400" dirty="0">
                <a:solidFill>
                  <a:schemeClr val="tx2"/>
                </a:solidFill>
              </a:rPr>
              <a:t>Priority Axis 1 – Strengthening the economy by applying research and innovation</a:t>
            </a:r>
            <a:r>
              <a:rPr lang="hr-HR" altLang="sr-Latn-RS" sz="2600" dirty="0">
                <a:solidFill>
                  <a:schemeClr val="tx2"/>
                </a:solidFill>
              </a:rPr>
              <a:t>	</a:t>
            </a:r>
            <a:r>
              <a:rPr lang="hr-HR" altLang="sr-Latn-RS" sz="1800" b="1" dirty="0">
                <a:solidFill>
                  <a:schemeClr val="bg1"/>
                </a:solidFill>
                <a:latin typeface="VladaRHSans Med" pitchFamily="50" charset="-18"/>
                <a:cs typeface="VladaRHSans Med" pitchFamily="50" charset="-18"/>
              </a:rPr>
              <a:t>				</a:t>
            </a:r>
            <a:endParaRPr lang="hr-HR" altLang="sr-Latn-RS" sz="1800" b="1" dirty="0">
              <a:solidFill>
                <a:schemeClr val="tx2"/>
              </a:solidFill>
              <a:latin typeface="VladaRHSans Med" pitchFamily="50" charset="-18"/>
              <a:cs typeface="VladaRHSans Med" pitchFamily="50" charset="-18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23088" y="4937920"/>
            <a:ext cx="2133600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31D178C-C611-4096-B5B3-A768333A3B93}" type="slidenum">
              <a:rPr lang="en-US" altLang="en-US">
                <a:solidFill>
                  <a:schemeClr val="bg1"/>
                </a:solidFill>
                <a:latin typeface="VladaRHSans Reg" pitchFamily="50" charset="-18"/>
              </a:rPr>
              <a:pPr eaLnBrk="1" hangingPunct="1"/>
              <a:t>8</a:t>
            </a:fld>
            <a:endParaRPr lang="en-US" altLang="en-US">
              <a:solidFill>
                <a:schemeClr val="bg1"/>
              </a:solidFill>
              <a:latin typeface="VladaRHSans Reg" pitchFamily="50" charset="-1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6834" y="1032590"/>
            <a:ext cx="2152650" cy="34671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hr-HR" dirty="0"/>
          </a:p>
          <a:p>
            <a:pPr>
              <a:defRPr/>
            </a:pPr>
            <a:endParaRPr lang="hr-HR" dirty="0"/>
          </a:p>
          <a:p>
            <a:pPr>
              <a:defRPr/>
            </a:pPr>
            <a:endParaRPr lang="hr-HR" dirty="0"/>
          </a:p>
          <a:p>
            <a:pPr>
              <a:defRPr/>
            </a:pPr>
            <a:endParaRPr lang="hr-HR" dirty="0"/>
          </a:p>
          <a:p>
            <a:pPr algn="ctr">
              <a:defRPr/>
            </a:pPr>
            <a:r>
              <a:rPr lang="hr-HR" sz="1400" dirty="0">
                <a:latin typeface="VladaRHSans Med"/>
              </a:rPr>
              <a:t>Research, Development </a:t>
            </a:r>
            <a:r>
              <a:rPr lang="hr-HR" sz="1400" dirty="0" err="1">
                <a:latin typeface="VladaRHSans Med"/>
              </a:rPr>
              <a:t>and</a:t>
            </a:r>
            <a:r>
              <a:rPr lang="hr-HR" sz="1400" dirty="0">
                <a:latin typeface="VladaRHSans Med"/>
              </a:rPr>
              <a:t> </a:t>
            </a:r>
            <a:r>
              <a:rPr lang="hr-HR" sz="1400" dirty="0" err="1">
                <a:latin typeface="VladaRHSans Med"/>
              </a:rPr>
              <a:t>Innovation</a:t>
            </a:r>
            <a:endParaRPr lang="hr-HR" dirty="0"/>
          </a:p>
        </p:txBody>
      </p:sp>
      <p:sp>
        <p:nvSpPr>
          <p:cNvPr id="6" name="Oval 5"/>
          <p:cNvSpPr/>
          <p:nvPr/>
        </p:nvSpPr>
        <p:spPr>
          <a:xfrm>
            <a:off x="1035621" y="1324134"/>
            <a:ext cx="1235075" cy="1192212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ight Arrow 6"/>
          <p:cNvSpPr/>
          <p:nvPr/>
        </p:nvSpPr>
        <p:spPr>
          <a:xfrm>
            <a:off x="2940622" y="1513047"/>
            <a:ext cx="979487" cy="484187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8" name="Right Arrow 7"/>
          <p:cNvSpPr/>
          <p:nvPr/>
        </p:nvSpPr>
        <p:spPr>
          <a:xfrm>
            <a:off x="2940622" y="3052922"/>
            <a:ext cx="979487" cy="485775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4067944" y="965359"/>
            <a:ext cx="2160239" cy="1501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Increasing the development of new products and services arising from R &amp; D activities (IRI public call)</a:t>
            </a:r>
            <a:endParaRPr lang="hr-HR" sz="12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hr-HR" sz="1200" b="1" dirty="0">
                <a:solidFill>
                  <a:srgbClr val="FFFFFF"/>
                </a:solidFill>
              </a:rPr>
              <a:t>100.000.000,00 </a:t>
            </a:r>
            <a:r>
              <a:rPr lang="hr-HR" sz="1200" b="1" dirty="0" err="1">
                <a:solidFill>
                  <a:srgbClr val="FFFFFF"/>
                </a:solidFill>
              </a:rPr>
              <a:t>eur</a:t>
            </a:r>
            <a:r>
              <a:rPr lang="hr-HR" sz="1200" b="1" dirty="0">
                <a:solidFill>
                  <a:srgbClr val="FFFFFF"/>
                </a:solidFill>
              </a:rPr>
              <a:t> (</a:t>
            </a:r>
            <a:r>
              <a:rPr lang="hr-HR" sz="1200" b="1" dirty="0" err="1">
                <a:solidFill>
                  <a:srgbClr val="FFFFFF"/>
                </a:solidFill>
              </a:rPr>
              <a:t>phase</a:t>
            </a:r>
            <a:r>
              <a:rPr lang="hr-HR" sz="1200" b="1" dirty="0">
                <a:solidFill>
                  <a:srgbClr val="FFFFFF"/>
                </a:solidFill>
              </a:rPr>
              <a:t> I)</a:t>
            </a:r>
          </a:p>
          <a:p>
            <a:pPr algn="ctr">
              <a:defRPr/>
            </a:pPr>
            <a:r>
              <a:rPr lang="hr-HR" sz="1200" dirty="0">
                <a:solidFill>
                  <a:srgbClr val="FFFFFF"/>
                </a:solidFill>
              </a:rPr>
              <a:t> </a:t>
            </a:r>
            <a:r>
              <a:rPr lang="hr-HR" sz="1200" b="1" dirty="0">
                <a:solidFill>
                  <a:srgbClr val="FFFFFF"/>
                </a:solidFill>
              </a:rPr>
              <a:t>105.000.000,00 </a:t>
            </a:r>
            <a:r>
              <a:rPr lang="hr-HR" sz="1200" b="1" dirty="0" err="1">
                <a:solidFill>
                  <a:srgbClr val="FFFFFF"/>
                </a:solidFill>
              </a:rPr>
              <a:t>eur</a:t>
            </a:r>
            <a:r>
              <a:rPr lang="hr-HR" sz="1200" b="1" dirty="0">
                <a:solidFill>
                  <a:srgbClr val="FFFFFF"/>
                </a:solidFill>
              </a:rPr>
              <a:t> (</a:t>
            </a:r>
            <a:r>
              <a:rPr lang="hr-HR" sz="1200" b="1" dirty="0" err="1">
                <a:solidFill>
                  <a:srgbClr val="FFFFFF"/>
                </a:solidFill>
              </a:rPr>
              <a:t>phase</a:t>
            </a:r>
            <a:r>
              <a:rPr lang="hr-HR" sz="1200" b="1" dirty="0">
                <a:solidFill>
                  <a:srgbClr val="FFFFFF"/>
                </a:solidFill>
              </a:rPr>
              <a:t> II)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67944" y="2733833"/>
            <a:ext cx="2160239" cy="11239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Support for the development of </a:t>
            </a:r>
            <a:r>
              <a:rPr lang="hr-HR" sz="1200" dirty="0" err="1">
                <a:solidFill>
                  <a:srgbClr val="FFFFFF"/>
                </a:solidFill>
              </a:rPr>
              <a:t>Centers</a:t>
            </a:r>
            <a:r>
              <a:rPr lang="hr-HR" sz="1200" dirty="0">
                <a:solidFill>
                  <a:srgbClr val="FFFFFF"/>
                </a:solidFill>
              </a:rPr>
              <a:t> </a:t>
            </a:r>
            <a:r>
              <a:rPr lang="hr-HR" sz="1200" dirty="0" err="1">
                <a:solidFill>
                  <a:srgbClr val="FFFFFF"/>
                </a:solidFill>
              </a:rPr>
              <a:t>of</a:t>
            </a:r>
            <a:r>
              <a:rPr lang="hr-HR" sz="1200" dirty="0">
                <a:solidFill>
                  <a:srgbClr val="FFFFFF"/>
                </a:solidFill>
              </a:rPr>
              <a:t> C</a:t>
            </a:r>
            <a:r>
              <a:rPr lang="en-US" sz="1200" dirty="0" err="1">
                <a:solidFill>
                  <a:srgbClr val="FFFFFF"/>
                </a:solidFill>
              </a:rPr>
              <a:t>ompetence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endParaRPr lang="hr-HR" sz="1200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hr-HR" sz="12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hr-HR" sz="1200" b="1" dirty="0">
                <a:solidFill>
                  <a:srgbClr val="FFFFFF"/>
                </a:solidFill>
              </a:rPr>
              <a:t>105.000.000,00 </a:t>
            </a:r>
            <a:r>
              <a:rPr lang="hr-HR" sz="1200" b="1" dirty="0" err="1">
                <a:solidFill>
                  <a:srgbClr val="FFFFFF"/>
                </a:solidFill>
              </a:rPr>
              <a:t>eur</a:t>
            </a:r>
            <a:endParaRPr lang="hr-HR" sz="1200" b="1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64859" y="2733833"/>
            <a:ext cx="1591516" cy="11239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100" dirty="0" err="1">
                <a:solidFill>
                  <a:srgbClr val="FFFFFF"/>
                </a:solidFill>
              </a:rPr>
              <a:t>Phase</a:t>
            </a:r>
            <a:r>
              <a:rPr lang="hr-HR" sz="1100" dirty="0">
                <a:solidFill>
                  <a:srgbClr val="FFFFFF"/>
                </a:solidFill>
              </a:rPr>
              <a:t> I: </a:t>
            </a:r>
            <a:r>
              <a:rPr lang="hr-HR" sz="1100" dirty="0" err="1">
                <a:solidFill>
                  <a:srgbClr val="FFFFFF"/>
                </a:solidFill>
              </a:rPr>
              <a:t>from</a:t>
            </a:r>
            <a:r>
              <a:rPr lang="hr-HR" sz="1100" dirty="0">
                <a:solidFill>
                  <a:srgbClr val="FFFFFF"/>
                </a:solidFill>
              </a:rPr>
              <a:t> August </a:t>
            </a:r>
            <a:r>
              <a:rPr lang="hr-HR" sz="1100" dirty="0" err="1">
                <a:solidFill>
                  <a:srgbClr val="FFFFFF"/>
                </a:solidFill>
              </a:rPr>
              <a:t>until</a:t>
            </a:r>
            <a:r>
              <a:rPr lang="hr-HR" sz="1100" dirty="0">
                <a:solidFill>
                  <a:srgbClr val="FFFFFF"/>
                </a:solidFill>
              </a:rPr>
              <a:t> </a:t>
            </a:r>
            <a:r>
              <a:rPr lang="hr-HR" sz="1100" dirty="0" err="1">
                <a:solidFill>
                  <a:srgbClr val="FFFFFF"/>
                </a:solidFill>
              </a:rPr>
              <a:t>November</a:t>
            </a:r>
            <a:r>
              <a:rPr lang="hr-HR" sz="1100" dirty="0">
                <a:solidFill>
                  <a:srgbClr val="FFFFFF"/>
                </a:solidFill>
              </a:rPr>
              <a:t> 2016</a:t>
            </a:r>
          </a:p>
          <a:p>
            <a:pPr algn="ctr">
              <a:defRPr/>
            </a:pPr>
            <a:r>
              <a:rPr lang="hr-HR" sz="1100" dirty="0" err="1">
                <a:solidFill>
                  <a:srgbClr val="FFFFFF"/>
                </a:solidFill>
              </a:rPr>
              <a:t>Phase</a:t>
            </a:r>
            <a:r>
              <a:rPr lang="hr-HR" sz="1100" dirty="0">
                <a:solidFill>
                  <a:srgbClr val="FFFFFF"/>
                </a:solidFill>
              </a:rPr>
              <a:t> II: </a:t>
            </a:r>
            <a:r>
              <a:rPr lang="en-US" sz="1100" dirty="0">
                <a:solidFill>
                  <a:srgbClr val="FFFFFF"/>
                </a:solidFill>
              </a:rPr>
              <a:t>from </a:t>
            </a:r>
            <a:r>
              <a:rPr lang="hr-HR" sz="1100" dirty="0" err="1">
                <a:solidFill>
                  <a:srgbClr val="FFFFFF"/>
                </a:solidFill>
              </a:rPr>
              <a:t>March</a:t>
            </a:r>
            <a:r>
              <a:rPr lang="hr-HR" sz="1100" dirty="0">
                <a:solidFill>
                  <a:srgbClr val="FFFFFF"/>
                </a:solidFill>
              </a:rPr>
              <a:t> </a:t>
            </a:r>
            <a:r>
              <a:rPr lang="en-US" sz="1100" dirty="0">
                <a:solidFill>
                  <a:srgbClr val="FFFFFF"/>
                </a:solidFill>
              </a:rPr>
              <a:t>201</a:t>
            </a:r>
            <a:r>
              <a:rPr lang="hr-HR" sz="1100" dirty="0">
                <a:solidFill>
                  <a:srgbClr val="FFFFFF"/>
                </a:solidFill>
              </a:rPr>
              <a:t>7</a:t>
            </a:r>
            <a:r>
              <a:rPr lang="en-US" sz="1100" dirty="0">
                <a:solidFill>
                  <a:srgbClr val="FFFFFF"/>
                </a:solidFill>
              </a:rPr>
              <a:t> until the </a:t>
            </a:r>
            <a:r>
              <a:rPr lang="hr-HR" sz="1100" dirty="0">
                <a:solidFill>
                  <a:srgbClr val="FFFFFF"/>
                </a:solidFill>
              </a:rPr>
              <a:t> 31.12.2017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64859" y="974883"/>
            <a:ext cx="1591517" cy="14922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100" dirty="0" err="1">
                <a:solidFill>
                  <a:srgbClr val="FFFFFF"/>
                </a:solidFill>
              </a:rPr>
              <a:t>Phase</a:t>
            </a:r>
            <a:r>
              <a:rPr lang="hr-HR" sz="1100" dirty="0">
                <a:solidFill>
                  <a:srgbClr val="FFFFFF"/>
                </a:solidFill>
              </a:rPr>
              <a:t> I : </a:t>
            </a:r>
            <a:r>
              <a:rPr lang="hr-HR" sz="1100" dirty="0" err="1">
                <a:solidFill>
                  <a:srgbClr val="FFFFFF"/>
                </a:solidFill>
              </a:rPr>
              <a:t>from</a:t>
            </a:r>
            <a:r>
              <a:rPr lang="hr-HR" sz="1100" dirty="0">
                <a:solidFill>
                  <a:srgbClr val="FFFFFF"/>
                </a:solidFill>
              </a:rPr>
              <a:t> April 2016 </a:t>
            </a:r>
            <a:r>
              <a:rPr lang="hr-HR" sz="1100" dirty="0" err="1">
                <a:solidFill>
                  <a:srgbClr val="FFFFFF"/>
                </a:solidFill>
              </a:rPr>
              <a:t>until</a:t>
            </a:r>
            <a:r>
              <a:rPr lang="hr-HR" sz="1100" dirty="0">
                <a:solidFill>
                  <a:srgbClr val="FFFFFF"/>
                </a:solidFill>
              </a:rPr>
              <a:t> </a:t>
            </a:r>
            <a:r>
              <a:rPr lang="en-US" sz="1100" dirty="0">
                <a:solidFill>
                  <a:srgbClr val="FFFFFF"/>
                </a:solidFill>
              </a:rPr>
              <a:t>the </a:t>
            </a:r>
            <a:r>
              <a:rPr lang="hr-HR" sz="1100" dirty="0">
                <a:solidFill>
                  <a:srgbClr val="FFFFFF"/>
                </a:solidFill>
              </a:rPr>
              <a:t>31.12.2019</a:t>
            </a:r>
          </a:p>
          <a:p>
            <a:pPr algn="ctr">
              <a:defRPr/>
            </a:pPr>
            <a:endParaRPr lang="hr-HR" sz="11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hr-HR" sz="1100" dirty="0">
                <a:solidFill>
                  <a:srgbClr val="FFFFFF"/>
                </a:solidFill>
              </a:rPr>
              <a:t>P</a:t>
            </a:r>
            <a:r>
              <a:rPr lang="en-US" sz="1100" dirty="0" err="1">
                <a:solidFill>
                  <a:srgbClr val="FFFFFF"/>
                </a:solidFill>
              </a:rPr>
              <a:t>hase</a:t>
            </a:r>
            <a:r>
              <a:rPr lang="en-US" sz="1100" dirty="0">
                <a:solidFill>
                  <a:srgbClr val="FFFFFF"/>
                </a:solidFill>
              </a:rPr>
              <a:t> II</a:t>
            </a:r>
            <a:r>
              <a:rPr lang="hr-HR" sz="1100" dirty="0">
                <a:solidFill>
                  <a:srgbClr val="FFFFFF"/>
                </a:solidFill>
              </a:rPr>
              <a:t>: </a:t>
            </a:r>
            <a:r>
              <a:rPr lang="en-US" sz="1100" dirty="0">
                <a:solidFill>
                  <a:srgbClr val="FFFFFF"/>
                </a:solidFill>
              </a:rPr>
              <a:t>I. </a:t>
            </a:r>
            <a:r>
              <a:rPr lang="hr-HR" sz="1100" dirty="0" err="1">
                <a:solidFill>
                  <a:srgbClr val="FFFFFF"/>
                </a:solidFill>
              </a:rPr>
              <a:t>quarter</a:t>
            </a:r>
            <a:r>
              <a:rPr lang="hr-HR" sz="1100" dirty="0">
                <a:solidFill>
                  <a:srgbClr val="FFFFFF"/>
                </a:solidFill>
              </a:rPr>
              <a:t> 201</a:t>
            </a:r>
            <a:r>
              <a:rPr lang="en-US" sz="1100" dirty="0">
                <a:solidFill>
                  <a:srgbClr val="FFFFFF"/>
                </a:solidFill>
              </a:rPr>
              <a:t>8</a:t>
            </a:r>
            <a:r>
              <a:rPr lang="hr-HR" sz="1100" dirty="0">
                <a:solidFill>
                  <a:srgbClr val="FFFFFF"/>
                </a:solidFill>
              </a:rPr>
              <a:t> - </a:t>
            </a:r>
            <a:r>
              <a:rPr lang="hr-HR" sz="1100" dirty="0" err="1">
                <a:solidFill>
                  <a:srgbClr val="FFFFFF"/>
                </a:solidFill>
              </a:rPr>
              <a:t>the</a:t>
            </a:r>
            <a:r>
              <a:rPr lang="hr-HR" sz="1100" dirty="0">
                <a:solidFill>
                  <a:srgbClr val="FFFFFF"/>
                </a:solidFill>
              </a:rPr>
              <a:t> </a:t>
            </a:r>
            <a:r>
              <a:rPr lang="hr-HR" sz="1100" dirty="0" err="1">
                <a:solidFill>
                  <a:srgbClr val="FFFFFF"/>
                </a:solidFill>
              </a:rPr>
              <a:t>utilization</a:t>
            </a:r>
            <a:r>
              <a:rPr lang="hr-HR" sz="1100" dirty="0">
                <a:solidFill>
                  <a:srgbClr val="FFFFFF"/>
                </a:solidFill>
              </a:rPr>
              <a:t> </a:t>
            </a:r>
            <a:r>
              <a:rPr lang="hr-HR" sz="1100" dirty="0" err="1">
                <a:solidFill>
                  <a:srgbClr val="FFFFFF"/>
                </a:solidFill>
              </a:rPr>
              <a:t>of</a:t>
            </a:r>
            <a:r>
              <a:rPr lang="hr-HR" sz="1100" dirty="0">
                <a:solidFill>
                  <a:srgbClr val="FFFFFF"/>
                </a:solidFill>
              </a:rPr>
              <a:t> </a:t>
            </a:r>
            <a:r>
              <a:rPr lang="hr-HR" sz="1100" dirty="0" err="1">
                <a:solidFill>
                  <a:srgbClr val="FFFFFF"/>
                </a:solidFill>
              </a:rPr>
              <a:t>resources</a:t>
            </a:r>
            <a:r>
              <a:rPr lang="hr-HR" sz="1100" dirty="0">
                <a:solidFill>
                  <a:srgbClr val="FFFFFF"/>
                </a:solidFill>
              </a:rPr>
              <a:t>/ 31.12.2020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67944" y="4010183"/>
            <a:ext cx="3888431" cy="4762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altLang="sr-Latn-RS" sz="1100" b="1" dirty="0">
              <a:solidFill>
                <a:srgbClr val="FFFFFF"/>
              </a:solidFill>
              <a:latin typeface="VladaRHSans Reg" charset="0"/>
              <a:cs typeface="VladaRHSans Reg" charset="0"/>
            </a:endParaRPr>
          </a:p>
          <a:p>
            <a:pPr algn="ctr">
              <a:defRPr/>
            </a:pPr>
            <a:r>
              <a:rPr lang="hr-HR" altLang="sr-Latn-RS" sz="1100" b="1" dirty="0" err="1">
                <a:solidFill>
                  <a:srgbClr val="FFFFFF"/>
                </a:solidFill>
                <a:latin typeface="VladaRHSans Reg" charset="0"/>
                <a:cs typeface="VladaRHSans Reg" charset="0"/>
              </a:rPr>
              <a:t>Source</a:t>
            </a:r>
            <a:r>
              <a:rPr lang="hr-HR" altLang="sr-Latn-RS" sz="1100" b="1" dirty="0">
                <a:solidFill>
                  <a:srgbClr val="FFFFFF"/>
                </a:solidFill>
                <a:latin typeface="VladaRHSans Reg" charset="0"/>
                <a:cs typeface="VladaRHSans Reg" charset="0"/>
              </a:rPr>
              <a:t> </a:t>
            </a:r>
            <a:r>
              <a:rPr lang="hr-HR" altLang="sr-Latn-RS" sz="1100" b="1" dirty="0" err="1">
                <a:solidFill>
                  <a:srgbClr val="FFFFFF"/>
                </a:solidFill>
                <a:latin typeface="VladaRHSans Reg" charset="0"/>
                <a:cs typeface="VladaRHSans Reg" charset="0"/>
              </a:rPr>
              <a:t>of</a:t>
            </a:r>
            <a:r>
              <a:rPr lang="hr-HR" altLang="sr-Latn-RS" sz="1100" b="1" dirty="0">
                <a:solidFill>
                  <a:srgbClr val="FFFFFF"/>
                </a:solidFill>
                <a:latin typeface="VladaRHSans Reg" charset="0"/>
                <a:cs typeface="VladaRHSans Reg" charset="0"/>
              </a:rPr>
              <a:t> </a:t>
            </a:r>
            <a:r>
              <a:rPr lang="hr-HR" altLang="sr-Latn-RS" sz="1100" b="1" dirty="0" err="1">
                <a:solidFill>
                  <a:srgbClr val="FFFFFF"/>
                </a:solidFill>
                <a:latin typeface="VladaRHSans Reg" charset="0"/>
                <a:cs typeface="VladaRHSans Reg" charset="0"/>
              </a:rPr>
              <a:t>financing</a:t>
            </a:r>
            <a:r>
              <a:rPr lang="hr-HR" altLang="sr-Latn-RS" sz="1100" b="1" dirty="0">
                <a:solidFill>
                  <a:srgbClr val="FFFFFF"/>
                </a:solidFill>
                <a:latin typeface="VladaRHSans Reg" charset="0"/>
                <a:cs typeface="VladaRHSans Reg" charset="0"/>
              </a:rPr>
              <a:t>: </a:t>
            </a:r>
            <a:r>
              <a:rPr lang="hr-HR" altLang="sr-Latn-RS" sz="1100" b="1" dirty="0" err="1">
                <a:solidFill>
                  <a:srgbClr val="FFFFFF"/>
                </a:solidFill>
                <a:latin typeface="VladaRHSans Reg" charset="0"/>
                <a:cs typeface="VladaRHSans Reg" charset="0"/>
              </a:rPr>
              <a:t>European</a:t>
            </a:r>
            <a:r>
              <a:rPr lang="hr-HR" altLang="sr-Latn-RS" sz="1100" b="1" dirty="0">
                <a:solidFill>
                  <a:srgbClr val="FFFFFF"/>
                </a:solidFill>
                <a:latin typeface="VladaRHSans Reg" charset="0"/>
                <a:cs typeface="VladaRHSans Reg" charset="0"/>
              </a:rPr>
              <a:t> </a:t>
            </a:r>
            <a:r>
              <a:rPr lang="hr-HR" altLang="sr-Latn-RS" sz="1100" b="1" dirty="0" err="1">
                <a:solidFill>
                  <a:srgbClr val="FFFFFF"/>
                </a:solidFill>
                <a:latin typeface="VladaRHSans Reg" charset="0"/>
                <a:cs typeface="VladaRHSans Reg" charset="0"/>
              </a:rPr>
              <a:t>Fund</a:t>
            </a:r>
            <a:r>
              <a:rPr lang="hr-HR" altLang="sr-Latn-RS" sz="1100" b="1" dirty="0">
                <a:solidFill>
                  <a:srgbClr val="FFFFFF"/>
                </a:solidFill>
                <a:latin typeface="VladaRHSans Reg" charset="0"/>
                <a:cs typeface="VladaRHSans Reg" charset="0"/>
              </a:rPr>
              <a:t> for </a:t>
            </a:r>
            <a:r>
              <a:rPr lang="hr-HR" altLang="sr-Latn-RS" sz="1100" b="1" dirty="0" err="1">
                <a:solidFill>
                  <a:srgbClr val="FFFFFF"/>
                </a:solidFill>
                <a:latin typeface="VladaRHSans Reg" charset="0"/>
                <a:cs typeface="VladaRHSans Reg" charset="0"/>
              </a:rPr>
              <a:t>Regional</a:t>
            </a:r>
            <a:r>
              <a:rPr lang="hr-HR" altLang="sr-Latn-RS" sz="1100" b="1" dirty="0">
                <a:solidFill>
                  <a:srgbClr val="FFFFFF"/>
                </a:solidFill>
                <a:latin typeface="VladaRHSans Reg" charset="0"/>
                <a:cs typeface="VladaRHSans Reg" charset="0"/>
              </a:rPr>
              <a:t> development (EFRD)</a:t>
            </a:r>
          </a:p>
          <a:p>
            <a:pPr algn="ctr">
              <a:defRPr/>
            </a:pPr>
            <a:r>
              <a:rPr lang="hr-HR" sz="11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48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268288"/>
            <a:ext cx="7128792" cy="792088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Priority Axis </a:t>
            </a:r>
            <a:r>
              <a:rPr lang="hr-HR" sz="2400" dirty="0">
                <a:solidFill>
                  <a:schemeClr val="tx2"/>
                </a:solidFill>
              </a:rPr>
              <a:t>1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altLang="sr-Latn-RS" sz="2400" dirty="0">
                <a:solidFill>
                  <a:schemeClr val="tx2"/>
                </a:solidFill>
              </a:rPr>
              <a:t>– </a:t>
            </a:r>
            <a:r>
              <a:rPr lang="en-US" sz="2400" dirty="0">
                <a:solidFill>
                  <a:schemeClr val="tx2"/>
                </a:solidFill>
              </a:rPr>
              <a:t>Strengthening </a:t>
            </a:r>
            <a:r>
              <a:rPr lang="hr-HR" sz="2400" dirty="0" err="1">
                <a:solidFill>
                  <a:schemeClr val="tx2"/>
                </a:solidFill>
              </a:rPr>
              <a:t>of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hr-HR" sz="2400" dirty="0">
                <a:solidFill>
                  <a:schemeClr val="tx2"/>
                </a:solidFill>
              </a:rPr>
              <a:t>E</a:t>
            </a:r>
            <a:r>
              <a:rPr lang="en-US" sz="2400" dirty="0" err="1">
                <a:solidFill>
                  <a:schemeClr val="tx2"/>
                </a:solidFill>
              </a:rPr>
              <a:t>conomy</a:t>
            </a:r>
            <a:r>
              <a:rPr lang="en-US" sz="2400" dirty="0">
                <a:solidFill>
                  <a:schemeClr val="tx2"/>
                </a:solidFill>
              </a:rPr>
              <a:t> by applying </a:t>
            </a:r>
            <a:r>
              <a:rPr lang="hr-HR" sz="2400" dirty="0">
                <a:solidFill>
                  <a:schemeClr val="tx2"/>
                </a:solidFill>
              </a:rPr>
              <a:t>R</a:t>
            </a:r>
            <a:r>
              <a:rPr lang="en-US" sz="2400" dirty="0" err="1">
                <a:solidFill>
                  <a:schemeClr val="tx2"/>
                </a:solidFill>
              </a:rPr>
              <a:t>esearch</a:t>
            </a:r>
            <a:r>
              <a:rPr lang="en-US" sz="2400" dirty="0">
                <a:solidFill>
                  <a:schemeClr val="tx2"/>
                </a:solidFill>
              </a:rPr>
              <a:t> and </a:t>
            </a:r>
            <a:r>
              <a:rPr lang="hr-HR" sz="2400" dirty="0">
                <a:solidFill>
                  <a:schemeClr val="tx2"/>
                </a:solidFill>
              </a:rPr>
              <a:t>I</a:t>
            </a:r>
            <a:r>
              <a:rPr lang="en-US" sz="2400" dirty="0" err="1">
                <a:solidFill>
                  <a:schemeClr val="tx2"/>
                </a:solidFill>
              </a:rPr>
              <a:t>nnovation</a:t>
            </a:r>
            <a:endParaRPr lang="hr-HR" sz="2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36440"/>
            <a:ext cx="8362255" cy="3168352"/>
          </a:xfrm>
        </p:spPr>
        <p:txBody>
          <a:bodyPr/>
          <a:lstStyle/>
          <a:p>
            <a:pPr marL="430213" indent="-3429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 calls for proposals published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worth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smtClean="0">
                <a:solidFill>
                  <a:schemeClr val="tx2"/>
                </a:solidFill>
              </a:rPr>
              <a:t>205 </a:t>
            </a:r>
            <a:r>
              <a:rPr lang="hr-HR" dirty="0" err="1" smtClean="0">
                <a:solidFill>
                  <a:schemeClr val="tx2"/>
                </a:solidFill>
              </a:rPr>
              <a:t>mil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€</a:t>
            </a:r>
            <a:endParaRPr lang="en-US" dirty="0">
              <a:solidFill>
                <a:schemeClr val="tx2"/>
              </a:solidFill>
            </a:endParaRPr>
          </a:p>
          <a:p>
            <a:pPr marL="87313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endParaRPr lang="hr-HR" dirty="0">
              <a:solidFill>
                <a:schemeClr val="tx2"/>
              </a:solidFill>
            </a:endParaRPr>
          </a:p>
          <a:p>
            <a:pPr marL="430213" indent="-3429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2"/>
                </a:solidFill>
              </a:rPr>
              <a:t>4 </a:t>
            </a:r>
            <a:r>
              <a:rPr lang="en-US" dirty="0">
                <a:solidFill>
                  <a:schemeClr val="tx2"/>
                </a:solidFill>
              </a:rPr>
              <a:t>grants awarded worth </a:t>
            </a:r>
            <a:r>
              <a:rPr lang="hr-HR" smtClean="0">
                <a:solidFill>
                  <a:schemeClr val="tx2"/>
                </a:solidFill>
              </a:rPr>
              <a:t>7,5 </a:t>
            </a:r>
            <a:r>
              <a:rPr lang="hr-HR" dirty="0">
                <a:solidFill>
                  <a:schemeClr val="tx2"/>
                </a:solidFill>
              </a:rPr>
              <a:t>m</a:t>
            </a:r>
            <a:r>
              <a:rPr lang="en-US" dirty="0" err="1">
                <a:solidFill>
                  <a:schemeClr val="tx2"/>
                </a:solidFill>
              </a:rPr>
              <a:t>il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€ (b</a:t>
            </a:r>
            <a:r>
              <a:rPr lang="en-US" dirty="0">
                <a:solidFill>
                  <a:schemeClr val="tx2"/>
                </a:solidFill>
              </a:rPr>
              <a:t>y </a:t>
            </a:r>
            <a:r>
              <a:rPr lang="hr-HR" dirty="0" err="1">
                <a:solidFill>
                  <a:schemeClr val="tx2"/>
                </a:solidFill>
              </a:rPr>
              <a:t>May</a:t>
            </a:r>
            <a:r>
              <a:rPr lang="hr-HR" dirty="0">
                <a:solidFill>
                  <a:schemeClr val="tx2"/>
                </a:solidFill>
              </a:rPr>
              <a:t> 5</a:t>
            </a:r>
            <a:r>
              <a:rPr lang="en-US" dirty="0">
                <a:solidFill>
                  <a:schemeClr val="tx2"/>
                </a:solidFill>
              </a:rPr>
              <a:t>, 2017</a:t>
            </a:r>
            <a:r>
              <a:rPr lang="hr-HR" dirty="0">
                <a:solidFill>
                  <a:schemeClr val="tx2"/>
                </a:solidFill>
              </a:rPr>
              <a:t>)</a:t>
            </a:r>
          </a:p>
          <a:p>
            <a:pPr marL="87313" indent="0">
              <a:lnSpc>
                <a:spcPct val="100000"/>
              </a:lnSpc>
              <a:spcBef>
                <a:spcPts val="0"/>
              </a:spcBef>
            </a:pPr>
            <a:endParaRPr lang="hr-HR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sustava Office">
  <a:themeElements>
    <a:clrScheme name="Tema sustava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sustava Office">
      <a:majorFont>
        <a:latin typeface="VladaRHSans Med"/>
        <a:ea typeface="MS PGothic"/>
        <a:cs typeface=""/>
      </a:majorFont>
      <a:minorFont>
        <a:latin typeface="VladaRHSans Reg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sustava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1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a1" id="{5FF18814-605D-4E2D-862E-EAE45EA6256B}" vid="{2BC89A50-B7EA-4711-ACAD-260AFAA7DB49}"/>
    </a:ext>
  </a:extLst>
</a:theme>
</file>

<file path=ppt/theme/theme3.xml><?xml version="1.0" encoding="utf-8"?>
<a:theme xmlns:a="http://schemas.openxmlformats.org/drawingml/2006/main" name="1_Tema1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a1" id="{626520E7-D951-4AE8-9434-F630615ECB9D}" vid="{93143590-0529-4263-A7DB-397370517A41}"/>
    </a:ext>
  </a:extLst>
</a:theme>
</file>

<file path=ppt/theme/theme4.xml><?xml version="1.0" encoding="utf-8"?>
<a:theme xmlns:a="http://schemas.openxmlformats.org/drawingml/2006/main" name="1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Tema1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a1" id="{626520E7-D951-4AE8-9434-F630615ECB9D}" vid="{93143590-0529-4263-A7DB-397370517A41}"/>
    </a:ext>
  </a:extLst>
</a:theme>
</file>

<file path=ppt/theme/theme6.xml><?xml version="1.0" encoding="utf-8"?>
<a:theme xmlns:a="http://schemas.openxmlformats.org/drawingml/2006/main" name="2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Tema1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a1" id="{626520E7-D951-4AE8-9434-F630615ECB9D}" vid="{93143590-0529-4263-A7DB-397370517A41}"/>
    </a:ext>
  </a:extLst>
</a:theme>
</file>

<file path=ppt/theme/theme8.xml><?xml version="1.0" encoding="utf-8"?>
<a:theme xmlns:a="http://schemas.openxmlformats.org/drawingml/2006/main" name="3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Tema1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a1" id="{626520E7-D951-4AE8-9434-F630615ECB9D}" vid="{93143590-0529-4263-A7DB-397370517A41}"/>
    </a:ext>
  </a:extLst>
</a:theme>
</file>

<file path=ppt/theme/themeOverride1.xml><?xml version="1.0" encoding="utf-8"?>
<a:themeOverride xmlns:a="http://schemas.openxmlformats.org/drawingml/2006/main">
  <a:clrScheme name="MRRFEU 1">
    <a:dk1>
      <a:sysClr val="windowText" lastClr="000000"/>
    </a:dk1>
    <a:lt1>
      <a:sysClr val="window" lastClr="FFFFFF"/>
    </a:lt1>
    <a:dk2>
      <a:srgbClr val="17177D"/>
    </a:dk2>
    <a:lt2>
      <a:srgbClr val="EEECE1"/>
    </a:lt2>
    <a:accent1>
      <a:srgbClr val="FF0000"/>
    </a:accent1>
    <a:accent2>
      <a:srgbClr val="FFED00"/>
    </a:accent2>
    <a:accent3>
      <a:srgbClr val="448CA9"/>
    </a:accent3>
    <a:accent4>
      <a:srgbClr val="008F43"/>
    </a:accent4>
    <a:accent5>
      <a:srgbClr val="B0CB1F"/>
    </a:accent5>
    <a:accent6>
      <a:srgbClr val="EF7F24"/>
    </a:accent6>
    <a:hlink>
      <a:srgbClr val="171796"/>
    </a:hlink>
    <a:folHlink>
      <a:srgbClr val="0093D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KIP</Template>
  <TotalTime>1344</TotalTime>
  <Words>2111</Words>
  <Application>Microsoft Office PowerPoint</Application>
  <PresentationFormat>Custom</PresentationFormat>
  <Paragraphs>368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1_Tema sustava Office</vt:lpstr>
      <vt:lpstr>Tema1</vt:lpstr>
      <vt:lpstr>1_Tema1</vt:lpstr>
      <vt:lpstr>1_Default Theme</vt:lpstr>
      <vt:lpstr>2_Tema1</vt:lpstr>
      <vt:lpstr>2_Default Theme</vt:lpstr>
      <vt:lpstr>3_Tema1</vt:lpstr>
      <vt:lpstr>3_Default Theme</vt:lpstr>
      <vt:lpstr>4_Tema1</vt:lpstr>
      <vt:lpstr>4_Default Theme</vt:lpstr>
      <vt:lpstr>PowerPoint Presentation</vt:lpstr>
      <vt:lpstr>PowerPoint Presentation</vt:lpstr>
      <vt:lpstr>Strategic Framework</vt:lpstr>
      <vt:lpstr>PowerPoint Presentation</vt:lpstr>
      <vt:lpstr>PowerPoint Presentation</vt:lpstr>
      <vt:lpstr>PowerPoint Presentation</vt:lpstr>
      <vt:lpstr>Priority Axis 1 – Strengthening the Economy by applying Research and Innovation</vt:lpstr>
      <vt:lpstr>Priority Axis 1 – Strengthening the economy by applying research and innovation     </vt:lpstr>
      <vt:lpstr>Priority Axis 1 – Strengthening of Economy by applying Research and Innovation</vt:lpstr>
      <vt:lpstr>PowerPoint Presentation</vt:lpstr>
      <vt:lpstr>Priority Axis 3 – Business Competitiveness</vt:lpstr>
      <vt:lpstr>Priority Axis 3 – Business Competitiveness</vt:lpstr>
      <vt:lpstr>Priority Axis 3 – Business Competitiveness</vt:lpstr>
      <vt:lpstr>Statistics on May 5, 2017, for the 14 Published Calls</vt:lpstr>
      <vt:lpstr>PowerPoint Presentation</vt:lpstr>
      <vt:lpstr>Financial instruments - actors</vt:lpstr>
      <vt:lpstr>Financial Instruments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Jelena Rajher</dc:creator>
  <cp:lastModifiedBy>Administrator</cp:lastModifiedBy>
  <cp:revision>157</cp:revision>
  <cp:lastPrinted>2016-06-09T06:59:29Z</cp:lastPrinted>
  <dcterms:created xsi:type="dcterms:W3CDTF">2017-01-26T08:38:38Z</dcterms:created>
  <dcterms:modified xsi:type="dcterms:W3CDTF">2017-05-18T06:04:47Z</dcterms:modified>
</cp:coreProperties>
</file>