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27"/>
  </p:notesMasterIdLst>
  <p:handoutMasterIdLst>
    <p:handoutMasterId r:id="rId28"/>
  </p:handoutMasterIdLst>
  <p:sldIdLst>
    <p:sldId id="270" r:id="rId2"/>
    <p:sldId id="390" r:id="rId3"/>
    <p:sldId id="423" r:id="rId4"/>
    <p:sldId id="451" r:id="rId5"/>
    <p:sldId id="424" r:id="rId6"/>
    <p:sldId id="425" r:id="rId7"/>
    <p:sldId id="427" r:id="rId8"/>
    <p:sldId id="428" r:id="rId9"/>
    <p:sldId id="436" r:id="rId10"/>
    <p:sldId id="437" r:id="rId11"/>
    <p:sldId id="397" r:id="rId12"/>
    <p:sldId id="441" r:id="rId13"/>
    <p:sldId id="442" r:id="rId14"/>
    <p:sldId id="443" r:id="rId15"/>
    <p:sldId id="444" r:id="rId16"/>
    <p:sldId id="445" r:id="rId17"/>
    <p:sldId id="446" r:id="rId18"/>
    <p:sldId id="447" r:id="rId19"/>
    <p:sldId id="440" r:id="rId20"/>
    <p:sldId id="391" r:id="rId21"/>
    <p:sldId id="320" r:id="rId22"/>
    <p:sldId id="450" r:id="rId23"/>
    <p:sldId id="448" r:id="rId24"/>
    <p:sldId id="449" r:id="rId25"/>
    <p:sldId id="294" r:id="rId26"/>
  </p:sldIdLst>
  <p:sldSz cx="9144000" cy="6858000" type="screen4x3"/>
  <p:notesSz cx="6735763" cy="98663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er Péter" initials="K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4F81BD"/>
    <a:srgbClr val="003366"/>
    <a:srgbClr val="CC0000"/>
    <a:srgbClr val="1B09A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8" autoAdjust="0"/>
    <p:restoredTop sz="94660"/>
  </p:normalViewPr>
  <p:slideViewPr>
    <p:cSldViewPr>
      <p:cViewPr>
        <p:scale>
          <a:sx n="125" d="100"/>
          <a:sy n="125" d="100"/>
        </p:scale>
        <p:origin x="-158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E833F-DA3D-4CB9-800D-7F4FA1C9D34A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D54A2AB-5355-40A5-BD5D-91124284D501}">
      <dgm:prSet phldrT="[Szöveg]" custT="1"/>
      <dgm:spPr>
        <a:gradFill rotWithShape="0">
          <a:gsLst>
            <a:gs pos="100000">
              <a:schemeClr val="accent1"/>
            </a:gs>
            <a:gs pos="100000">
              <a:srgbClr val="C00000"/>
            </a:gs>
          </a:gsLst>
          <a:lin ang="5400000" scaled="0"/>
        </a:gradFill>
      </dgm:spPr>
      <dgm:t>
        <a:bodyPr tIns="0" anchor="t" anchorCtr="0"/>
        <a:lstStyle/>
        <a:p>
          <a:r>
            <a:rPr lang="en-GB" sz="1400" noProof="0" dirty="0" smtClean="0">
              <a:latin typeface="Garamond" panose="02020404030301010803" pitchFamily="18" charset="0"/>
              <a:cs typeface="Arial" pitchFamily="34" charset="0"/>
            </a:rPr>
            <a:t>Capacity building</a:t>
          </a:r>
        </a:p>
        <a:p>
          <a:r>
            <a:rPr lang="en-GB" sz="1400" noProof="0" dirty="0" smtClean="0">
              <a:latin typeface="Garamond" panose="02020404030301010803" pitchFamily="18" charset="0"/>
              <a:cs typeface="Arial" pitchFamily="34" charset="0"/>
            </a:rPr>
            <a:t>Modern business infrastructure</a:t>
          </a:r>
        </a:p>
        <a:p>
          <a:r>
            <a:rPr lang="en-GB" sz="1400" noProof="0" dirty="0" smtClean="0">
              <a:latin typeface="Garamond" panose="02020404030301010803" pitchFamily="18" charset="0"/>
              <a:cs typeface="Arial" pitchFamily="34" charset="0"/>
            </a:rPr>
            <a:t>Entrepreneurship</a:t>
          </a:r>
        </a:p>
        <a:p>
          <a:r>
            <a:rPr lang="en-GB" sz="1400" b="0" noProof="0" dirty="0" smtClean="0">
              <a:solidFill>
                <a:schemeClr val="bg1"/>
              </a:solidFill>
              <a:latin typeface="Garamond" panose="02020404030301010803" pitchFamily="18" charset="0"/>
              <a:cs typeface="Arial" pitchFamily="34" charset="0"/>
            </a:rPr>
            <a:t>Clustering</a:t>
          </a:r>
          <a:r>
            <a:rPr lang="en-GB" sz="1600" noProof="0" dirty="0" smtClean="0">
              <a:latin typeface="Garamond" panose="02020404030301010803" pitchFamily="18" charset="0"/>
              <a:cs typeface="Arial" pitchFamily="34" charset="0"/>
            </a:rPr>
            <a:t>,</a:t>
          </a:r>
          <a:r>
            <a:rPr lang="en-GB" sz="1400" noProof="0" dirty="0" smtClean="0">
              <a:latin typeface="Garamond" panose="02020404030301010803" pitchFamily="18" charset="0"/>
              <a:cs typeface="Arial" pitchFamily="34" charset="0"/>
            </a:rPr>
            <a:t> </a:t>
          </a:r>
          <a:r>
            <a:rPr lang="en-GB" sz="1400" b="0" noProof="0" dirty="0" smtClean="0">
              <a:solidFill>
                <a:schemeClr val="bg1"/>
              </a:solidFill>
              <a:latin typeface="Garamond" panose="02020404030301010803" pitchFamily="18" charset="0"/>
              <a:cs typeface="Arial" pitchFamily="34" charset="0"/>
            </a:rPr>
            <a:t>access to </a:t>
          </a:r>
          <a:r>
            <a:rPr lang="hu-HU" sz="1400" b="0" noProof="0" dirty="0" err="1" smtClean="0">
              <a:solidFill>
                <a:schemeClr val="bg1"/>
              </a:solidFill>
              <a:latin typeface="Garamond" panose="02020404030301010803" pitchFamily="18" charset="0"/>
              <a:cs typeface="Arial" pitchFamily="34" charset="0"/>
            </a:rPr>
            <a:t>foreign</a:t>
          </a:r>
          <a:r>
            <a:rPr lang="hu-HU" sz="1400" b="0" noProof="0" dirty="0" smtClean="0">
              <a:solidFill>
                <a:schemeClr val="bg1"/>
              </a:solidFill>
              <a:latin typeface="Garamond" panose="02020404030301010803" pitchFamily="18" charset="0"/>
              <a:cs typeface="Arial" pitchFamily="34" charset="0"/>
            </a:rPr>
            <a:t> </a:t>
          </a:r>
          <a:r>
            <a:rPr lang="en-GB" sz="1400" b="0" noProof="0" dirty="0" smtClean="0">
              <a:solidFill>
                <a:schemeClr val="bg1"/>
              </a:solidFill>
              <a:latin typeface="Garamond" panose="02020404030301010803" pitchFamily="18" charset="0"/>
              <a:cs typeface="Arial" pitchFamily="34" charset="0"/>
            </a:rPr>
            <a:t>market</a:t>
          </a:r>
          <a:endParaRPr lang="en-GB" sz="1400" b="0" noProof="0" dirty="0">
            <a:solidFill>
              <a:schemeClr val="bg1"/>
            </a:solidFill>
            <a:latin typeface="Garamond" panose="02020404030301010803" pitchFamily="18" charset="0"/>
            <a:cs typeface="Arial" pitchFamily="34" charset="0"/>
          </a:endParaRPr>
        </a:p>
      </dgm:t>
    </dgm:pt>
    <dgm:pt modelId="{236FE98A-0C0A-41E2-8179-9FC3AA86E6E8}" type="parTrans" cxnId="{85D2F377-3D37-406E-860C-EB33E3D7C08C}">
      <dgm:prSet/>
      <dgm:spPr/>
      <dgm:t>
        <a:bodyPr/>
        <a:lstStyle/>
        <a:p>
          <a:endParaRPr lang="hu-HU"/>
        </a:p>
      </dgm:t>
    </dgm:pt>
    <dgm:pt modelId="{03D86302-6DCD-41E0-9546-C4C3C2540CA3}" type="sibTrans" cxnId="{85D2F377-3D37-406E-860C-EB33E3D7C08C}">
      <dgm:prSet/>
      <dgm:spPr/>
      <dgm:t>
        <a:bodyPr/>
        <a:lstStyle/>
        <a:p>
          <a:endParaRPr lang="hu-HU"/>
        </a:p>
      </dgm:t>
    </dgm:pt>
    <dgm:pt modelId="{AAF31340-9C48-447A-A31B-59C0AE3942AF}">
      <dgm:prSet phldrT="[Szöveg]" custT="1"/>
      <dgm:spPr>
        <a:gradFill rotWithShape="0">
          <a:gsLst>
            <a:gs pos="100000">
              <a:schemeClr val="accent1"/>
            </a:gs>
            <a:gs pos="100000">
              <a:srgbClr val="C00000"/>
            </a:gs>
          </a:gsLst>
          <a:lin ang="5400000" scaled="0"/>
        </a:gradFill>
      </dgm:spPr>
      <dgm:t>
        <a:bodyPr tIns="0" anchor="t" anchorCtr="0"/>
        <a:lstStyle/>
        <a:p>
          <a:r>
            <a:rPr lang="en-GB" sz="1600" dirty="0" smtClean="0">
              <a:latin typeface="Garamond" panose="02020404030301010803" pitchFamily="18" charset="0"/>
              <a:cs typeface="Arial" pitchFamily="34" charset="0"/>
            </a:rPr>
            <a:t>R</a:t>
          </a:r>
          <a:r>
            <a:rPr lang="hu-HU" sz="1600" dirty="0" smtClean="0">
              <a:latin typeface="Garamond" panose="02020404030301010803" pitchFamily="18" charset="0"/>
              <a:cs typeface="Arial" pitchFamily="34" charset="0"/>
            </a:rPr>
            <a:t>&amp;</a:t>
          </a:r>
          <a:r>
            <a:rPr lang="en-GB" sz="1600" dirty="0" smtClean="0">
              <a:latin typeface="Garamond" panose="02020404030301010803" pitchFamily="18" charset="0"/>
              <a:cs typeface="Arial" pitchFamily="34" charset="0"/>
            </a:rPr>
            <a:t>I infrastructure and </a:t>
          </a:r>
          <a:r>
            <a:rPr lang="en-GB" sz="1600" noProof="0" dirty="0" smtClean="0">
              <a:latin typeface="Garamond" panose="02020404030301010803" pitchFamily="18" charset="0"/>
              <a:cs typeface="Arial" pitchFamily="34" charset="0"/>
            </a:rPr>
            <a:t>capacity</a:t>
          </a:r>
          <a:r>
            <a:rPr lang="en-GB" sz="1600" dirty="0" smtClean="0">
              <a:latin typeface="Garamond" panose="02020404030301010803" pitchFamily="18" charset="0"/>
              <a:cs typeface="Arial" pitchFamily="34" charset="0"/>
            </a:rPr>
            <a:t> </a:t>
          </a:r>
        </a:p>
        <a:p>
          <a:r>
            <a:rPr lang="en-GB" sz="1600" dirty="0" smtClean="0">
              <a:latin typeface="Garamond" panose="02020404030301010803" pitchFamily="18" charset="0"/>
              <a:cs typeface="Arial" pitchFamily="34" charset="0"/>
            </a:rPr>
            <a:t>Business R</a:t>
          </a:r>
          <a:r>
            <a:rPr lang="hu-HU" sz="1600" dirty="0" smtClean="0">
              <a:latin typeface="Garamond" panose="02020404030301010803" pitchFamily="18" charset="0"/>
              <a:cs typeface="Arial" pitchFamily="34" charset="0"/>
            </a:rPr>
            <a:t>&amp;</a:t>
          </a:r>
          <a:r>
            <a:rPr lang="en-GB" sz="1600" dirty="0" smtClean="0">
              <a:latin typeface="Garamond" panose="02020404030301010803" pitchFamily="18" charset="0"/>
              <a:cs typeface="Arial" pitchFamily="34" charset="0"/>
            </a:rPr>
            <a:t>I</a:t>
          </a:r>
        </a:p>
        <a:p>
          <a:r>
            <a:rPr lang="en-GB" sz="1600" dirty="0" smtClean="0">
              <a:latin typeface="Garamond" panose="02020404030301010803" pitchFamily="18" charset="0"/>
              <a:cs typeface="Arial" pitchFamily="34" charset="0"/>
            </a:rPr>
            <a:t>Strategic R</a:t>
          </a:r>
          <a:r>
            <a:rPr lang="hu-HU" sz="1600" dirty="0" smtClean="0">
              <a:latin typeface="Garamond" panose="02020404030301010803" pitchFamily="18" charset="0"/>
              <a:cs typeface="Arial" pitchFamily="34" charset="0"/>
            </a:rPr>
            <a:t>&amp;</a:t>
          </a:r>
          <a:r>
            <a:rPr lang="en-GB" sz="1600" dirty="0" smtClean="0">
              <a:latin typeface="Garamond" panose="02020404030301010803" pitchFamily="18" charset="0"/>
              <a:cs typeface="Arial" pitchFamily="34" charset="0"/>
            </a:rPr>
            <a:t>I cooperation</a:t>
          </a:r>
          <a:endParaRPr lang="en-GB" sz="1600" dirty="0">
            <a:latin typeface="Garamond" panose="02020404030301010803" pitchFamily="18" charset="0"/>
            <a:cs typeface="Arial" pitchFamily="34" charset="0"/>
          </a:endParaRPr>
        </a:p>
      </dgm:t>
    </dgm:pt>
    <dgm:pt modelId="{F1C411D1-0957-4D8C-A9D3-40197A2697E6}" type="parTrans" cxnId="{30C24B25-3728-4010-B77E-23F97C69B4DD}">
      <dgm:prSet/>
      <dgm:spPr/>
      <dgm:t>
        <a:bodyPr/>
        <a:lstStyle/>
        <a:p>
          <a:endParaRPr lang="hu-HU"/>
        </a:p>
      </dgm:t>
    </dgm:pt>
    <dgm:pt modelId="{9BDAE534-CA47-45FF-8828-8D81F08A062F}" type="sibTrans" cxnId="{30C24B25-3728-4010-B77E-23F97C69B4DD}">
      <dgm:prSet/>
      <dgm:spPr/>
      <dgm:t>
        <a:bodyPr/>
        <a:lstStyle/>
        <a:p>
          <a:endParaRPr lang="hu-HU"/>
        </a:p>
      </dgm:t>
    </dgm:pt>
    <dgm:pt modelId="{8B3E0F58-618F-41A7-9B03-6D94D4C21D86}">
      <dgm:prSet phldrT="[Szöveg]"/>
      <dgm:spPr>
        <a:gradFill rotWithShape="0">
          <a:gsLst>
            <a:gs pos="100000">
              <a:schemeClr val="accent1"/>
            </a:gs>
            <a:gs pos="100000">
              <a:srgbClr val="C00000"/>
            </a:gs>
          </a:gsLst>
          <a:lin ang="5400000" scaled="0"/>
        </a:gradFill>
      </dgm:spPr>
      <dgm:t>
        <a:bodyPr tIns="324000" anchor="t" anchorCtr="0"/>
        <a:lstStyle/>
        <a:p>
          <a:r>
            <a:rPr lang="en-GB" noProof="0" dirty="0" smtClean="0">
              <a:latin typeface="Garamond" panose="02020404030301010803" pitchFamily="18" charset="0"/>
              <a:cs typeface="Arial" pitchFamily="34" charset="0"/>
            </a:rPr>
            <a:t>Preservation of natural and cultural heritage</a:t>
          </a:r>
          <a:endParaRPr lang="en-GB" noProof="0" dirty="0">
            <a:latin typeface="Garamond" panose="02020404030301010803" pitchFamily="18" charset="0"/>
            <a:cs typeface="Arial" pitchFamily="34" charset="0"/>
          </a:endParaRPr>
        </a:p>
      </dgm:t>
    </dgm:pt>
    <dgm:pt modelId="{BAB9DD0D-BAA5-4CC1-9B42-908435D9A91A}" type="parTrans" cxnId="{D1B0A726-963B-4092-9084-49767655B820}">
      <dgm:prSet/>
      <dgm:spPr/>
      <dgm:t>
        <a:bodyPr/>
        <a:lstStyle/>
        <a:p>
          <a:endParaRPr lang="hu-HU"/>
        </a:p>
      </dgm:t>
    </dgm:pt>
    <dgm:pt modelId="{F222D08B-9825-49B1-9822-0C115722696E}" type="sibTrans" cxnId="{D1B0A726-963B-4092-9084-49767655B820}">
      <dgm:prSet/>
      <dgm:spPr/>
      <dgm:t>
        <a:bodyPr/>
        <a:lstStyle/>
        <a:p>
          <a:endParaRPr lang="hu-HU"/>
        </a:p>
      </dgm:t>
    </dgm:pt>
    <dgm:pt modelId="{03761687-4B6C-48C7-BA6B-7428CEF7DEF0}">
      <dgm:prSet/>
      <dgm:spPr>
        <a:gradFill rotWithShape="0">
          <a:gsLst>
            <a:gs pos="100000">
              <a:schemeClr val="accent1"/>
            </a:gs>
            <a:gs pos="100000">
              <a:srgbClr val="C00000"/>
            </a:gs>
          </a:gsLst>
          <a:lin ang="5400000" scaled="0"/>
        </a:gradFill>
      </dgm:spPr>
      <dgm:t>
        <a:bodyPr tIns="0" anchor="t" anchorCtr="0"/>
        <a:lstStyle/>
        <a:p>
          <a:r>
            <a:rPr lang="en-GB" dirty="0" smtClean="0">
              <a:latin typeface="Garamond" panose="02020404030301010803" pitchFamily="18" charset="0"/>
              <a:cs typeface="Arial" pitchFamily="34" charset="0"/>
            </a:rPr>
            <a:t>Competitive ICT </a:t>
          </a:r>
          <a:r>
            <a:rPr lang="en-GB" noProof="0" dirty="0" smtClean="0">
              <a:latin typeface="Garamond" panose="02020404030301010803" pitchFamily="18" charset="0"/>
              <a:cs typeface="Arial" pitchFamily="34" charset="0"/>
            </a:rPr>
            <a:t>sector</a:t>
          </a:r>
        </a:p>
        <a:p>
          <a:r>
            <a:rPr lang="en-GB" dirty="0" smtClean="0">
              <a:latin typeface="Garamond" panose="02020404030301010803" pitchFamily="18" charset="0"/>
              <a:cs typeface="Arial" pitchFamily="34" charset="0"/>
            </a:rPr>
            <a:t>Digital economy</a:t>
          </a:r>
        </a:p>
        <a:p>
          <a:r>
            <a:rPr lang="en-GB" dirty="0" smtClean="0">
              <a:latin typeface="Garamond" panose="02020404030301010803" pitchFamily="18" charset="0"/>
              <a:cs typeface="Arial" pitchFamily="34" charset="0"/>
            </a:rPr>
            <a:t>Digital catching-up</a:t>
          </a:r>
        </a:p>
        <a:p>
          <a:r>
            <a:rPr lang="en-GB" dirty="0" smtClean="0">
              <a:latin typeface="Garamond" panose="02020404030301010803" pitchFamily="18" charset="0"/>
              <a:cs typeface="Arial" pitchFamily="34" charset="0"/>
            </a:rPr>
            <a:t>Broadband</a:t>
          </a:r>
        </a:p>
      </dgm:t>
    </dgm:pt>
    <dgm:pt modelId="{CEE5B33C-30A5-4985-B2CC-68E23003B33E}" type="parTrans" cxnId="{01311A40-ED35-4E60-A759-72F9C2639CE2}">
      <dgm:prSet/>
      <dgm:spPr/>
      <dgm:t>
        <a:bodyPr/>
        <a:lstStyle/>
        <a:p>
          <a:endParaRPr lang="hu-HU"/>
        </a:p>
      </dgm:t>
    </dgm:pt>
    <dgm:pt modelId="{54E52ED5-ADEE-4863-BF2E-9E6C94912A1F}" type="sibTrans" cxnId="{01311A40-ED35-4E60-A759-72F9C2639CE2}">
      <dgm:prSet/>
      <dgm:spPr/>
      <dgm:t>
        <a:bodyPr/>
        <a:lstStyle/>
        <a:p>
          <a:endParaRPr lang="hu-HU"/>
        </a:p>
      </dgm:t>
    </dgm:pt>
    <dgm:pt modelId="{F0A8FD5C-15B5-4153-95F7-4B08902A09E5}">
      <dgm:prSet/>
      <dgm:spPr>
        <a:solidFill>
          <a:schemeClr val="accent1"/>
        </a:solidFill>
      </dgm:spPr>
      <dgm:t>
        <a:bodyPr tIns="324000" anchor="t" anchorCtr="0"/>
        <a:lstStyle/>
        <a:p>
          <a:r>
            <a:rPr lang="en-GB" dirty="0" smtClean="0">
              <a:latin typeface="Garamond" panose="02020404030301010803" pitchFamily="18" charset="0"/>
              <a:cs typeface="Arial" pitchFamily="34" charset="0"/>
            </a:rPr>
            <a:t>Energy efficiency and </a:t>
          </a:r>
          <a:r>
            <a:rPr lang="en-GB" noProof="0" dirty="0" smtClean="0">
              <a:latin typeface="Garamond" panose="02020404030301010803" pitchFamily="18" charset="0"/>
              <a:cs typeface="Arial" pitchFamily="34" charset="0"/>
            </a:rPr>
            <a:t>renewable</a:t>
          </a:r>
          <a:r>
            <a:rPr lang="en-GB" dirty="0" smtClean="0">
              <a:latin typeface="Garamond" panose="02020404030301010803" pitchFamily="18" charset="0"/>
              <a:cs typeface="Arial" pitchFamily="34" charset="0"/>
            </a:rPr>
            <a:t> energy</a:t>
          </a:r>
          <a:endParaRPr lang="en-GB" dirty="0">
            <a:latin typeface="Garamond" panose="02020404030301010803" pitchFamily="18" charset="0"/>
            <a:cs typeface="Arial" pitchFamily="34" charset="0"/>
          </a:endParaRPr>
        </a:p>
      </dgm:t>
    </dgm:pt>
    <dgm:pt modelId="{23881F37-7128-48E2-804D-233982D872F5}" type="parTrans" cxnId="{E6895956-5AA8-4D25-84F1-587D549A8138}">
      <dgm:prSet/>
      <dgm:spPr/>
      <dgm:t>
        <a:bodyPr/>
        <a:lstStyle/>
        <a:p>
          <a:endParaRPr lang="hu-HU"/>
        </a:p>
      </dgm:t>
    </dgm:pt>
    <dgm:pt modelId="{357FFF0D-C8DF-4849-83F9-94DDC724F307}" type="sibTrans" cxnId="{E6895956-5AA8-4D25-84F1-587D549A8138}">
      <dgm:prSet/>
      <dgm:spPr/>
      <dgm:t>
        <a:bodyPr/>
        <a:lstStyle/>
        <a:p>
          <a:endParaRPr lang="hu-HU"/>
        </a:p>
      </dgm:t>
    </dgm:pt>
    <dgm:pt modelId="{5A9DD48C-50CC-48BF-8066-A9A7102BBB23}">
      <dgm:prSet/>
      <dgm:spPr>
        <a:gradFill rotWithShape="0">
          <a:gsLst>
            <a:gs pos="100000">
              <a:schemeClr val="accent1"/>
            </a:gs>
            <a:gs pos="100000">
              <a:srgbClr val="C00000"/>
            </a:gs>
          </a:gsLst>
          <a:lin ang="5400000" scaled="0"/>
        </a:gradFill>
      </dgm:spPr>
      <dgm:t>
        <a:bodyPr tIns="0" anchor="t" anchorCtr="0"/>
        <a:lstStyle/>
        <a:p>
          <a:r>
            <a:rPr lang="en-GB" dirty="0" smtClean="0">
              <a:latin typeface="Garamond" panose="02020404030301010803" pitchFamily="18" charset="0"/>
              <a:cs typeface="Arial" pitchFamily="34" charset="0"/>
            </a:rPr>
            <a:t>Employment programmes</a:t>
          </a:r>
        </a:p>
        <a:p>
          <a:r>
            <a:rPr lang="en-GB" noProof="0" dirty="0" smtClean="0">
              <a:latin typeface="Garamond" panose="02020404030301010803" pitchFamily="18" charset="0"/>
              <a:cs typeface="Arial" pitchFamily="34" charset="0"/>
            </a:rPr>
            <a:t>Trainee</a:t>
          </a:r>
          <a:r>
            <a:rPr lang="en-GB" dirty="0" smtClean="0">
              <a:latin typeface="Garamond" panose="02020404030301010803" pitchFamily="18" charset="0"/>
              <a:cs typeface="Arial" pitchFamily="34" charset="0"/>
            </a:rPr>
            <a:t> programmes</a:t>
          </a:r>
        </a:p>
        <a:p>
          <a:r>
            <a:rPr lang="en-GB" dirty="0" smtClean="0">
              <a:latin typeface="Garamond" panose="02020404030301010803" pitchFamily="18" charset="0"/>
              <a:cs typeface="Arial" pitchFamily="34" charset="0"/>
            </a:rPr>
            <a:t>Flexibility at work</a:t>
          </a:r>
        </a:p>
        <a:p>
          <a:r>
            <a:rPr lang="en-GB" dirty="0" smtClean="0">
              <a:latin typeface="Garamond" panose="02020404030301010803" pitchFamily="18" charset="0"/>
              <a:cs typeface="Arial" pitchFamily="34" charset="0"/>
            </a:rPr>
            <a:t>Training</a:t>
          </a:r>
          <a:endParaRPr lang="en-GB" dirty="0">
            <a:latin typeface="Garamond" panose="02020404030301010803" pitchFamily="18" charset="0"/>
            <a:cs typeface="Arial" pitchFamily="34" charset="0"/>
          </a:endParaRPr>
        </a:p>
      </dgm:t>
    </dgm:pt>
    <dgm:pt modelId="{71D0389A-3693-42D4-B029-7EFF95ECFDEE}" type="parTrans" cxnId="{6F466B58-1CD9-4930-87EB-3CFD3273897A}">
      <dgm:prSet/>
      <dgm:spPr/>
      <dgm:t>
        <a:bodyPr/>
        <a:lstStyle/>
        <a:p>
          <a:endParaRPr lang="hu-HU"/>
        </a:p>
      </dgm:t>
    </dgm:pt>
    <dgm:pt modelId="{3CE88CF3-8DD2-49B9-A9BD-C31E0515CE94}" type="sibTrans" cxnId="{6F466B58-1CD9-4930-87EB-3CFD3273897A}">
      <dgm:prSet/>
      <dgm:spPr/>
      <dgm:t>
        <a:bodyPr/>
        <a:lstStyle/>
        <a:p>
          <a:endParaRPr lang="hu-HU"/>
        </a:p>
      </dgm:t>
    </dgm:pt>
    <dgm:pt modelId="{BECA5FE8-C8C8-4C3F-B4BA-350B0945432F}" type="pres">
      <dgm:prSet presAssocID="{7F7E833F-DA3D-4CB9-800D-7F4FA1C9D3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0149A63-E415-4FC9-A5D3-F08284C8E6D6}" type="pres">
      <dgm:prSet presAssocID="{7F7E833F-DA3D-4CB9-800D-7F4FA1C9D34A}" presName="fgShape" presStyleLbl="fgShp" presStyleIdx="0" presStyleCnt="1" custScaleY="98573" custLinFactNeighborY="-24927"/>
      <dgm:spPr/>
    </dgm:pt>
    <dgm:pt modelId="{A9E2BB48-63CB-4A58-BB7C-F86D21416B5C}" type="pres">
      <dgm:prSet presAssocID="{7F7E833F-DA3D-4CB9-800D-7F4FA1C9D34A}" presName="linComp" presStyleCnt="0"/>
      <dgm:spPr/>
    </dgm:pt>
    <dgm:pt modelId="{CA283042-B652-40DA-A3C6-CAED016C953E}" type="pres">
      <dgm:prSet presAssocID="{3D54A2AB-5355-40A5-BD5D-91124284D501}" presName="compNode" presStyleCnt="0"/>
      <dgm:spPr/>
    </dgm:pt>
    <dgm:pt modelId="{FCC193C3-A515-43BB-91B4-7D6B5F435C14}" type="pres">
      <dgm:prSet presAssocID="{3D54A2AB-5355-40A5-BD5D-91124284D501}" presName="bkgdShape" presStyleLbl="node1" presStyleIdx="0" presStyleCnt="6" custScaleX="107310" custLinFactNeighborY="-681"/>
      <dgm:spPr/>
      <dgm:t>
        <a:bodyPr/>
        <a:lstStyle/>
        <a:p>
          <a:endParaRPr lang="hu-HU"/>
        </a:p>
      </dgm:t>
    </dgm:pt>
    <dgm:pt modelId="{6E5E631F-F199-4471-BD93-C68708864684}" type="pres">
      <dgm:prSet presAssocID="{3D54A2AB-5355-40A5-BD5D-91124284D501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5004F59-B4BA-4B55-9A40-0D50423181DE}" type="pres">
      <dgm:prSet presAssocID="{3D54A2AB-5355-40A5-BD5D-91124284D501}" presName="invisiNode" presStyleLbl="node1" presStyleIdx="0" presStyleCnt="6"/>
      <dgm:spPr/>
    </dgm:pt>
    <dgm:pt modelId="{231C2C3C-8815-4896-99FC-A1E59C7F296D}" type="pres">
      <dgm:prSet presAssocID="{3D54A2AB-5355-40A5-BD5D-91124284D501}" presName="imagNode" presStyleLbl="fgImgPlace1" presStyleIdx="0" presStyleCnt="6" custLinFactNeighborY="-10508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</dgm:pt>
    <dgm:pt modelId="{30AABDB9-0603-4DE9-AB3C-975429A67E34}" type="pres">
      <dgm:prSet presAssocID="{03D86302-6DCD-41E0-9546-C4C3C2540CA3}" presName="sibTrans" presStyleLbl="sibTrans2D1" presStyleIdx="0" presStyleCnt="0"/>
      <dgm:spPr/>
      <dgm:t>
        <a:bodyPr/>
        <a:lstStyle/>
        <a:p>
          <a:endParaRPr lang="hu-HU"/>
        </a:p>
      </dgm:t>
    </dgm:pt>
    <dgm:pt modelId="{E6F588A0-A844-4B1B-909C-A5ADCA6AD060}" type="pres">
      <dgm:prSet presAssocID="{AAF31340-9C48-447A-A31B-59C0AE3942AF}" presName="compNode" presStyleCnt="0"/>
      <dgm:spPr/>
    </dgm:pt>
    <dgm:pt modelId="{02AB8AF1-69D6-4D7F-B0DA-C768B43D839A}" type="pres">
      <dgm:prSet presAssocID="{AAF31340-9C48-447A-A31B-59C0AE3942AF}" presName="bkgdShape" presStyleLbl="node1" presStyleIdx="1" presStyleCnt="6" custLinFactNeighborX="2981" custLinFactNeighborY="1017"/>
      <dgm:spPr/>
      <dgm:t>
        <a:bodyPr/>
        <a:lstStyle/>
        <a:p>
          <a:endParaRPr lang="hu-HU"/>
        </a:p>
      </dgm:t>
    </dgm:pt>
    <dgm:pt modelId="{A0D35845-C28C-4CA9-B5FB-A1B1CDA88F59}" type="pres">
      <dgm:prSet presAssocID="{AAF31340-9C48-447A-A31B-59C0AE3942AF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5DB7913-67BC-45B3-8705-C7629D551D5A}" type="pres">
      <dgm:prSet presAssocID="{AAF31340-9C48-447A-A31B-59C0AE3942AF}" presName="invisiNode" presStyleLbl="node1" presStyleIdx="1" presStyleCnt="6"/>
      <dgm:spPr/>
    </dgm:pt>
    <dgm:pt modelId="{8224989D-A67C-4D4D-8C75-14B4B8D136B2}" type="pres">
      <dgm:prSet presAssocID="{AAF31340-9C48-447A-A31B-59C0AE3942AF}" presName="imagNode" presStyleLbl="fgImgPlace1" presStyleIdx="1" presStyleCnt="6" custLinFactNeighborX="1875" custLinFactNeighborY="-10508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</dgm:pt>
    <dgm:pt modelId="{A8C33360-0846-46A5-8444-757E4C4617CF}" type="pres">
      <dgm:prSet presAssocID="{9BDAE534-CA47-45FF-8828-8D81F08A062F}" presName="sibTrans" presStyleLbl="sibTrans2D1" presStyleIdx="0" presStyleCnt="0"/>
      <dgm:spPr/>
      <dgm:t>
        <a:bodyPr/>
        <a:lstStyle/>
        <a:p>
          <a:endParaRPr lang="hu-HU"/>
        </a:p>
      </dgm:t>
    </dgm:pt>
    <dgm:pt modelId="{5CA9180C-01E9-4648-B789-9CCF2689AEFB}" type="pres">
      <dgm:prSet presAssocID="{03761687-4B6C-48C7-BA6B-7428CEF7DEF0}" presName="compNode" presStyleCnt="0"/>
      <dgm:spPr/>
    </dgm:pt>
    <dgm:pt modelId="{D34A6F6F-2104-43DD-A387-16BE1C6E9612}" type="pres">
      <dgm:prSet presAssocID="{03761687-4B6C-48C7-BA6B-7428CEF7DEF0}" presName="bkgdShape" presStyleLbl="node1" presStyleIdx="2" presStyleCnt="6" custLinFactNeighborX="1500" custLinFactNeighborY="309"/>
      <dgm:spPr/>
      <dgm:t>
        <a:bodyPr/>
        <a:lstStyle/>
        <a:p>
          <a:endParaRPr lang="hu-HU"/>
        </a:p>
      </dgm:t>
    </dgm:pt>
    <dgm:pt modelId="{07AB1D8F-B2CC-47E3-8FAC-AC559786154F}" type="pres">
      <dgm:prSet presAssocID="{03761687-4B6C-48C7-BA6B-7428CEF7DEF0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B13AF4-9368-4FF3-9B39-8F9BB132CE4C}" type="pres">
      <dgm:prSet presAssocID="{03761687-4B6C-48C7-BA6B-7428CEF7DEF0}" presName="invisiNode" presStyleLbl="node1" presStyleIdx="2" presStyleCnt="6"/>
      <dgm:spPr/>
    </dgm:pt>
    <dgm:pt modelId="{893F016E-E00D-4A01-8B2C-B3CA49591E2E}" type="pres">
      <dgm:prSet presAssocID="{03761687-4B6C-48C7-BA6B-7428CEF7DEF0}" presName="imagNode" presStyleLbl="fgImgPlace1" presStyleIdx="2" presStyleCnt="6" custLinFactNeighborY="-10508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</dgm:pt>
    <dgm:pt modelId="{89966F24-DDC1-4D45-963D-7188D764999E}" type="pres">
      <dgm:prSet presAssocID="{54E52ED5-ADEE-4863-BF2E-9E6C94912A1F}" presName="sibTrans" presStyleLbl="sibTrans2D1" presStyleIdx="0" presStyleCnt="0"/>
      <dgm:spPr/>
      <dgm:t>
        <a:bodyPr/>
        <a:lstStyle/>
        <a:p>
          <a:endParaRPr lang="hu-HU"/>
        </a:p>
      </dgm:t>
    </dgm:pt>
    <dgm:pt modelId="{0692EF14-3049-43DF-9F25-E4C57DAA1839}" type="pres">
      <dgm:prSet presAssocID="{F0A8FD5C-15B5-4153-95F7-4B08902A09E5}" presName="compNode" presStyleCnt="0"/>
      <dgm:spPr/>
    </dgm:pt>
    <dgm:pt modelId="{64573AC4-F6F2-4AE3-A8A0-C81B1669D7C0}" type="pres">
      <dgm:prSet presAssocID="{F0A8FD5C-15B5-4153-95F7-4B08902A09E5}" presName="bkgdShape" presStyleLbl="node1" presStyleIdx="3" presStyleCnt="6"/>
      <dgm:spPr/>
      <dgm:t>
        <a:bodyPr/>
        <a:lstStyle/>
        <a:p>
          <a:endParaRPr lang="hu-HU"/>
        </a:p>
      </dgm:t>
    </dgm:pt>
    <dgm:pt modelId="{69C24AE5-3286-4193-B16A-C717794DF97B}" type="pres">
      <dgm:prSet presAssocID="{F0A8FD5C-15B5-4153-95F7-4B08902A09E5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93421D-20BC-473A-87AC-06FC7DBA5868}" type="pres">
      <dgm:prSet presAssocID="{F0A8FD5C-15B5-4153-95F7-4B08902A09E5}" presName="invisiNode" presStyleLbl="node1" presStyleIdx="3" presStyleCnt="6"/>
      <dgm:spPr/>
    </dgm:pt>
    <dgm:pt modelId="{BB7BDAB8-1771-4235-8DF9-4963FE14F5E4}" type="pres">
      <dgm:prSet presAssocID="{F0A8FD5C-15B5-4153-95F7-4B08902A09E5}" presName="imagNode" presStyleLbl="fgImgPlace1" presStyleIdx="3" presStyleCnt="6" custLinFactNeighborY="-10508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</dgm:pt>
    <dgm:pt modelId="{DF0CF5EE-D0E4-4D3B-B9CE-76EA493D75EB}" type="pres">
      <dgm:prSet presAssocID="{357FFF0D-C8DF-4849-83F9-94DDC724F307}" presName="sibTrans" presStyleLbl="sibTrans2D1" presStyleIdx="0" presStyleCnt="0"/>
      <dgm:spPr/>
      <dgm:t>
        <a:bodyPr/>
        <a:lstStyle/>
        <a:p>
          <a:endParaRPr lang="hu-HU"/>
        </a:p>
      </dgm:t>
    </dgm:pt>
    <dgm:pt modelId="{B194FA5A-1484-4C52-ADCE-40AB34A7D250}" type="pres">
      <dgm:prSet presAssocID="{5A9DD48C-50CC-48BF-8066-A9A7102BBB23}" presName="compNode" presStyleCnt="0"/>
      <dgm:spPr/>
    </dgm:pt>
    <dgm:pt modelId="{0A82D56B-0D98-405C-9DB4-B45DBD14E220}" type="pres">
      <dgm:prSet presAssocID="{5A9DD48C-50CC-48BF-8066-A9A7102BBB23}" presName="bkgdShape" presStyleLbl="node1" presStyleIdx="4" presStyleCnt="6"/>
      <dgm:spPr/>
      <dgm:t>
        <a:bodyPr/>
        <a:lstStyle/>
        <a:p>
          <a:endParaRPr lang="hu-HU"/>
        </a:p>
      </dgm:t>
    </dgm:pt>
    <dgm:pt modelId="{57B325FB-3AD3-41DF-8980-F47AA4FC7B8F}" type="pres">
      <dgm:prSet presAssocID="{5A9DD48C-50CC-48BF-8066-A9A7102BBB23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0E0E629-AE24-49B1-BC54-1948EEE77840}" type="pres">
      <dgm:prSet presAssocID="{5A9DD48C-50CC-48BF-8066-A9A7102BBB23}" presName="invisiNode" presStyleLbl="node1" presStyleIdx="4" presStyleCnt="6"/>
      <dgm:spPr/>
    </dgm:pt>
    <dgm:pt modelId="{650CDEA3-5AFD-4A0D-8121-EEEF84D671C2}" type="pres">
      <dgm:prSet presAssocID="{5A9DD48C-50CC-48BF-8066-A9A7102BBB23}" presName="imagNode" presStyleLbl="fgImgPlace1" presStyleIdx="4" presStyleCnt="6" custLinFactNeighborY="-10508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</dgm:pt>
    <dgm:pt modelId="{C6224913-81A7-4752-90E3-58B76C407B60}" type="pres">
      <dgm:prSet presAssocID="{3CE88CF3-8DD2-49B9-A9BD-C31E0515CE94}" presName="sibTrans" presStyleLbl="sibTrans2D1" presStyleIdx="0" presStyleCnt="0"/>
      <dgm:spPr/>
      <dgm:t>
        <a:bodyPr/>
        <a:lstStyle/>
        <a:p>
          <a:endParaRPr lang="hu-HU"/>
        </a:p>
      </dgm:t>
    </dgm:pt>
    <dgm:pt modelId="{2526A9B8-09A9-45AF-B46E-7E6E3F73D794}" type="pres">
      <dgm:prSet presAssocID="{8B3E0F58-618F-41A7-9B03-6D94D4C21D86}" presName="compNode" presStyleCnt="0"/>
      <dgm:spPr/>
    </dgm:pt>
    <dgm:pt modelId="{7C7877DA-0B09-4271-95B7-CAF69F7010C0}" type="pres">
      <dgm:prSet presAssocID="{8B3E0F58-618F-41A7-9B03-6D94D4C21D86}" presName="bkgdShape" presStyleLbl="node1" presStyleIdx="5" presStyleCnt="6"/>
      <dgm:spPr/>
      <dgm:t>
        <a:bodyPr/>
        <a:lstStyle/>
        <a:p>
          <a:endParaRPr lang="hu-HU"/>
        </a:p>
      </dgm:t>
    </dgm:pt>
    <dgm:pt modelId="{2C38FCB7-4AC3-48EB-9B76-F87DC3C91A68}" type="pres">
      <dgm:prSet presAssocID="{8B3E0F58-618F-41A7-9B03-6D94D4C21D86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3418C3-2FCB-4099-974B-C8EFEAAB3B52}" type="pres">
      <dgm:prSet presAssocID="{8B3E0F58-618F-41A7-9B03-6D94D4C21D86}" presName="invisiNode" presStyleLbl="node1" presStyleIdx="5" presStyleCnt="6"/>
      <dgm:spPr/>
    </dgm:pt>
    <dgm:pt modelId="{2BAC1757-B876-4313-BFCC-0437AFE8A326}" type="pres">
      <dgm:prSet presAssocID="{8B3E0F58-618F-41A7-9B03-6D94D4C21D86}" presName="imagNode" presStyleLbl="fgImgPlace1" presStyleIdx="5" presStyleCnt="6" custLinFactNeighborX="-1351" custLinFactNeighborY="-9061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</dgm:pt>
  </dgm:ptLst>
  <dgm:cxnLst>
    <dgm:cxn modelId="{78DD4CBB-433E-4F63-AB6D-0C52E777973C}" type="presOf" srcId="{3CE88CF3-8DD2-49B9-A9BD-C31E0515CE94}" destId="{C6224913-81A7-4752-90E3-58B76C407B60}" srcOrd="0" destOrd="0" presId="urn:microsoft.com/office/officeart/2005/8/layout/hList7#1"/>
    <dgm:cxn modelId="{16145C76-3390-4DF1-BCCE-FBBABB744B7A}" type="presOf" srcId="{8B3E0F58-618F-41A7-9B03-6D94D4C21D86}" destId="{7C7877DA-0B09-4271-95B7-CAF69F7010C0}" srcOrd="0" destOrd="0" presId="urn:microsoft.com/office/officeart/2005/8/layout/hList7#1"/>
    <dgm:cxn modelId="{5D98657E-555D-4014-8C6A-B865D482A196}" type="presOf" srcId="{54E52ED5-ADEE-4863-BF2E-9E6C94912A1F}" destId="{89966F24-DDC1-4D45-963D-7188D764999E}" srcOrd="0" destOrd="0" presId="urn:microsoft.com/office/officeart/2005/8/layout/hList7#1"/>
    <dgm:cxn modelId="{30C24B25-3728-4010-B77E-23F97C69B4DD}" srcId="{7F7E833F-DA3D-4CB9-800D-7F4FA1C9D34A}" destId="{AAF31340-9C48-447A-A31B-59C0AE3942AF}" srcOrd="1" destOrd="0" parTransId="{F1C411D1-0957-4D8C-A9D3-40197A2697E6}" sibTransId="{9BDAE534-CA47-45FF-8828-8D81F08A062F}"/>
    <dgm:cxn modelId="{85D2F377-3D37-406E-860C-EB33E3D7C08C}" srcId="{7F7E833F-DA3D-4CB9-800D-7F4FA1C9D34A}" destId="{3D54A2AB-5355-40A5-BD5D-91124284D501}" srcOrd="0" destOrd="0" parTransId="{236FE98A-0C0A-41E2-8179-9FC3AA86E6E8}" sibTransId="{03D86302-6DCD-41E0-9546-C4C3C2540CA3}"/>
    <dgm:cxn modelId="{8287CB26-9015-436F-A051-EB27BD1EC7FD}" type="presOf" srcId="{3D54A2AB-5355-40A5-BD5D-91124284D501}" destId="{FCC193C3-A515-43BB-91B4-7D6B5F435C14}" srcOrd="0" destOrd="0" presId="urn:microsoft.com/office/officeart/2005/8/layout/hList7#1"/>
    <dgm:cxn modelId="{BD3AF78A-FCFA-4688-975B-353EA1768F99}" type="presOf" srcId="{AAF31340-9C48-447A-A31B-59C0AE3942AF}" destId="{A0D35845-C28C-4CA9-B5FB-A1B1CDA88F59}" srcOrd="1" destOrd="0" presId="urn:microsoft.com/office/officeart/2005/8/layout/hList7#1"/>
    <dgm:cxn modelId="{DC4561DC-EB7B-4AC6-BA7F-1FAEA9027BD4}" type="presOf" srcId="{03761687-4B6C-48C7-BA6B-7428CEF7DEF0}" destId="{07AB1D8F-B2CC-47E3-8FAC-AC559786154F}" srcOrd="1" destOrd="0" presId="urn:microsoft.com/office/officeart/2005/8/layout/hList7#1"/>
    <dgm:cxn modelId="{8213BC2E-05AA-4618-9D1D-D25CD875244A}" type="presOf" srcId="{5A9DD48C-50CC-48BF-8066-A9A7102BBB23}" destId="{57B325FB-3AD3-41DF-8980-F47AA4FC7B8F}" srcOrd="1" destOrd="0" presId="urn:microsoft.com/office/officeart/2005/8/layout/hList7#1"/>
    <dgm:cxn modelId="{B9A79E2E-87C8-45BD-908C-C9725EF7A33D}" type="presOf" srcId="{03D86302-6DCD-41E0-9546-C4C3C2540CA3}" destId="{30AABDB9-0603-4DE9-AB3C-975429A67E34}" srcOrd="0" destOrd="0" presId="urn:microsoft.com/office/officeart/2005/8/layout/hList7#1"/>
    <dgm:cxn modelId="{01311A40-ED35-4E60-A759-72F9C2639CE2}" srcId="{7F7E833F-DA3D-4CB9-800D-7F4FA1C9D34A}" destId="{03761687-4B6C-48C7-BA6B-7428CEF7DEF0}" srcOrd="2" destOrd="0" parTransId="{CEE5B33C-30A5-4985-B2CC-68E23003B33E}" sibTransId="{54E52ED5-ADEE-4863-BF2E-9E6C94912A1F}"/>
    <dgm:cxn modelId="{C538F924-08D8-487B-BD34-179D5C26ECB4}" type="presOf" srcId="{AAF31340-9C48-447A-A31B-59C0AE3942AF}" destId="{02AB8AF1-69D6-4D7F-B0DA-C768B43D839A}" srcOrd="0" destOrd="0" presId="urn:microsoft.com/office/officeart/2005/8/layout/hList7#1"/>
    <dgm:cxn modelId="{594C2822-B734-40A2-9BEA-8DB3CD5821A7}" type="presOf" srcId="{5A9DD48C-50CC-48BF-8066-A9A7102BBB23}" destId="{0A82D56B-0D98-405C-9DB4-B45DBD14E220}" srcOrd="0" destOrd="0" presId="urn:microsoft.com/office/officeart/2005/8/layout/hList7#1"/>
    <dgm:cxn modelId="{D8CCD100-D1FD-4920-BB6C-FA280AABD4A1}" type="presOf" srcId="{3D54A2AB-5355-40A5-BD5D-91124284D501}" destId="{6E5E631F-F199-4471-BD93-C68708864684}" srcOrd="1" destOrd="0" presId="urn:microsoft.com/office/officeart/2005/8/layout/hList7#1"/>
    <dgm:cxn modelId="{6F466B58-1CD9-4930-87EB-3CFD3273897A}" srcId="{7F7E833F-DA3D-4CB9-800D-7F4FA1C9D34A}" destId="{5A9DD48C-50CC-48BF-8066-A9A7102BBB23}" srcOrd="4" destOrd="0" parTransId="{71D0389A-3693-42D4-B029-7EFF95ECFDEE}" sibTransId="{3CE88CF3-8DD2-49B9-A9BD-C31E0515CE94}"/>
    <dgm:cxn modelId="{BB0EBFC1-954A-4AC3-B875-2B0F3F74BC98}" type="presOf" srcId="{7F7E833F-DA3D-4CB9-800D-7F4FA1C9D34A}" destId="{BECA5FE8-C8C8-4C3F-B4BA-350B0945432F}" srcOrd="0" destOrd="0" presId="urn:microsoft.com/office/officeart/2005/8/layout/hList7#1"/>
    <dgm:cxn modelId="{A906A640-549B-4C55-9086-E17B17AD12B0}" type="presOf" srcId="{357FFF0D-C8DF-4849-83F9-94DDC724F307}" destId="{DF0CF5EE-D0E4-4D3B-B9CE-76EA493D75EB}" srcOrd="0" destOrd="0" presId="urn:microsoft.com/office/officeart/2005/8/layout/hList7#1"/>
    <dgm:cxn modelId="{E6895956-5AA8-4D25-84F1-587D549A8138}" srcId="{7F7E833F-DA3D-4CB9-800D-7F4FA1C9D34A}" destId="{F0A8FD5C-15B5-4153-95F7-4B08902A09E5}" srcOrd="3" destOrd="0" parTransId="{23881F37-7128-48E2-804D-233982D872F5}" sibTransId="{357FFF0D-C8DF-4849-83F9-94DDC724F307}"/>
    <dgm:cxn modelId="{20B6F074-C6D4-475F-B028-EFB0DFFF3234}" type="presOf" srcId="{F0A8FD5C-15B5-4153-95F7-4B08902A09E5}" destId="{64573AC4-F6F2-4AE3-A8A0-C81B1669D7C0}" srcOrd="0" destOrd="0" presId="urn:microsoft.com/office/officeart/2005/8/layout/hList7#1"/>
    <dgm:cxn modelId="{D1B0A726-963B-4092-9084-49767655B820}" srcId="{7F7E833F-DA3D-4CB9-800D-7F4FA1C9D34A}" destId="{8B3E0F58-618F-41A7-9B03-6D94D4C21D86}" srcOrd="5" destOrd="0" parTransId="{BAB9DD0D-BAA5-4CC1-9B42-908435D9A91A}" sibTransId="{F222D08B-9825-49B1-9822-0C115722696E}"/>
    <dgm:cxn modelId="{883C6478-48FA-44AA-83FC-C7A0B136E72B}" type="presOf" srcId="{9BDAE534-CA47-45FF-8828-8D81F08A062F}" destId="{A8C33360-0846-46A5-8444-757E4C4617CF}" srcOrd="0" destOrd="0" presId="urn:microsoft.com/office/officeart/2005/8/layout/hList7#1"/>
    <dgm:cxn modelId="{0466FF40-44A6-42EB-B60F-002485B4E8B8}" type="presOf" srcId="{F0A8FD5C-15B5-4153-95F7-4B08902A09E5}" destId="{69C24AE5-3286-4193-B16A-C717794DF97B}" srcOrd="1" destOrd="0" presId="urn:microsoft.com/office/officeart/2005/8/layout/hList7#1"/>
    <dgm:cxn modelId="{F3E2FE4B-E67E-4C59-8C6F-E4DA4BC3F3C9}" type="presOf" srcId="{03761687-4B6C-48C7-BA6B-7428CEF7DEF0}" destId="{D34A6F6F-2104-43DD-A387-16BE1C6E9612}" srcOrd="0" destOrd="0" presId="urn:microsoft.com/office/officeart/2005/8/layout/hList7#1"/>
    <dgm:cxn modelId="{79388482-4674-44E9-A8AF-B55BDB92CA84}" type="presOf" srcId="{8B3E0F58-618F-41A7-9B03-6D94D4C21D86}" destId="{2C38FCB7-4AC3-48EB-9B76-F87DC3C91A68}" srcOrd="1" destOrd="0" presId="urn:microsoft.com/office/officeart/2005/8/layout/hList7#1"/>
    <dgm:cxn modelId="{E3F921D9-B4D3-4BFF-867B-A2BA9B31C625}" type="presParOf" srcId="{BECA5FE8-C8C8-4C3F-B4BA-350B0945432F}" destId="{70149A63-E415-4FC9-A5D3-F08284C8E6D6}" srcOrd="0" destOrd="0" presId="urn:microsoft.com/office/officeart/2005/8/layout/hList7#1"/>
    <dgm:cxn modelId="{3B9DED97-BDF6-48F1-AEF2-01E234608D9E}" type="presParOf" srcId="{BECA5FE8-C8C8-4C3F-B4BA-350B0945432F}" destId="{A9E2BB48-63CB-4A58-BB7C-F86D21416B5C}" srcOrd="1" destOrd="0" presId="urn:microsoft.com/office/officeart/2005/8/layout/hList7#1"/>
    <dgm:cxn modelId="{D54B0D4D-F6C2-4D37-90CA-311015AEE130}" type="presParOf" srcId="{A9E2BB48-63CB-4A58-BB7C-F86D21416B5C}" destId="{CA283042-B652-40DA-A3C6-CAED016C953E}" srcOrd="0" destOrd="0" presId="urn:microsoft.com/office/officeart/2005/8/layout/hList7#1"/>
    <dgm:cxn modelId="{69A8B7F5-05C2-446C-8A57-8CF649CD1411}" type="presParOf" srcId="{CA283042-B652-40DA-A3C6-CAED016C953E}" destId="{FCC193C3-A515-43BB-91B4-7D6B5F435C14}" srcOrd="0" destOrd="0" presId="urn:microsoft.com/office/officeart/2005/8/layout/hList7#1"/>
    <dgm:cxn modelId="{109B89AD-B275-49C4-978A-AB9298458145}" type="presParOf" srcId="{CA283042-B652-40DA-A3C6-CAED016C953E}" destId="{6E5E631F-F199-4471-BD93-C68708864684}" srcOrd="1" destOrd="0" presId="urn:microsoft.com/office/officeart/2005/8/layout/hList7#1"/>
    <dgm:cxn modelId="{96CAF3D5-28CA-4047-82F1-F66B28F6743E}" type="presParOf" srcId="{CA283042-B652-40DA-A3C6-CAED016C953E}" destId="{C5004F59-B4BA-4B55-9A40-0D50423181DE}" srcOrd="2" destOrd="0" presId="urn:microsoft.com/office/officeart/2005/8/layout/hList7#1"/>
    <dgm:cxn modelId="{F0B1FE0D-7934-4284-AA20-529441F2A2AC}" type="presParOf" srcId="{CA283042-B652-40DA-A3C6-CAED016C953E}" destId="{231C2C3C-8815-4896-99FC-A1E59C7F296D}" srcOrd="3" destOrd="0" presId="urn:microsoft.com/office/officeart/2005/8/layout/hList7#1"/>
    <dgm:cxn modelId="{511D4417-D312-4F36-90F5-D141D75A287E}" type="presParOf" srcId="{A9E2BB48-63CB-4A58-BB7C-F86D21416B5C}" destId="{30AABDB9-0603-4DE9-AB3C-975429A67E34}" srcOrd="1" destOrd="0" presId="urn:microsoft.com/office/officeart/2005/8/layout/hList7#1"/>
    <dgm:cxn modelId="{F4D2DCE5-5237-4443-AB87-CB2BB80BB8BA}" type="presParOf" srcId="{A9E2BB48-63CB-4A58-BB7C-F86D21416B5C}" destId="{E6F588A0-A844-4B1B-909C-A5ADCA6AD060}" srcOrd="2" destOrd="0" presId="urn:microsoft.com/office/officeart/2005/8/layout/hList7#1"/>
    <dgm:cxn modelId="{309D65D8-C468-4C02-AE63-0552AADA444C}" type="presParOf" srcId="{E6F588A0-A844-4B1B-909C-A5ADCA6AD060}" destId="{02AB8AF1-69D6-4D7F-B0DA-C768B43D839A}" srcOrd="0" destOrd="0" presId="urn:microsoft.com/office/officeart/2005/8/layout/hList7#1"/>
    <dgm:cxn modelId="{0C9B5CA0-78AE-4E4A-9B53-5F1632840E69}" type="presParOf" srcId="{E6F588A0-A844-4B1B-909C-A5ADCA6AD060}" destId="{A0D35845-C28C-4CA9-B5FB-A1B1CDA88F59}" srcOrd="1" destOrd="0" presId="urn:microsoft.com/office/officeart/2005/8/layout/hList7#1"/>
    <dgm:cxn modelId="{432A5789-CC3C-4DFA-A2C5-F7EC72E76FA4}" type="presParOf" srcId="{E6F588A0-A844-4B1B-909C-A5ADCA6AD060}" destId="{85DB7913-67BC-45B3-8705-C7629D551D5A}" srcOrd="2" destOrd="0" presId="urn:microsoft.com/office/officeart/2005/8/layout/hList7#1"/>
    <dgm:cxn modelId="{B09C4DB3-47F9-48D0-89DA-CAFDBAE41CB4}" type="presParOf" srcId="{E6F588A0-A844-4B1B-909C-A5ADCA6AD060}" destId="{8224989D-A67C-4D4D-8C75-14B4B8D136B2}" srcOrd="3" destOrd="0" presId="urn:microsoft.com/office/officeart/2005/8/layout/hList7#1"/>
    <dgm:cxn modelId="{93C95068-3C99-456A-8375-F17C8B50B825}" type="presParOf" srcId="{A9E2BB48-63CB-4A58-BB7C-F86D21416B5C}" destId="{A8C33360-0846-46A5-8444-757E4C4617CF}" srcOrd="3" destOrd="0" presId="urn:microsoft.com/office/officeart/2005/8/layout/hList7#1"/>
    <dgm:cxn modelId="{32806C16-2562-4220-AD1E-6B40CCDA8C9E}" type="presParOf" srcId="{A9E2BB48-63CB-4A58-BB7C-F86D21416B5C}" destId="{5CA9180C-01E9-4648-B789-9CCF2689AEFB}" srcOrd="4" destOrd="0" presId="urn:microsoft.com/office/officeart/2005/8/layout/hList7#1"/>
    <dgm:cxn modelId="{B8ED8A9E-C171-47E2-ABDC-EBC69F274A08}" type="presParOf" srcId="{5CA9180C-01E9-4648-B789-9CCF2689AEFB}" destId="{D34A6F6F-2104-43DD-A387-16BE1C6E9612}" srcOrd="0" destOrd="0" presId="urn:microsoft.com/office/officeart/2005/8/layout/hList7#1"/>
    <dgm:cxn modelId="{35F9EB68-7DA3-4948-88E6-DCE5D08E26B7}" type="presParOf" srcId="{5CA9180C-01E9-4648-B789-9CCF2689AEFB}" destId="{07AB1D8F-B2CC-47E3-8FAC-AC559786154F}" srcOrd="1" destOrd="0" presId="urn:microsoft.com/office/officeart/2005/8/layout/hList7#1"/>
    <dgm:cxn modelId="{A1A62DC8-A6BA-4471-B3DF-B5034033E340}" type="presParOf" srcId="{5CA9180C-01E9-4648-B789-9CCF2689AEFB}" destId="{C3B13AF4-9368-4FF3-9B39-8F9BB132CE4C}" srcOrd="2" destOrd="0" presId="urn:microsoft.com/office/officeart/2005/8/layout/hList7#1"/>
    <dgm:cxn modelId="{D5BE74C0-343F-45B8-8FFA-313C59218D19}" type="presParOf" srcId="{5CA9180C-01E9-4648-B789-9CCF2689AEFB}" destId="{893F016E-E00D-4A01-8B2C-B3CA49591E2E}" srcOrd="3" destOrd="0" presId="urn:microsoft.com/office/officeart/2005/8/layout/hList7#1"/>
    <dgm:cxn modelId="{8505D9A7-7DB4-4AEB-89F1-BA4EBC9276E8}" type="presParOf" srcId="{A9E2BB48-63CB-4A58-BB7C-F86D21416B5C}" destId="{89966F24-DDC1-4D45-963D-7188D764999E}" srcOrd="5" destOrd="0" presId="urn:microsoft.com/office/officeart/2005/8/layout/hList7#1"/>
    <dgm:cxn modelId="{564FCAB9-43CE-47B8-B770-717DB101F53B}" type="presParOf" srcId="{A9E2BB48-63CB-4A58-BB7C-F86D21416B5C}" destId="{0692EF14-3049-43DF-9F25-E4C57DAA1839}" srcOrd="6" destOrd="0" presId="urn:microsoft.com/office/officeart/2005/8/layout/hList7#1"/>
    <dgm:cxn modelId="{7087B349-8229-42A0-94CD-A8E518141D6C}" type="presParOf" srcId="{0692EF14-3049-43DF-9F25-E4C57DAA1839}" destId="{64573AC4-F6F2-4AE3-A8A0-C81B1669D7C0}" srcOrd="0" destOrd="0" presId="urn:microsoft.com/office/officeart/2005/8/layout/hList7#1"/>
    <dgm:cxn modelId="{AFC2CF06-A1B6-466F-B318-788A782E7840}" type="presParOf" srcId="{0692EF14-3049-43DF-9F25-E4C57DAA1839}" destId="{69C24AE5-3286-4193-B16A-C717794DF97B}" srcOrd="1" destOrd="0" presId="urn:microsoft.com/office/officeart/2005/8/layout/hList7#1"/>
    <dgm:cxn modelId="{1D724DDD-D704-4D0C-994F-AE97D2F9B8B6}" type="presParOf" srcId="{0692EF14-3049-43DF-9F25-E4C57DAA1839}" destId="{D893421D-20BC-473A-87AC-06FC7DBA5868}" srcOrd="2" destOrd="0" presId="urn:microsoft.com/office/officeart/2005/8/layout/hList7#1"/>
    <dgm:cxn modelId="{60BA899D-15BC-410A-B815-695949582D09}" type="presParOf" srcId="{0692EF14-3049-43DF-9F25-E4C57DAA1839}" destId="{BB7BDAB8-1771-4235-8DF9-4963FE14F5E4}" srcOrd="3" destOrd="0" presId="urn:microsoft.com/office/officeart/2005/8/layout/hList7#1"/>
    <dgm:cxn modelId="{416DCD8B-0A23-4271-8A46-30441073A55C}" type="presParOf" srcId="{A9E2BB48-63CB-4A58-BB7C-F86D21416B5C}" destId="{DF0CF5EE-D0E4-4D3B-B9CE-76EA493D75EB}" srcOrd="7" destOrd="0" presId="urn:microsoft.com/office/officeart/2005/8/layout/hList7#1"/>
    <dgm:cxn modelId="{49728FE5-C9D0-40A4-82F1-C438F7D379DB}" type="presParOf" srcId="{A9E2BB48-63CB-4A58-BB7C-F86D21416B5C}" destId="{B194FA5A-1484-4C52-ADCE-40AB34A7D250}" srcOrd="8" destOrd="0" presId="urn:microsoft.com/office/officeart/2005/8/layout/hList7#1"/>
    <dgm:cxn modelId="{1EC5E950-0B5B-41CA-9610-A606EE4AC133}" type="presParOf" srcId="{B194FA5A-1484-4C52-ADCE-40AB34A7D250}" destId="{0A82D56B-0D98-405C-9DB4-B45DBD14E220}" srcOrd="0" destOrd="0" presId="urn:microsoft.com/office/officeart/2005/8/layout/hList7#1"/>
    <dgm:cxn modelId="{699D6BDE-EEAA-481B-9387-7DD21D78B37C}" type="presParOf" srcId="{B194FA5A-1484-4C52-ADCE-40AB34A7D250}" destId="{57B325FB-3AD3-41DF-8980-F47AA4FC7B8F}" srcOrd="1" destOrd="0" presId="urn:microsoft.com/office/officeart/2005/8/layout/hList7#1"/>
    <dgm:cxn modelId="{AD854FA8-0CD6-4A2B-88C0-E9D69BE92AAE}" type="presParOf" srcId="{B194FA5A-1484-4C52-ADCE-40AB34A7D250}" destId="{60E0E629-AE24-49B1-BC54-1948EEE77840}" srcOrd="2" destOrd="0" presId="urn:microsoft.com/office/officeart/2005/8/layout/hList7#1"/>
    <dgm:cxn modelId="{1AAFAFD8-2A7E-4174-A1C0-D7ADDB5876E2}" type="presParOf" srcId="{B194FA5A-1484-4C52-ADCE-40AB34A7D250}" destId="{650CDEA3-5AFD-4A0D-8121-EEEF84D671C2}" srcOrd="3" destOrd="0" presId="urn:microsoft.com/office/officeart/2005/8/layout/hList7#1"/>
    <dgm:cxn modelId="{D71EC949-990A-4D1E-B96E-36C9F4D2FAC7}" type="presParOf" srcId="{A9E2BB48-63CB-4A58-BB7C-F86D21416B5C}" destId="{C6224913-81A7-4752-90E3-58B76C407B60}" srcOrd="9" destOrd="0" presId="urn:microsoft.com/office/officeart/2005/8/layout/hList7#1"/>
    <dgm:cxn modelId="{AF96A021-5368-4D5E-9851-DA7B4F82DE70}" type="presParOf" srcId="{A9E2BB48-63CB-4A58-BB7C-F86D21416B5C}" destId="{2526A9B8-09A9-45AF-B46E-7E6E3F73D794}" srcOrd="10" destOrd="0" presId="urn:microsoft.com/office/officeart/2005/8/layout/hList7#1"/>
    <dgm:cxn modelId="{BB4B59DE-9AF9-4EA3-AE4E-B80B45C9FFFA}" type="presParOf" srcId="{2526A9B8-09A9-45AF-B46E-7E6E3F73D794}" destId="{7C7877DA-0B09-4271-95B7-CAF69F7010C0}" srcOrd="0" destOrd="0" presId="urn:microsoft.com/office/officeart/2005/8/layout/hList7#1"/>
    <dgm:cxn modelId="{B90293E8-706C-47B4-8863-554CF8DC7674}" type="presParOf" srcId="{2526A9B8-09A9-45AF-B46E-7E6E3F73D794}" destId="{2C38FCB7-4AC3-48EB-9B76-F87DC3C91A68}" srcOrd="1" destOrd="0" presId="urn:microsoft.com/office/officeart/2005/8/layout/hList7#1"/>
    <dgm:cxn modelId="{78F9C329-06E1-4EF3-BCE4-C471CBDE1801}" type="presParOf" srcId="{2526A9B8-09A9-45AF-B46E-7E6E3F73D794}" destId="{543418C3-2FCB-4099-974B-C8EFEAAB3B52}" srcOrd="2" destOrd="0" presId="urn:microsoft.com/office/officeart/2005/8/layout/hList7#1"/>
    <dgm:cxn modelId="{6F05536B-432C-47EF-B2F6-98A27F613070}" type="presParOf" srcId="{2526A9B8-09A9-45AF-B46E-7E6E3F73D794}" destId="{2BAC1757-B876-4313-BFCC-0437AFE8A32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193C3-A515-43BB-91B4-7D6B5F435C14}">
      <dsp:nvSpPr>
        <dsp:cNvPr id="0" name=""/>
        <dsp:cNvSpPr/>
      </dsp:nvSpPr>
      <dsp:spPr>
        <a:xfrm>
          <a:off x="1205" y="0"/>
          <a:ext cx="1418681" cy="4525963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1"/>
            </a:gs>
            <a:gs pos="100000">
              <a:srgbClr val="C000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0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>
              <a:latin typeface="Garamond" panose="02020404030301010803" pitchFamily="18" charset="0"/>
              <a:cs typeface="Arial" pitchFamily="34" charset="0"/>
            </a:rPr>
            <a:t>Capacity building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>
              <a:latin typeface="Garamond" panose="02020404030301010803" pitchFamily="18" charset="0"/>
              <a:cs typeface="Arial" pitchFamily="34" charset="0"/>
            </a:rPr>
            <a:t>Modern business infrastructure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>
              <a:latin typeface="Garamond" panose="02020404030301010803" pitchFamily="18" charset="0"/>
              <a:cs typeface="Arial" pitchFamily="34" charset="0"/>
            </a:rPr>
            <a:t>Entrepreneurship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noProof="0" dirty="0" smtClean="0">
              <a:solidFill>
                <a:schemeClr val="bg1"/>
              </a:solidFill>
              <a:latin typeface="Garamond" panose="02020404030301010803" pitchFamily="18" charset="0"/>
              <a:cs typeface="Arial" pitchFamily="34" charset="0"/>
            </a:rPr>
            <a:t>Clustering</a:t>
          </a:r>
          <a:r>
            <a:rPr lang="en-GB" sz="1600" kern="1200" noProof="0" dirty="0" smtClean="0">
              <a:latin typeface="Garamond" panose="02020404030301010803" pitchFamily="18" charset="0"/>
              <a:cs typeface="Arial" pitchFamily="34" charset="0"/>
            </a:rPr>
            <a:t>,</a:t>
          </a:r>
          <a:r>
            <a:rPr lang="en-GB" sz="1400" kern="1200" noProof="0" dirty="0" smtClean="0">
              <a:latin typeface="Garamond" panose="02020404030301010803" pitchFamily="18" charset="0"/>
              <a:cs typeface="Arial" pitchFamily="34" charset="0"/>
            </a:rPr>
            <a:t> </a:t>
          </a:r>
          <a:r>
            <a:rPr lang="en-GB" sz="1400" b="0" kern="1200" noProof="0" dirty="0" smtClean="0">
              <a:solidFill>
                <a:schemeClr val="bg1"/>
              </a:solidFill>
              <a:latin typeface="Garamond" panose="02020404030301010803" pitchFamily="18" charset="0"/>
              <a:cs typeface="Arial" pitchFamily="34" charset="0"/>
            </a:rPr>
            <a:t>access to </a:t>
          </a:r>
          <a:r>
            <a:rPr lang="hu-HU" sz="1400" b="0" kern="1200" noProof="0" dirty="0" err="1" smtClean="0">
              <a:solidFill>
                <a:schemeClr val="bg1"/>
              </a:solidFill>
              <a:latin typeface="Garamond" panose="02020404030301010803" pitchFamily="18" charset="0"/>
              <a:cs typeface="Arial" pitchFamily="34" charset="0"/>
            </a:rPr>
            <a:t>foreign</a:t>
          </a:r>
          <a:r>
            <a:rPr lang="hu-HU" sz="1400" b="0" kern="1200" noProof="0" dirty="0" smtClean="0">
              <a:solidFill>
                <a:schemeClr val="bg1"/>
              </a:solidFill>
              <a:latin typeface="Garamond" panose="02020404030301010803" pitchFamily="18" charset="0"/>
              <a:cs typeface="Arial" pitchFamily="34" charset="0"/>
            </a:rPr>
            <a:t> </a:t>
          </a:r>
          <a:r>
            <a:rPr lang="en-GB" sz="1400" b="0" kern="1200" noProof="0" dirty="0" smtClean="0">
              <a:solidFill>
                <a:schemeClr val="bg1"/>
              </a:solidFill>
              <a:latin typeface="Garamond" panose="02020404030301010803" pitchFamily="18" charset="0"/>
              <a:cs typeface="Arial" pitchFamily="34" charset="0"/>
            </a:rPr>
            <a:t>market</a:t>
          </a:r>
          <a:endParaRPr lang="en-GB" sz="1400" b="0" kern="1200" noProof="0" dirty="0">
            <a:solidFill>
              <a:schemeClr val="bg1"/>
            </a:solidFill>
            <a:latin typeface="Garamond" panose="02020404030301010803" pitchFamily="18" charset="0"/>
            <a:cs typeface="Arial" pitchFamily="34" charset="0"/>
          </a:endParaRPr>
        </a:p>
      </dsp:txBody>
      <dsp:txXfrm>
        <a:off x="1205" y="1810385"/>
        <a:ext cx="1418681" cy="1810385"/>
      </dsp:txXfrm>
    </dsp:sp>
    <dsp:sp modelId="{231C2C3C-8815-4896-99FC-A1E59C7F296D}">
      <dsp:nvSpPr>
        <dsp:cNvPr id="0" name=""/>
        <dsp:cNvSpPr/>
      </dsp:nvSpPr>
      <dsp:spPr>
        <a:xfrm>
          <a:off x="89187" y="113186"/>
          <a:ext cx="1242717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B8AF1-69D6-4D7F-B0DA-C768B43D839A}">
      <dsp:nvSpPr>
        <dsp:cNvPr id="0" name=""/>
        <dsp:cNvSpPr/>
      </dsp:nvSpPr>
      <dsp:spPr>
        <a:xfrm>
          <a:off x="1498958" y="0"/>
          <a:ext cx="1322040" cy="4525963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1"/>
            </a:gs>
            <a:gs pos="100000">
              <a:srgbClr val="C000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0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aramond" panose="02020404030301010803" pitchFamily="18" charset="0"/>
              <a:cs typeface="Arial" pitchFamily="34" charset="0"/>
            </a:rPr>
            <a:t>R</a:t>
          </a:r>
          <a:r>
            <a:rPr lang="hu-HU" sz="1600" kern="1200" dirty="0" smtClean="0">
              <a:latin typeface="Garamond" panose="02020404030301010803" pitchFamily="18" charset="0"/>
              <a:cs typeface="Arial" pitchFamily="34" charset="0"/>
            </a:rPr>
            <a:t>&amp;</a:t>
          </a:r>
          <a:r>
            <a:rPr lang="en-GB" sz="1600" kern="1200" dirty="0" smtClean="0">
              <a:latin typeface="Garamond" panose="02020404030301010803" pitchFamily="18" charset="0"/>
              <a:cs typeface="Arial" pitchFamily="34" charset="0"/>
            </a:rPr>
            <a:t>I infrastructure and </a:t>
          </a:r>
          <a:r>
            <a:rPr lang="en-GB" sz="1600" kern="1200" noProof="0" dirty="0" smtClean="0">
              <a:latin typeface="Garamond" panose="02020404030301010803" pitchFamily="18" charset="0"/>
              <a:cs typeface="Arial" pitchFamily="34" charset="0"/>
            </a:rPr>
            <a:t>capacity</a:t>
          </a:r>
          <a:r>
            <a:rPr lang="en-GB" sz="1600" kern="1200" dirty="0" smtClean="0">
              <a:latin typeface="Garamond" panose="02020404030301010803" pitchFamily="18" charset="0"/>
              <a:cs typeface="Arial" pitchFamily="34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aramond" panose="02020404030301010803" pitchFamily="18" charset="0"/>
              <a:cs typeface="Arial" pitchFamily="34" charset="0"/>
            </a:rPr>
            <a:t>Business R</a:t>
          </a:r>
          <a:r>
            <a:rPr lang="hu-HU" sz="1600" kern="1200" dirty="0" smtClean="0">
              <a:latin typeface="Garamond" panose="02020404030301010803" pitchFamily="18" charset="0"/>
              <a:cs typeface="Arial" pitchFamily="34" charset="0"/>
            </a:rPr>
            <a:t>&amp;</a:t>
          </a:r>
          <a:r>
            <a:rPr lang="en-GB" sz="1600" kern="1200" dirty="0" smtClean="0">
              <a:latin typeface="Garamond" panose="02020404030301010803" pitchFamily="18" charset="0"/>
              <a:cs typeface="Arial" pitchFamily="34" charset="0"/>
            </a:rPr>
            <a:t>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aramond" panose="02020404030301010803" pitchFamily="18" charset="0"/>
              <a:cs typeface="Arial" pitchFamily="34" charset="0"/>
            </a:rPr>
            <a:t>Strategic R</a:t>
          </a:r>
          <a:r>
            <a:rPr lang="hu-HU" sz="1600" kern="1200" dirty="0" smtClean="0">
              <a:latin typeface="Garamond" panose="02020404030301010803" pitchFamily="18" charset="0"/>
              <a:cs typeface="Arial" pitchFamily="34" charset="0"/>
            </a:rPr>
            <a:t>&amp;</a:t>
          </a:r>
          <a:r>
            <a:rPr lang="en-GB" sz="1600" kern="1200" dirty="0" smtClean="0">
              <a:latin typeface="Garamond" panose="02020404030301010803" pitchFamily="18" charset="0"/>
              <a:cs typeface="Arial" pitchFamily="34" charset="0"/>
            </a:rPr>
            <a:t>I cooperation</a:t>
          </a:r>
          <a:endParaRPr lang="en-GB" sz="1600" kern="1200" dirty="0">
            <a:latin typeface="Garamond" panose="02020404030301010803" pitchFamily="18" charset="0"/>
            <a:cs typeface="Arial" pitchFamily="34" charset="0"/>
          </a:endParaRPr>
        </a:p>
      </dsp:txBody>
      <dsp:txXfrm>
        <a:off x="1498958" y="1810385"/>
        <a:ext cx="1322040" cy="1810385"/>
      </dsp:txXfrm>
    </dsp:sp>
    <dsp:sp modelId="{8224989D-A67C-4D4D-8C75-14B4B8D136B2}">
      <dsp:nvSpPr>
        <dsp:cNvPr id="0" name=""/>
        <dsp:cNvSpPr/>
      </dsp:nvSpPr>
      <dsp:spPr>
        <a:xfrm>
          <a:off x="1522510" y="113186"/>
          <a:ext cx="1242717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A6F6F-2104-43DD-A387-16BE1C6E9612}">
      <dsp:nvSpPr>
        <dsp:cNvPr id="0" name=""/>
        <dsp:cNvSpPr/>
      </dsp:nvSpPr>
      <dsp:spPr>
        <a:xfrm>
          <a:off x="2841080" y="0"/>
          <a:ext cx="1322040" cy="4525963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1"/>
            </a:gs>
            <a:gs pos="100000">
              <a:srgbClr val="C000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0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aramond" panose="02020404030301010803" pitchFamily="18" charset="0"/>
              <a:cs typeface="Arial" pitchFamily="34" charset="0"/>
            </a:rPr>
            <a:t>Competitive ICT </a:t>
          </a:r>
          <a:r>
            <a:rPr lang="en-GB" sz="1600" kern="1200" noProof="0" dirty="0" smtClean="0">
              <a:latin typeface="Garamond" panose="02020404030301010803" pitchFamily="18" charset="0"/>
              <a:cs typeface="Arial" pitchFamily="34" charset="0"/>
            </a:rPr>
            <a:t>sector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aramond" panose="02020404030301010803" pitchFamily="18" charset="0"/>
              <a:cs typeface="Arial" pitchFamily="34" charset="0"/>
            </a:rPr>
            <a:t>Digital economy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aramond" panose="02020404030301010803" pitchFamily="18" charset="0"/>
              <a:cs typeface="Arial" pitchFamily="34" charset="0"/>
            </a:rPr>
            <a:t>Digital catching-up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aramond" panose="02020404030301010803" pitchFamily="18" charset="0"/>
              <a:cs typeface="Arial" pitchFamily="34" charset="0"/>
            </a:rPr>
            <a:t>Broadband</a:t>
          </a:r>
        </a:p>
      </dsp:txBody>
      <dsp:txXfrm>
        <a:off x="2841080" y="1810385"/>
        <a:ext cx="1322040" cy="1810385"/>
      </dsp:txXfrm>
    </dsp:sp>
    <dsp:sp modelId="{893F016E-E00D-4A01-8B2C-B3CA49591E2E}">
      <dsp:nvSpPr>
        <dsp:cNvPr id="0" name=""/>
        <dsp:cNvSpPr/>
      </dsp:nvSpPr>
      <dsp:spPr>
        <a:xfrm>
          <a:off x="2860910" y="113186"/>
          <a:ext cx="1242717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73AC4-F6F2-4AE3-A8A0-C81B1669D7C0}">
      <dsp:nvSpPr>
        <dsp:cNvPr id="0" name=""/>
        <dsp:cNvSpPr/>
      </dsp:nvSpPr>
      <dsp:spPr>
        <a:xfrm>
          <a:off x="4182951" y="0"/>
          <a:ext cx="1322040" cy="4525963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24000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aramond" panose="02020404030301010803" pitchFamily="18" charset="0"/>
              <a:cs typeface="Arial" pitchFamily="34" charset="0"/>
            </a:rPr>
            <a:t>Energy efficiency and </a:t>
          </a:r>
          <a:r>
            <a:rPr lang="en-GB" sz="1600" kern="1200" noProof="0" dirty="0" smtClean="0">
              <a:latin typeface="Garamond" panose="02020404030301010803" pitchFamily="18" charset="0"/>
              <a:cs typeface="Arial" pitchFamily="34" charset="0"/>
            </a:rPr>
            <a:t>renewable</a:t>
          </a:r>
          <a:r>
            <a:rPr lang="en-GB" sz="1600" kern="1200" dirty="0" smtClean="0">
              <a:latin typeface="Garamond" panose="02020404030301010803" pitchFamily="18" charset="0"/>
              <a:cs typeface="Arial" pitchFamily="34" charset="0"/>
            </a:rPr>
            <a:t> energy</a:t>
          </a:r>
          <a:endParaRPr lang="en-GB" sz="1600" kern="1200" dirty="0">
            <a:latin typeface="Garamond" panose="02020404030301010803" pitchFamily="18" charset="0"/>
            <a:cs typeface="Arial" pitchFamily="34" charset="0"/>
          </a:endParaRPr>
        </a:p>
      </dsp:txBody>
      <dsp:txXfrm>
        <a:off x="4182951" y="1810385"/>
        <a:ext cx="1322040" cy="1810385"/>
      </dsp:txXfrm>
    </dsp:sp>
    <dsp:sp modelId="{BB7BDAB8-1771-4235-8DF9-4963FE14F5E4}">
      <dsp:nvSpPr>
        <dsp:cNvPr id="0" name=""/>
        <dsp:cNvSpPr/>
      </dsp:nvSpPr>
      <dsp:spPr>
        <a:xfrm>
          <a:off x="4222612" y="113186"/>
          <a:ext cx="1242717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2D56B-0D98-405C-9DB4-B45DBD14E220}">
      <dsp:nvSpPr>
        <dsp:cNvPr id="0" name=""/>
        <dsp:cNvSpPr/>
      </dsp:nvSpPr>
      <dsp:spPr>
        <a:xfrm>
          <a:off x="5544652" y="0"/>
          <a:ext cx="1322040" cy="4525963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1"/>
            </a:gs>
            <a:gs pos="100000">
              <a:srgbClr val="C000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0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aramond" panose="02020404030301010803" pitchFamily="18" charset="0"/>
              <a:cs typeface="Arial" pitchFamily="34" charset="0"/>
            </a:rPr>
            <a:t>Employment programmes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latin typeface="Garamond" panose="02020404030301010803" pitchFamily="18" charset="0"/>
              <a:cs typeface="Arial" pitchFamily="34" charset="0"/>
            </a:rPr>
            <a:t>Trainee</a:t>
          </a:r>
          <a:r>
            <a:rPr lang="en-GB" sz="1600" kern="1200" dirty="0" smtClean="0">
              <a:latin typeface="Garamond" panose="02020404030301010803" pitchFamily="18" charset="0"/>
              <a:cs typeface="Arial" pitchFamily="34" charset="0"/>
            </a:rPr>
            <a:t> programmes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aramond" panose="02020404030301010803" pitchFamily="18" charset="0"/>
              <a:cs typeface="Arial" pitchFamily="34" charset="0"/>
            </a:rPr>
            <a:t>Flexibility at work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aramond" panose="02020404030301010803" pitchFamily="18" charset="0"/>
              <a:cs typeface="Arial" pitchFamily="34" charset="0"/>
            </a:rPr>
            <a:t>Training</a:t>
          </a:r>
          <a:endParaRPr lang="en-GB" sz="1600" kern="1200" dirty="0">
            <a:latin typeface="Garamond" panose="02020404030301010803" pitchFamily="18" charset="0"/>
            <a:cs typeface="Arial" pitchFamily="34" charset="0"/>
          </a:endParaRPr>
        </a:p>
      </dsp:txBody>
      <dsp:txXfrm>
        <a:off x="5544652" y="1810385"/>
        <a:ext cx="1322040" cy="1810385"/>
      </dsp:txXfrm>
    </dsp:sp>
    <dsp:sp modelId="{650CDEA3-5AFD-4A0D-8121-EEEF84D671C2}">
      <dsp:nvSpPr>
        <dsp:cNvPr id="0" name=""/>
        <dsp:cNvSpPr/>
      </dsp:nvSpPr>
      <dsp:spPr>
        <a:xfrm>
          <a:off x="5584313" y="113186"/>
          <a:ext cx="1242717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877DA-0B09-4271-95B7-CAF69F7010C0}">
      <dsp:nvSpPr>
        <dsp:cNvPr id="0" name=""/>
        <dsp:cNvSpPr/>
      </dsp:nvSpPr>
      <dsp:spPr>
        <a:xfrm>
          <a:off x="6906354" y="0"/>
          <a:ext cx="1322040" cy="4525963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1"/>
            </a:gs>
            <a:gs pos="100000">
              <a:srgbClr val="C000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24000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latin typeface="Garamond" panose="02020404030301010803" pitchFamily="18" charset="0"/>
              <a:cs typeface="Arial" pitchFamily="34" charset="0"/>
            </a:rPr>
            <a:t>Preservation of natural and cultural heritage</a:t>
          </a:r>
          <a:endParaRPr lang="en-GB" sz="1600" kern="1200" noProof="0" dirty="0">
            <a:latin typeface="Garamond" panose="02020404030301010803" pitchFamily="18" charset="0"/>
            <a:cs typeface="Arial" pitchFamily="34" charset="0"/>
          </a:endParaRPr>
        </a:p>
      </dsp:txBody>
      <dsp:txXfrm>
        <a:off x="6906354" y="1810385"/>
        <a:ext cx="1322040" cy="1810385"/>
      </dsp:txXfrm>
    </dsp:sp>
    <dsp:sp modelId="{2BAC1757-B876-4313-BFCC-0437AFE8A326}">
      <dsp:nvSpPr>
        <dsp:cNvPr id="0" name=""/>
        <dsp:cNvSpPr/>
      </dsp:nvSpPr>
      <dsp:spPr>
        <a:xfrm>
          <a:off x="6929226" y="134995"/>
          <a:ext cx="1242717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49A63-E415-4FC9-A5D3-F08284C8E6D6}">
      <dsp:nvSpPr>
        <dsp:cNvPr id="0" name=""/>
        <dsp:cNvSpPr/>
      </dsp:nvSpPr>
      <dsp:spPr>
        <a:xfrm>
          <a:off x="329183" y="3456386"/>
          <a:ext cx="7571232" cy="66920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5D103-12ED-404C-9178-8D483BE1217F}" type="datetimeFigureOut">
              <a:rPr lang="hu-HU" smtClean="0"/>
              <a:t>2017.05.16.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B5AE8-8EC0-4D8E-86E0-8627902E0C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155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3533E-639C-44DC-BFC2-79172FC32824}" type="datetimeFigureOut">
              <a:rPr lang="hu-HU" smtClean="0"/>
              <a:t>2017.05.16.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1C88D-C622-41C0-B5EB-851D5C1653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05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1C88D-C622-41C0-B5EB-851D5C1653C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075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1C88D-C622-41C0-B5EB-851D5C1653C4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8632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348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FBF49B2-AEBE-489E-8BCE-0B1EF31A064C}" type="slidenum">
              <a:rPr lang="hu-HU" altLang="hu-HU" smtClean="0"/>
              <a:pPr/>
              <a:t>20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410763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348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FBF49B2-AEBE-489E-8BCE-0B1EF31A064C}" type="slidenum">
              <a:rPr lang="hu-HU" altLang="hu-HU" smtClean="0"/>
              <a:pPr/>
              <a:t>21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180876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1C88D-C622-41C0-B5EB-851D5C1653C4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863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1C88D-C622-41C0-B5EB-851D5C1653C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404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1C88D-C622-41C0-B5EB-851D5C1653C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8632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E881D-ECC6-4F51-953D-06CAE5B18B5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120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348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FBF49B2-AEBE-489E-8BCE-0B1EF31A064C}" type="slidenum">
              <a:rPr lang="hu-HU" altLang="hu-HU" smtClean="0"/>
              <a:pPr/>
              <a:t>7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597062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1C88D-C622-41C0-B5EB-851D5C1653C4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026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1C88D-C622-41C0-B5EB-851D5C1653C4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8632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348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FBF49B2-AEBE-489E-8BCE-0B1EF31A064C}" type="slidenum">
              <a:rPr lang="hu-HU" altLang="hu-HU" smtClean="0"/>
              <a:pPr/>
              <a:t>16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91535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348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FBF49B2-AEBE-489E-8BCE-0B1EF31A064C}" type="slidenum">
              <a:rPr lang="hu-HU" altLang="hu-HU" smtClean="0"/>
              <a:pPr/>
              <a:t>17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52039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rezentacio_2020_borito_bg_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15493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F7676B1-52B8-452D-96E7-2DF9D0B87AB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450882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F7676B1-52B8-452D-96E7-2DF9D0B87AB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58914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F7676B1-52B8-452D-96E7-2DF9D0B87AB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979352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F7676B1-52B8-452D-96E7-2DF9D0B87AB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520329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köszönő 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6099175" y="428625"/>
            <a:ext cx="2522538" cy="5826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2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F7676B1-52B8-452D-96E7-2DF9D0B87AB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926996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F7676B1-52B8-452D-96E7-2DF9D0B87AB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83032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9066" y="5672139"/>
            <a:ext cx="3225801" cy="1041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457577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Verdana"/>
                <a:cs typeface="Verdana"/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4" y="1600200"/>
            <a:ext cx="7877175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9A062-3DE6-4480-B70B-2D6D6F01BB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8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8" descr="prezentacio_2020_beliv_bg_M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F7676B1-52B8-452D-96E7-2DF9D0B87AB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55" y="5877272"/>
            <a:ext cx="2455177" cy="76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22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733" r:id="rId2"/>
    <p:sldLayoutId id="2147483734" r:id="rId3"/>
    <p:sldLayoutId id="2147483736" r:id="rId4"/>
    <p:sldLayoutId id="2147483738" r:id="rId5"/>
    <p:sldLayoutId id="2147483747" r:id="rId6"/>
    <p:sldLayoutId id="2147483842" r:id="rId7"/>
    <p:sldLayoutId id="2147483845" r:id="rId8"/>
    <p:sldLayoutId id="2147483846" r:id="rId9"/>
  </p:sldLayoutIdLst>
  <p:transition spd="slow">
    <p:push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/>
          </p:cNvSpPr>
          <p:nvPr/>
        </p:nvSpPr>
        <p:spPr bwMode="auto">
          <a:xfrm>
            <a:off x="4283968" y="1844824"/>
            <a:ext cx="500404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000" b="1" dirty="0" smtClean="0">
                <a:solidFill>
                  <a:prstClr val="white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Economic Development and Innovation Operational Programme</a:t>
            </a:r>
            <a:endParaRPr lang="hu-HU" sz="3000" b="1" dirty="0" smtClean="0">
              <a:solidFill>
                <a:prstClr val="white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3000" b="1" dirty="0" smtClean="0">
                <a:solidFill>
                  <a:prstClr val="white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(2014-20)</a:t>
            </a:r>
            <a:endParaRPr lang="en-GB" altLang="hu-HU" sz="3000" b="1" dirty="0" smtClean="0">
              <a:solidFill>
                <a:prstClr val="white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3315" name="Title 2"/>
          <p:cNvSpPr>
            <a:spLocks/>
          </p:cNvSpPr>
          <p:nvPr/>
        </p:nvSpPr>
        <p:spPr bwMode="auto">
          <a:xfrm>
            <a:off x="3892421" y="5085184"/>
            <a:ext cx="525690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 smtClean="0">
                <a:solidFill>
                  <a:prstClr val="white"/>
                </a:solidFill>
                <a:latin typeface="Garamond" pitchFamily="18" charset="0"/>
                <a:cs typeface="Arial" pitchFamily="34" charset="0"/>
              </a:rPr>
              <a:t>Tamás Karsai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 smtClean="0">
                <a:solidFill>
                  <a:prstClr val="white"/>
                </a:solidFill>
                <a:latin typeface="Garamond" pitchFamily="18" charset="0"/>
                <a:cs typeface="Arial" pitchFamily="34" charset="0"/>
              </a:rPr>
              <a:t>Head of </a:t>
            </a:r>
            <a:r>
              <a:rPr lang="hu-HU" altLang="hu-HU" sz="2000" b="1" dirty="0" err="1" smtClean="0">
                <a:solidFill>
                  <a:prstClr val="white"/>
                </a:solidFill>
                <a:latin typeface="Garamond" pitchFamily="18" charset="0"/>
                <a:cs typeface="Arial" pitchFamily="34" charset="0"/>
              </a:rPr>
              <a:t>Managing</a:t>
            </a:r>
            <a:r>
              <a:rPr lang="hu-HU" altLang="hu-HU" sz="2000" b="1" dirty="0" smtClean="0">
                <a:solidFill>
                  <a:prstClr val="white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hu-HU" altLang="hu-HU" sz="2000" b="1" dirty="0" err="1">
                <a:solidFill>
                  <a:prstClr val="white"/>
                </a:solidFill>
                <a:latin typeface="Garamond" pitchFamily="18" charset="0"/>
                <a:cs typeface="Arial" pitchFamily="34" charset="0"/>
              </a:rPr>
              <a:t>A</a:t>
            </a:r>
            <a:r>
              <a:rPr lang="hu-HU" altLang="hu-HU" sz="2000" b="1" dirty="0" err="1" smtClean="0">
                <a:solidFill>
                  <a:prstClr val="white"/>
                </a:solidFill>
                <a:latin typeface="Garamond" pitchFamily="18" charset="0"/>
                <a:cs typeface="Arial" pitchFamily="34" charset="0"/>
              </a:rPr>
              <a:t>uthority</a:t>
            </a:r>
            <a:endParaRPr lang="hu-HU" altLang="hu-HU" sz="2000" b="1" dirty="0" smtClean="0">
              <a:solidFill>
                <a:prstClr val="white"/>
              </a:solidFill>
              <a:latin typeface="Garamond" pitchFamily="18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hu-HU" sz="2000" b="1" dirty="0" smtClean="0">
              <a:solidFill>
                <a:prstClr val="white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hu-HU" sz="1600" b="1" dirty="0" smtClean="0">
                <a:solidFill>
                  <a:prstClr val="white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Budapest, </a:t>
            </a:r>
            <a:r>
              <a:rPr lang="hu-HU" altLang="hu-HU" sz="1600" b="1" dirty="0" smtClean="0">
                <a:solidFill>
                  <a:prstClr val="white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18 May </a:t>
            </a:r>
            <a:r>
              <a:rPr lang="en-GB" altLang="hu-HU" sz="1600" b="1" dirty="0" smtClean="0">
                <a:solidFill>
                  <a:prstClr val="white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2017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hu-HU" b="1" dirty="0" smtClean="0">
              <a:solidFill>
                <a:prstClr val="white"/>
              </a:solidFill>
              <a:latin typeface="Garamond" pitchFamily="18" charset="0"/>
              <a:cs typeface="Arial" pitchFamily="34" charset="0"/>
            </a:endParaRPr>
          </a:p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hu-HU" sz="2400" b="1" dirty="0">
              <a:solidFill>
                <a:prstClr val="white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4" name="Title 2"/>
          <p:cNvSpPr>
            <a:spLocks/>
          </p:cNvSpPr>
          <p:nvPr/>
        </p:nvSpPr>
        <p:spPr bwMode="auto">
          <a:xfrm>
            <a:off x="4139952" y="6177721"/>
            <a:ext cx="4247778" cy="68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hu-HU" b="1" dirty="0" smtClean="0">
              <a:solidFill>
                <a:prstClr val="white"/>
              </a:solidFill>
              <a:latin typeface="Garamond" pitchFamily="18" charset="0"/>
              <a:cs typeface="Arial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hu-HU" sz="2400" b="1" dirty="0">
              <a:solidFill>
                <a:prstClr val="white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383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081593"/>
              </p:ext>
            </p:extLst>
          </p:nvPr>
        </p:nvGraphicFramePr>
        <p:xfrm>
          <a:off x="457200" y="1542728"/>
          <a:ext cx="8291264" cy="4255131"/>
        </p:xfrm>
        <a:graphic>
          <a:graphicData uri="http://schemas.openxmlformats.org/drawingml/2006/table">
            <a:tbl>
              <a:tblPr/>
              <a:tblGrid>
                <a:gridCol w="1594520"/>
                <a:gridCol w="1296144"/>
                <a:gridCol w="792088"/>
                <a:gridCol w="1080120"/>
                <a:gridCol w="936104"/>
                <a:gridCol w="1080120"/>
                <a:gridCol w="1512168"/>
              </a:tblGrid>
              <a:tr h="3741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Priorities</a:t>
                      </a:r>
                      <a:endParaRPr lang="en-GB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Total budget 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Submission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Commitment</a:t>
                      </a:r>
                      <a:endParaRPr lang="en-GB" sz="1600" b="1" i="0" u="none" strike="noStrike" baseline="0" noProof="0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Disbursement</a:t>
                      </a:r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hu-HU" sz="1600" b="1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287177">
                <a:tc>
                  <a:txBody>
                    <a:bodyPr/>
                    <a:lstStyle/>
                    <a:p>
                      <a:pPr algn="ctr" fontAlgn="ctr"/>
                      <a:endParaRPr lang="en-GB" sz="2800" b="1" i="0" u="none" strike="noStrike" noProof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</a:t>
                      </a:r>
                      <a:r>
                        <a:rPr lang="en-GB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EUR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number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 EUR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number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 EUR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</a:t>
                      </a:r>
                      <a:r>
                        <a:rPr lang="en-GB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EUR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1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EDIOP-1: SME</a:t>
                      </a: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1 582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9 310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1 721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3 037</a:t>
                      </a:r>
                      <a:endParaRPr lang="hu-H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526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306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77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EDIOP-2: R&amp;I</a:t>
                      </a: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1 688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4 125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2 643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460</a:t>
                      </a:r>
                      <a:endParaRPr lang="hu-H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860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659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EDIOP-3: ICT</a:t>
                      </a: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455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628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146</a:t>
                      </a:r>
                      <a:endParaRPr lang="hu-H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204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100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EDIOP-4: </a:t>
                      </a:r>
                      <a:r>
                        <a:rPr lang="hu-H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Energy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225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126  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- </a:t>
                      </a:r>
                      <a:endParaRPr lang="hu-H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  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  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EDIOP-5: </a:t>
                      </a:r>
                      <a:r>
                        <a:rPr lang="hu-H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Employment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1 713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2 747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1 396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923</a:t>
                      </a:r>
                      <a:endParaRPr lang="hu-H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1 255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203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EDIOP-6: </a:t>
                      </a:r>
                      <a:r>
                        <a:rPr lang="hu-H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Training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437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</a:t>
                      </a:r>
                      <a:endParaRPr lang="hu-H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188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169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EDIOP-7: </a:t>
                      </a:r>
                      <a:r>
                        <a:rPr lang="hu-H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Tourism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97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29</a:t>
                      </a:r>
                      <a:endParaRPr lang="hu-H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70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EDIOP-8: Financial Instruments</a:t>
                      </a: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2 353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2 033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</a:t>
                      </a:r>
                      <a:endParaRPr lang="hu-H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2 033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475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Total</a:t>
                      </a: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8 </a:t>
                      </a:r>
                      <a:r>
                        <a:rPr lang="hu-H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813</a:t>
                      </a:r>
                      <a:endParaRPr lang="hu-H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17 041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8 709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4 603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5 184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1 982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</a:tbl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40966"/>
          </a:xfrm>
        </p:spPr>
        <p:txBody>
          <a:bodyPr/>
          <a:lstStyle/>
          <a:p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State of Play </a:t>
            </a:r>
            <a:r>
              <a:rPr lang="hu-HU" sz="3200" b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hu-HU" sz="3200" b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hu-HU" sz="3200" b="1" dirty="0" err="1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Committed</a:t>
            </a:r>
            <a:r>
              <a:rPr lang="hu-HU" sz="3200" b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and </a:t>
            </a:r>
            <a:r>
              <a:rPr lang="hu-HU" sz="3200" b="1" dirty="0" err="1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disbursed</a:t>
            </a:r>
            <a:r>
              <a:rPr lang="hu-HU" sz="3200" b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funds</a:t>
            </a:r>
            <a:r>
              <a:rPr lang="en-GB" sz="3200" b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endParaRPr lang="en-GB" sz="3200" b="1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7676B1-52B8-452D-96E7-2DF9D0B87AB4}" type="slidenum">
              <a:rPr lang="hu-HU" altLang="hu-HU" smtClean="0"/>
              <a:pPr>
                <a:defRPr/>
              </a:pPr>
              <a:t>10</a:t>
            </a:fld>
            <a:endParaRPr lang="hu-HU" altLang="hu-HU"/>
          </a:p>
        </p:txBody>
      </p:sp>
      <p:sp>
        <p:nvSpPr>
          <p:cNvPr id="6" name="Szövegdoboz 5"/>
          <p:cNvSpPr txBox="1"/>
          <p:nvPr/>
        </p:nvSpPr>
        <p:spPr>
          <a:xfrm rot="20394791">
            <a:off x="305963" y="3030622"/>
            <a:ext cx="8332311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8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Aim</a:t>
            </a: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: </a:t>
            </a:r>
            <a:r>
              <a:rPr lang="hu-HU" sz="28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announce</a:t>
            </a: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calls</a:t>
            </a: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covering</a:t>
            </a: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the</a:t>
            </a: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total</a:t>
            </a: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budget</a:t>
            </a: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hu-HU" sz="28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until</a:t>
            </a: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31.03. 2017  - SUCCEEDED</a:t>
            </a:r>
            <a:endParaRPr lang="hu-HU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847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324036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Introduction of the priorities 1-7. </a:t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(non-refundable grants)</a:t>
            </a:r>
            <a:endParaRPr lang="en-GB" sz="32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843588"/>
            <a:ext cx="2454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7676B1-52B8-452D-96E7-2DF9D0B87AB4}" type="slidenum">
              <a:rPr lang="hu-HU" altLang="hu-HU" smtClean="0"/>
              <a:pPr>
                <a:defRPr/>
              </a:pPr>
              <a:t>11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108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096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Introduction of priorities – 1.</a:t>
            </a:r>
            <a:endParaRPr lang="en-GB" sz="3200" b="1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141834" y="1412776"/>
            <a:ext cx="3062014" cy="360438"/>
            <a:chOff x="179512" y="1988840"/>
            <a:chExt cx="2016224" cy="648072"/>
          </a:xfrm>
          <a:solidFill>
            <a:schemeClr val="accent3">
              <a:lumMod val="75000"/>
            </a:schemeClr>
          </a:solidFill>
        </p:grpSpPr>
        <p:sp>
          <p:nvSpPr>
            <p:cNvPr id="5" name="Lekerekített téglalap 4"/>
            <p:cNvSpPr/>
            <p:nvPr/>
          </p:nvSpPr>
          <p:spPr>
            <a:xfrm>
              <a:off x="179512" y="1988840"/>
              <a:ext cx="2016224" cy="64807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204322" y="2019910"/>
              <a:ext cx="1847399" cy="608724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r>
                <a:rPr lang="en-GB" sz="16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Priority 1. SME development </a:t>
              </a:r>
              <a:endParaRPr lang="en-GB" sz="1600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107504" y="1966480"/>
            <a:ext cx="1639737" cy="1678544"/>
            <a:chOff x="179512" y="5013176"/>
            <a:chExt cx="2016224" cy="648072"/>
          </a:xfrm>
          <a:solidFill>
            <a:schemeClr val="accent3">
              <a:lumMod val="75000"/>
            </a:schemeClr>
          </a:solidFill>
        </p:grpSpPr>
        <p:sp>
          <p:nvSpPr>
            <p:cNvPr id="9" name="Lekerekített téglalap 8"/>
            <p:cNvSpPr/>
            <p:nvPr/>
          </p:nvSpPr>
          <p:spPr>
            <a:xfrm>
              <a:off x="179512" y="5013176"/>
              <a:ext cx="2016224" cy="64807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268054" y="5250689"/>
              <a:ext cx="1783666" cy="130713"/>
            </a:xfrm>
            <a:prstGeom prst="rect">
              <a:avLst/>
            </a:prstGeom>
            <a:grp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Measures</a:t>
              </a:r>
              <a:endParaRPr lang="en-GB" sz="1600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7676B1-52B8-452D-96E7-2DF9D0B87AB4}" type="slidenum">
              <a:rPr lang="hu-HU" altLang="hu-HU" smtClean="0"/>
              <a:pPr>
                <a:defRPr/>
              </a:pPr>
              <a:t>12</a:t>
            </a:fld>
            <a:endParaRPr lang="hu-HU" altLang="hu-HU"/>
          </a:p>
        </p:txBody>
      </p:sp>
      <p:sp>
        <p:nvSpPr>
          <p:cNvPr id="3" name="Téglalap 2"/>
          <p:cNvSpPr/>
          <p:nvPr/>
        </p:nvSpPr>
        <p:spPr>
          <a:xfrm>
            <a:off x="1907704" y="1894473"/>
            <a:ext cx="712879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Capacity building with the special focus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manufacturing industry and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less developed micro regions;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Modern business infrastructure (logistic centres, industry parks, incubators)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Entrepreneurship (mentoring) 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Supporting networks: Cluster development, supplier programme</a:t>
            </a:r>
            <a:r>
              <a:rPr lang="hu-HU" sz="15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;</a:t>
            </a:r>
            <a:endParaRPr lang="en-GB" sz="1500" dirty="0" smtClean="0">
              <a:solidFill>
                <a:schemeClr val="tx2"/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Access to foreign market</a:t>
            </a:r>
            <a:endParaRPr lang="en-GB" sz="1500" dirty="0">
              <a:solidFill>
                <a:schemeClr val="tx2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grpSp>
        <p:nvGrpSpPr>
          <p:cNvPr id="95" name="Csoportba foglalás 94"/>
          <p:cNvGrpSpPr/>
          <p:nvPr/>
        </p:nvGrpSpPr>
        <p:grpSpPr>
          <a:xfrm>
            <a:off x="186358" y="3992118"/>
            <a:ext cx="5438278" cy="360040"/>
            <a:chOff x="179512" y="1988840"/>
            <a:chExt cx="2016224" cy="64807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" name="Lekerekített téglalap 95"/>
            <p:cNvSpPr/>
            <p:nvPr/>
          </p:nvSpPr>
          <p:spPr>
            <a:xfrm>
              <a:off x="179512" y="1988840"/>
              <a:ext cx="2016224" cy="64807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97" name="Szövegdoboz 96"/>
            <p:cNvSpPr txBox="1"/>
            <p:nvPr/>
          </p:nvSpPr>
          <p:spPr>
            <a:xfrm>
              <a:off x="179512" y="2019571"/>
              <a:ext cx="2016224" cy="609397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r>
                <a:rPr lang="en-GB" sz="1600" b="1" dirty="0" smtClean="0">
                  <a:latin typeface="Garamond" panose="02020404030301010803" pitchFamily="18" charset="0"/>
                </a:rPr>
                <a:t>Priority 2. Research, technology development and innovation </a:t>
              </a:r>
              <a:endParaRPr lang="en-GB" sz="1600" b="1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98" name="Csoportba foglalás 97"/>
          <p:cNvGrpSpPr/>
          <p:nvPr/>
        </p:nvGrpSpPr>
        <p:grpSpPr>
          <a:xfrm>
            <a:off x="152028" y="4563705"/>
            <a:ext cx="1639737" cy="1015663"/>
            <a:chOff x="179512" y="5013176"/>
            <a:chExt cx="2016224" cy="64807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" name="Lekerekített téglalap 98"/>
            <p:cNvSpPr/>
            <p:nvPr/>
          </p:nvSpPr>
          <p:spPr>
            <a:xfrm>
              <a:off x="179512" y="5013176"/>
              <a:ext cx="2016224" cy="64807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00" name="Szövegdoboz 99"/>
            <p:cNvSpPr txBox="1"/>
            <p:nvPr/>
          </p:nvSpPr>
          <p:spPr>
            <a:xfrm>
              <a:off x="301848" y="5208033"/>
              <a:ext cx="1749873" cy="216024"/>
            </a:xfrm>
            <a:prstGeom prst="rect">
              <a:avLst/>
            </a:prstGeom>
            <a:grp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600" b="1" dirty="0" smtClean="0">
                  <a:latin typeface="Garamond" panose="02020404030301010803" pitchFamily="18" charset="0"/>
                </a:rPr>
                <a:t>Measures</a:t>
              </a:r>
              <a:endParaRPr lang="en-GB" sz="1600" b="1" dirty="0">
                <a:latin typeface="Garamond" panose="02020404030301010803" pitchFamily="18" charset="0"/>
              </a:endParaRPr>
            </a:p>
          </p:txBody>
        </p:sp>
      </p:grpSp>
      <p:sp>
        <p:nvSpPr>
          <p:cNvPr id="101" name="Téglalap 100"/>
          <p:cNvSpPr/>
          <p:nvPr/>
        </p:nvSpPr>
        <p:spPr>
          <a:xfrm>
            <a:off x="1907704" y="4491697"/>
            <a:ext cx="71287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Business R&amp;I - Supporting R&amp;I activities at enterprises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Strategic R&amp;I cooperation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R&amp;I infrastructure and capacity (Universities, Research centres, Public institutes with R&amp;D activities…)</a:t>
            </a:r>
            <a:endParaRPr lang="en-GB" sz="1500" dirty="0">
              <a:solidFill>
                <a:schemeClr val="tx2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096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Introduction of priorities – 2.</a:t>
            </a:r>
            <a:endParaRPr lang="en-GB" sz="3200" b="1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141834" y="1765266"/>
            <a:ext cx="3062014" cy="360438"/>
            <a:chOff x="179512" y="1988840"/>
            <a:chExt cx="2016224" cy="64807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Lekerekített téglalap 4"/>
            <p:cNvSpPr/>
            <p:nvPr/>
          </p:nvSpPr>
          <p:spPr>
            <a:xfrm>
              <a:off x="179512" y="1988840"/>
              <a:ext cx="2016224" cy="64807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204322" y="2019910"/>
              <a:ext cx="1847399" cy="608724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r>
                <a:rPr lang="en-GB" sz="1600" b="1" dirty="0" smtClean="0">
                  <a:latin typeface="Garamond" panose="02020404030301010803" pitchFamily="18" charset="0"/>
                </a:rPr>
                <a:t>Priority 3. ICT development </a:t>
              </a:r>
              <a:endParaRPr lang="en-GB" sz="1600" b="1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107504" y="2423790"/>
            <a:ext cx="1639737" cy="943655"/>
            <a:chOff x="179512" y="5013176"/>
            <a:chExt cx="2016224" cy="64807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" name="Lekerekített téglalap 8"/>
            <p:cNvSpPr/>
            <p:nvPr/>
          </p:nvSpPr>
          <p:spPr>
            <a:xfrm>
              <a:off x="179512" y="5013176"/>
              <a:ext cx="2016224" cy="64807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268054" y="5199792"/>
              <a:ext cx="1783666" cy="232508"/>
            </a:xfrm>
            <a:prstGeom prst="rect">
              <a:avLst/>
            </a:prstGeom>
            <a:grp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600" b="1" dirty="0" smtClean="0">
                  <a:latin typeface="Garamond" panose="02020404030301010803" pitchFamily="18" charset="0"/>
                </a:rPr>
                <a:t>Measures</a:t>
              </a:r>
              <a:endParaRPr lang="en-GB" sz="1600" b="1" dirty="0">
                <a:latin typeface="Garamond" panose="02020404030301010803" pitchFamily="18" charset="0"/>
              </a:endParaRPr>
            </a:p>
          </p:txBody>
        </p:sp>
      </p:grp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7676B1-52B8-452D-96E7-2DF9D0B87AB4}" type="slidenum">
              <a:rPr lang="hu-HU" altLang="hu-HU" smtClean="0"/>
              <a:pPr>
                <a:defRPr/>
              </a:pPr>
              <a:t>13</a:t>
            </a:fld>
            <a:endParaRPr lang="hu-HU" altLang="hu-HU"/>
          </a:p>
        </p:txBody>
      </p:sp>
      <p:sp>
        <p:nvSpPr>
          <p:cNvPr id="3" name="Téglalap 2"/>
          <p:cNvSpPr/>
          <p:nvPr/>
        </p:nvSpPr>
        <p:spPr>
          <a:xfrm>
            <a:off x="1907704" y="2351782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Competitive ICT sector – assisting ICT companies to access foreign market;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Digital economy;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Digital catching-up;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Broadband development;</a:t>
            </a:r>
            <a:endParaRPr lang="en-GB" sz="1600" dirty="0">
              <a:solidFill>
                <a:schemeClr val="tx2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grpSp>
        <p:nvGrpSpPr>
          <p:cNvPr id="95" name="Csoportba foglalás 94"/>
          <p:cNvGrpSpPr/>
          <p:nvPr/>
        </p:nvGrpSpPr>
        <p:grpSpPr>
          <a:xfrm>
            <a:off x="141834" y="3858810"/>
            <a:ext cx="3062014" cy="360040"/>
            <a:chOff x="179512" y="1988840"/>
            <a:chExt cx="2016224" cy="648072"/>
          </a:xfrm>
          <a:solidFill>
            <a:schemeClr val="accent3">
              <a:lumMod val="75000"/>
            </a:schemeClr>
          </a:solidFill>
        </p:grpSpPr>
        <p:sp>
          <p:nvSpPr>
            <p:cNvPr id="96" name="Lekerekített téglalap 95"/>
            <p:cNvSpPr/>
            <p:nvPr/>
          </p:nvSpPr>
          <p:spPr>
            <a:xfrm>
              <a:off x="179512" y="1988840"/>
              <a:ext cx="2016224" cy="64807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97" name="Szövegdoboz 96"/>
            <p:cNvSpPr txBox="1"/>
            <p:nvPr/>
          </p:nvSpPr>
          <p:spPr>
            <a:xfrm>
              <a:off x="251736" y="2019571"/>
              <a:ext cx="1799985" cy="609397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r>
                <a:rPr lang="en-GB" sz="16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Priority 4. Energy</a:t>
              </a:r>
              <a:endParaRPr lang="en-GB" sz="1600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98" name="Csoportba foglalás 97"/>
          <p:cNvGrpSpPr/>
          <p:nvPr/>
        </p:nvGrpSpPr>
        <p:grpSpPr>
          <a:xfrm>
            <a:off x="152028" y="4506882"/>
            <a:ext cx="1639737" cy="434286"/>
            <a:chOff x="179512" y="5013176"/>
            <a:chExt cx="2016224" cy="648072"/>
          </a:xfrm>
          <a:solidFill>
            <a:schemeClr val="accent3">
              <a:lumMod val="75000"/>
            </a:schemeClr>
          </a:solidFill>
        </p:grpSpPr>
        <p:sp>
          <p:nvSpPr>
            <p:cNvPr id="99" name="Lekerekített téglalap 98"/>
            <p:cNvSpPr/>
            <p:nvPr/>
          </p:nvSpPr>
          <p:spPr>
            <a:xfrm>
              <a:off x="179512" y="5013176"/>
              <a:ext cx="2016224" cy="64807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00" name="Szövegdoboz 99"/>
            <p:cNvSpPr txBox="1"/>
            <p:nvPr/>
          </p:nvSpPr>
          <p:spPr>
            <a:xfrm>
              <a:off x="301848" y="5063439"/>
              <a:ext cx="1749873" cy="505214"/>
            </a:xfrm>
            <a:prstGeom prst="rect">
              <a:avLst/>
            </a:prstGeom>
            <a:grp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Measures</a:t>
              </a:r>
              <a:endParaRPr lang="en-GB" sz="1600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101" name="Téglalap 100"/>
          <p:cNvSpPr/>
          <p:nvPr/>
        </p:nvSpPr>
        <p:spPr>
          <a:xfrm>
            <a:off x="1907704" y="4574413"/>
            <a:ext cx="71287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Improving energy efficiency of buildings by using renewable energy</a:t>
            </a:r>
            <a:endParaRPr lang="en-GB" sz="1500" dirty="0">
              <a:solidFill>
                <a:schemeClr val="tx2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1877" y="260648"/>
            <a:ext cx="8229600" cy="6096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Introduction of priorities – 3.</a:t>
            </a:r>
            <a:endParaRPr lang="en-GB" sz="3200" b="1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236511" y="1337695"/>
            <a:ext cx="3062014" cy="360438"/>
            <a:chOff x="179512" y="1988840"/>
            <a:chExt cx="2016224" cy="64807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" name="Lekerekített téglalap 4"/>
            <p:cNvSpPr/>
            <p:nvPr/>
          </p:nvSpPr>
          <p:spPr>
            <a:xfrm>
              <a:off x="179512" y="1988840"/>
              <a:ext cx="2016224" cy="64807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204322" y="2019910"/>
              <a:ext cx="1847399" cy="608724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r>
                <a:rPr lang="en-GB" sz="1600" b="1" dirty="0" smtClean="0">
                  <a:latin typeface="Garamond" panose="02020404030301010803" pitchFamily="18" charset="0"/>
                </a:rPr>
                <a:t>Priority 5. Employment</a:t>
              </a:r>
              <a:endParaRPr lang="en-GB" sz="1600" b="1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236511" y="1855156"/>
            <a:ext cx="1605407" cy="717006"/>
            <a:chOff x="179512" y="5013176"/>
            <a:chExt cx="2016224" cy="64807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Lekerekített téglalap 8"/>
            <p:cNvSpPr/>
            <p:nvPr/>
          </p:nvSpPr>
          <p:spPr>
            <a:xfrm>
              <a:off x="179512" y="5013176"/>
              <a:ext cx="2016224" cy="64807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268054" y="5163043"/>
              <a:ext cx="1783666" cy="306005"/>
            </a:xfrm>
            <a:prstGeom prst="rect">
              <a:avLst/>
            </a:prstGeom>
            <a:grp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600" b="1" dirty="0" smtClean="0">
                  <a:latin typeface="Garamond" panose="02020404030301010803" pitchFamily="18" charset="0"/>
                </a:rPr>
                <a:t>Measures</a:t>
              </a:r>
              <a:endParaRPr lang="en-GB" sz="1600" b="1" dirty="0">
                <a:latin typeface="Garamond" panose="02020404030301010803" pitchFamily="18" charset="0"/>
              </a:endParaRPr>
            </a:p>
          </p:txBody>
        </p:sp>
      </p:grp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7676B1-52B8-452D-96E7-2DF9D0B87AB4}" type="slidenum">
              <a:rPr lang="hu-HU" altLang="hu-HU" smtClean="0"/>
              <a:pPr>
                <a:defRPr/>
              </a:pPr>
              <a:t>14</a:t>
            </a:fld>
            <a:endParaRPr lang="hu-HU" altLang="hu-HU"/>
          </a:p>
        </p:txBody>
      </p:sp>
      <p:sp>
        <p:nvSpPr>
          <p:cNvPr id="3" name="Téglalap 2"/>
          <p:cNvSpPr/>
          <p:nvPr/>
        </p:nvSpPr>
        <p:spPr>
          <a:xfrm>
            <a:off x="1907704" y="1852082"/>
            <a:ext cx="71287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Access to employment  for  job seekers and </a:t>
            </a:r>
            <a:r>
              <a:rPr lang="en-GB" sz="1500" dirty="0" err="1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inactives</a:t>
            </a:r>
            <a:endParaRPr lang="en-GB" sz="1500" dirty="0" smtClean="0">
              <a:solidFill>
                <a:schemeClr val="tx2"/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Sustainable labour market integration of youth  - Youth Guarantee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Adaptability of workers and companies</a:t>
            </a:r>
            <a:endParaRPr lang="en-GB" sz="1500" dirty="0">
              <a:solidFill>
                <a:schemeClr val="tx2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grpSp>
        <p:nvGrpSpPr>
          <p:cNvPr id="95" name="Csoportba foglalás 94"/>
          <p:cNvGrpSpPr/>
          <p:nvPr/>
        </p:nvGrpSpPr>
        <p:grpSpPr>
          <a:xfrm>
            <a:off x="236510" y="2916233"/>
            <a:ext cx="3471393" cy="504056"/>
            <a:chOff x="179512" y="1988840"/>
            <a:chExt cx="2016224" cy="64807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" name="Lekerekített téglalap 95"/>
            <p:cNvSpPr/>
            <p:nvPr/>
          </p:nvSpPr>
          <p:spPr>
            <a:xfrm>
              <a:off x="179512" y="1988840"/>
              <a:ext cx="2016224" cy="64807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97" name="Szövegdoboz 96"/>
            <p:cNvSpPr txBox="1"/>
            <p:nvPr/>
          </p:nvSpPr>
          <p:spPr>
            <a:xfrm>
              <a:off x="230053" y="2019571"/>
              <a:ext cx="1798392" cy="609396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r>
                <a:rPr lang="en-GB" sz="1600" b="1" dirty="0" smtClean="0">
                  <a:latin typeface="Garamond" panose="02020404030301010803" pitchFamily="18" charset="0"/>
                </a:rPr>
                <a:t>Priority 6. Competitive workforce</a:t>
              </a:r>
              <a:endParaRPr lang="en-GB" sz="1600" b="1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98" name="Csoportba foglalás 97"/>
          <p:cNvGrpSpPr/>
          <p:nvPr/>
        </p:nvGrpSpPr>
        <p:grpSpPr>
          <a:xfrm>
            <a:off x="236511" y="3564305"/>
            <a:ext cx="1709121" cy="512767"/>
            <a:chOff x="179512" y="5013176"/>
            <a:chExt cx="2016224" cy="64807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" name="Lekerekített téglalap 98"/>
            <p:cNvSpPr/>
            <p:nvPr/>
          </p:nvSpPr>
          <p:spPr>
            <a:xfrm>
              <a:off x="179512" y="5013176"/>
              <a:ext cx="2016224" cy="64807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00" name="Szövegdoboz 99"/>
            <p:cNvSpPr txBox="1"/>
            <p:nvPr/>
          </p:nvSpPr>
          <p:spPr>
            <a:xfrm>
              <a:off x="305527" y="5102101"/>
              <a:ext cx="1872208" cy="42788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600" b="1" dirty="0" smtClean="0">
                  <a:latin typeface="Garamond" panose="02020404030301010803" pitchFamily="18" charset="0"/>
                </a:rPr>
                <a:t>Measures</a:t>
              </a:r>
              <a:endParaRPr lang="en-GB" sz="1600" b="1" dirty="0">
                <a:latin typeface="Garamond" panose="02020404030301010803" pitchFamily="18" charset="0"/>
              </a:endParaRPr>
            </a:p>
          </p:txBody>
        </p:sp>
      </p:grpSp>
      <p:sp>
        <p:nvSpPr>
          <p:cNvPr id="101" name="Téglalap 100"/>
          <p:cNvSpPr/>
          <p:nvPr/>
        </p:nvSpPr>
        <p:spPr>
          <a:xfrm>
            <a:off x="1907704" y="3523074"/>
            <a:ext cx="7128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Life long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Adapting  vocational and adult training systems to labour market needs</a:t>
            </a: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236511" y="4434038"/>
            <a:ext cx="3062014" cy="360040"/>
            <a:chOff x="179512" y="1988840"/>
            <a:chExt cx="2016224" cy="648072"/>
          </a:xfrm>
          <a:solidFill>
            <a:schemeClr val="accent3">
              <a:lumMod val="75000"/>
            </a:schemeClr>
          </a:solidFill>
        </p:grpSpPr>
        <p:sp>
          <p:nvSpPr>
            <p:cNvPr id="20" name="Lekerekített téglalap 19"/>
            <p:cNvSpPr/>
            <p:nvPr/>
          </p:nvSpPr>
          <p:spPr>
            <a:xfrm>
              <a:off x="179512" y="1988840"/>
              <a:ext cx="2016224" cy="64807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236810" y="2019571"/>
              <a:ext cx="1814911" cy="609397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r>
                <a:rPr lang="en-GB" sz="16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Priority 7. Tourism  </a:t>
              </a:r>
              <a:endParaRPr lang="en-GB" sz="1600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236511" y="5010102"/>
            <a:ext cx="1677415" cy="864096"/>
            <a:chOff x="179512" y="5013176"/>
            <a:chExt cx="2016224" cy="648072"/>
          </a:xfrm>
          <a:solidFill>
            <a:schemeClr val="accent3">
              <a:lumMod val="75000"/>
            </a:schemeClr>
          </a:solidFill>
        </p:grpSpPr>
        <p:sp>
          <p:nvSpPr>
            <p:cNvPr id="23" name="Lekerekített téglalap 22"/>
            <p:cNvSpPr/>
            <p:nvPr/>
          </p:nvSpPr>
          <p:spPr>
            <a:xfrm>
              <a:off x="179512" y="5013176"/>
              <a:ext cx="2016224" cy="64807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284105" y="5189088"/>
              <a:ext cx="1872208" cy="253916"/>
            </a:xfrm>
            <a:prstGeom prst="rect">
              <a:avLst/>
            </a:prstGeom>
            <a:grp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FFFFFF"/>
                  </a:solidFill>
                  <a:latin typeface="Garamond" panose="02020404030301010803" pitchFamily="18" charset="0"/>
                </a:rPr>
                <a:t>Measures</a:t>
              </a:r>
              <a:endParaRPr lang="en-GB" sz="1600" b="1" dirty="0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26" name="Téglalap 25"/>
          <p:cNvSpPr/>
          <p:nvPr/>
        </p:nvSpPr>
        <p:spPr>
          <a:xfrm>
            <a:off x="1935188" y="4933617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National Castle and Fortress Programme;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Infrastructural development of active touristic networks;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Complex tourism development of health resort;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Development of religious cultural heritages, National Parks and world heritages sites</a:t>
            </a:r>
            <a:r>
              <a:rPr lang="hu-HU" sz="1500" dirty="0" smtClean="0">
                <a:solidFill>
                  <a:schemeClr val="tx2"/>
                </a:solidFill>
                <a:latin typeface="Garamond" panose="02020404030301010803" pitchFamily="18" charset="0"/>
                <a:cs typeface="Arial" pitchFamily="34" charset="0"/>
              </a:rPr>
              <a:t>;</a:t>
            </a:r>
            <a:endParaRPr lang="en-GB" sz="1500" dirty="0">
              <a:solidFill>
                <a:schemeClr val="tx2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/>
          <a:lstStyle/>
          <a:p>
            <a:r>
              <a:rPr lang="hu-HU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Financial Instruments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7676B1-52B8-452D-96E7-2DF9D0B87AB4}" type="slidenum">
              <a:rPr lang="hu-HU" altLang="hu-HU" smtClean="0"/>
              <a:pPr>
                <a:defRPr/>
              </a:pPr>
              <a:t>15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686288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251520" y="251519"/>
            <a:ext cx="8713788" cy="6096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Indicative proportion of financial instruments</a:t>
            </a:r>
            <a:br>
              <a:rPr lang="en-US" sz="3200" b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(Larger budget compared to 2007-13)</a:t>
            </a:r>
            <a:endParaRPr lang="en-US" sz="3200" b="1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843588"/>
            <a:ext cx="2454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Csoportba foglalás 1"/>
          <p:cNvGrpSpPr>
            <a:grpSpLocks/>
          </p:cNvGrpSpPr>
          <p:nvPr/>
        </p:nvGrpSpPr>
        <p:grpSpPr bwMode="auto">
          <a:xfrm>
            <a:off x="-4861048" y="277390"/>
            <a:ext cx="11593288" cy="6103938"/>
            <a:chOff x="-6428102" y="393951"/>
            <a:chExt cx="16487537" cy="8682175"/>
          </a:xfrm>
          <a:solidFill>
            <a:schemeClr val="accent1">
              <a:hueOff val="0"/>
              <a:satOff val="0"/>
              <a:lumOff val="0"/>
            </a:schemeClr>
          </a:solidFill>
        </p:grpSpPr>
        <p:sp>
          <p:nvSpPr>
            <p:cNvPr id="8" name="Szalagív 7"/>
            <p:cNvSpPr/>
            <p:nvPr/>
          </p:nvSpPr>
          <p:spPr>
            <a:xfrm>
              <a:off x="-6428102" y="393951"/>
              <a:ext cx="8682175" cy="8682175"/>
            </a:xfrm>
            <a:prstGeom prst="blockArc">
              <a:avLst>
                <a:gd name="adj1" fmla="val 18900000"/>
                <a:gd name="adj2" fmla="val 2700000"/>
                <a:gd name="adj3" fmla="val 249"/>
              </a:avLst>
            </a:pr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Szabadkézi sokszög 8"/>
            <p:cNvSpPr/>
            <p:nvPr/>
          </p:nvSpPr>
          <p:spPr>
            <a:xfrm>
              <a:off x="2108054" y="2048759"/>
              <a:ext cx="7951379" cy="859065"/>
            </a:xfrm>
            <a:custGeom>
              <a:avLst/>
              <a:gdLst>
                <a:gd name="connsiteX0" fmla="*/ 0 w 7505616"/>
                <a:gd name="connsiteY0" fmla="*/ 0 h 859063"/>
                <a:gd name="connsiteX1" fmla="*/ 7505616 w 7505616"/>
                <a:gd name="connsiteY1" fmla="*/ 0 h 859063"/>
                <a:gd name="connsiteX2" fmla="*/ 7505616 w 7505616"/>
                <a:gd name="connsiteY2" fmla="*/ 859063 h 859063"/>
                <a:gd name="connsiteX3" fmla="*/ 0 w 7505616"/>
                <a:gd name="connsiteY3" fmla="*/ 859063 h 859063"/>
                <a:gd name="connsiteX4" fmla="*/ 0 w 7505616"/>
                <a:gd name="connsiteY4" fmla="*/ 0 h 85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5616" h="859063">
                  <a:moveTo>
                    <a:pt x="0" y="0"/>
                  </a:moveTo>
                  <a:lnTo>
                    <a:pt x="7505616" y="0"/>
                  </a:lnTo>
                  <a:lnTo>
                    <a:pt x="7505616" y="859063"/>
                  </a:lnTo>
                  <a:lnTo>
                    <a:pt x="0" y="8590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  <a:prstDash val="sysDot"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7847" tIns="55880" rIns="55880" bIns="55880" spcCol="1270" anchor="ctr"/>
            <a:lstStyle/>
            <a:p>
              <a:pPr defTabSz="68756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dirty="0" smtClean="0">
                  <a:solidFill>
                    <a:schemeClr val="bg1"/>
                  </a:solidFill>
                  <a:latin typeface="Garamond" pitchFamily="18" charset="0"/>
                  <a:cs typeface="Arial" pitchFamily="34" charset="0"/>
                </a:rPr>
                <a:t>SME – access to finance </a:t>
              </a:r>
              <a:r>
                <a:rPr lang="en-US" sz="1500" dirty="0" smtClean="0">
                  <a:latin typeface="Garamond" pitchFamily="18" charset="0"/>
                  <a:cs typeface="Arial" pitchFamily="34" charset="0"/>
                </a:rPr>
                <a:t>≈</a:t>
              </a:r>
              <a:r>
                <a:rPr lang="en-US" sz="1500" dirty="0" smtClean="0">
                  <a:solidFill>
                    <a:schemeClr val="bg1"/>
                  </a:solidFill>
                  <a:latin typeface="Garamond" pitchFamily="18" charset="0"/>
                  <a:cs typeface="Arial" pitchFamily="34" charset="0"/>
                </a:rPr>
                <a:t>726 m EUR</a:t>
              </a:r>
              <a:endParaRPr lang="en-US" sz="1500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10" name="Ellipszis 9"/>
            <p:cNvSpPr/>
            <p:nvPr/>
          </p:nvSpPr>
          <p:spPr>
            <a:xfrm>
              <a:off x="1165316" y="1823136"/>
              <a:ext cx="1240703" cy="1240703"/>
            </a:xfrm>
            <a:prstGeom prst="ellipse">
              <a:avLst/>
            </a:pr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50000"/>
                </a:lnSpc>
                <a:defRPr/>
              </a:pPr>
              <a:endParaRPr lang="en-US" sz="1200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2210973" y="3457723"/>
              <a:ext cx="7848460" cy="802596"/>
            </a:xfrm>
            <a:custGeom>
              <a:avLst/>
              <a:gdLst>
                <a:gd name="connsiteX0" fmla="*/ 0 w 8122354"/>
                <a:gd name="connsiteY0" fmla="*/ 0 h 802596"/>
                <a:gd name="connsiteX1" fmla="*/ 8122354 w 8122354"/>
                <a:gd name="connsiteY1" fmla="*/ 0 h 802596"/>
                <a:gd name="connsiteX2" fmla="*/ 8122354 w 8122354"/>
                <a:gd name="connsiteY2" fmla="*/ 802596 h 802596"/>
                <a:gd name="connsiteX3" fmla="*/ 0 w 8122354"/>
                <a:gd name="connsiteY3" fmla="*/ 802596 h 802596"/>
                <a:gd name="connsiteX4" fmla="*/ 0 w 8122354"/>
                <a:gd name="connsiteY4" fmla="*/ 0 h 80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2354" h="802596">
                  <a:moveTo>
                    <a:pt x="0" y="0"/>
                  </a:moveTo>
                  <a:lnTo>
                    <a:pt x="8122354" y="0"/>
                  </a:lnTo>
                  <a:lnTo>
                    <a:pt x="8122354" y="802596"/>
                  </a:lnTo>
                  <a:lnTo>
                    <a:pt x="0" y="802596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7847" tIns="55880" rIns="55880" bIns="55880" spcCol="1270" anchor="ctr"/>
            <a:lstStyle/>
            <a:p>
              <a:pPr defTabSz="68756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dirty="0" smtClean="0">
                  <a:solidFill>
                    <a:schemeClr val="bg1"/>
                  </a:solidFill>
                  <a:latin typeface="Garamond" pitchFamily="18" charset="0"/>
                  <a:cs typeface="Arial" pitchFamily="34" charset="0"/>
                </a:rPr>
                <a:t>R&amp;I financial programmes for enterprises </a:t>
              </a:r>
              <a:r>
                <a:rPr lang="en-US" sz="1500" dirty="0" smtClean="0">
                  <a:latin typeface="Garamond" pitchFamily="18" charset="0"/>
                  <a:cs typeface="Arial" pitchFamily="34" charset="0"/>
                </a:rPr>
                <a:t>≈</a:t>
              </a:r>
              <a:r>
                <a:rPr lang="en-US" sz="1500" dirty="0" smtClean="0">
                  <a:solidFill>
                    <a:schemeClr val="bg1"/>
                  </a:solidFill>
                  <a:latin typeface="Garamond" pitchFamily="18" charset="0"/>
                  <a:cs typeface="Arial" pitchFamily="34" charset="0"/>
                </a:rPr>
                <a:t> 652 m EUR</a:t>
              </a:r>
              <a:endParaRPr lang="en-US" sz="1500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12" name="Ellipszis 11"/>
            <p:cNvSpPr/>
            <p:nvPr/>
          </p:nvSpPr>
          <p:spPr>
            <a:xfrm>
              <a:off x="1400814" y="3238671"/>
              <a:ext cx="1240703" cy="1240703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50000"/>
                </a:lnSpc>
                <a:defRPr/>
              </a:pPr>
              <a:endParaRPr lang="en-US" sz="1200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13" name="Szabadkézi sokszög 12"/>
            <p:cNvSpPr/>
            <p:nvPr/>
          </p:nvSpPr>
          <p:spPr>
            <a:xfrm>
              <a:off x="2108057" y="4865231"/>
              <a:ext cx="7951377" cy="800888"/>
            </a:xfrm>
            <a:custGeom>
              <a:avLst/>
              <a:gdLst>
                <a:gd name="connsiteX0" fmla="*/ 0 w 8676392"/>
                <a:gd name="connsiteY0" fmla="*/ 0 h 800888"/>
                <a:gd name="connsiteX1" fmla="*/ 8676392 w 8676392"/>
                <a:gd name="connsiteY1" fmla="*/ 0 h 800888"/>
                <a:gd name="connsiteX2" fmla="*/ 8676392 w 8676392"/>
                <a:gd name="connsiteY2" fmla="*/ 800888 h 800888"/>
                <a:gd name="connsiteX3" fmla="*/ 0 w 8676392"/>
                <a:gd name="connsiteY3" fmla="*/ 800888 h 800888"/>
                <a:gd name="connsiteX4" fmla="*/ 0 w 8676392"/>
                <a:gd name="connsiteY4" fmla="*/ 0 h 80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76392" h="800888">
                  <a:moveTo>
                    <a:pt x="0" y="0"/>
                  </a:moveTo>
                  <a:lnTo>
                    <a:pt x="8676392" y="0"/>
                  </a:lnTo>
                  <a:lnTo>
                    <a:pt x="8676392" y="800888"/>
                  </a:lnTo>
                  <a:lnTo>
                    <a:pt x="0" y="800888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7847" tIns="55880" rIns="55880" bIns="55880" spcCol="1270" anchor="ctr"/>
            <a:lstStyle/>
            <a:p>
              <a:pPr defTabSz="687561">
                <a:lnSpc>
                  <a:spcPct val="90000"/>
                </a:lnSpc>
                <a:defRPr/>
              </a:pPr>
              <a:r>
                <a:rPr lang="en-US" sz="1500" dirty="0" smtClean="0">
                  <a:solidFill>
                    <a:schemeClr val="bg1"/>
                  </a:solidFill>
                  <a:latin typeface="Garamond" pitchFamily="18" charset="0"/>
                  <a:cs typeface="Arial" pitchFamily="34" charset="0"/>
                </a:rPr>
                <a:t>ICT services, Broadband development </a:t>
              </a:r>
              <a:r>
                <a:rPr lang="en-US" sz="1500" dirty="0" smtClean="0">
                  <a:latin typeface="Garamond" pitchFamily="18" charset="0"/>
                  <a:cs typeface="Arial" pitchFamily="34" charset="0"/>
                </a:rPr>
                <a:t>≈</a:t>
              </a:r>
              <a:r>
                <a:rPr lang="en-US" sz="1500" dirty="0" smtClean="0">
                  <a:solidFill>
                    <a:schemeClr val="bg1"/>
                  </a:solidFill>
                  <a:latin typeface="Garamond" pitchFamily="18" charset="0"/>
                  <a:cs typeface="Arial" pitchFamily="34" charset="0"/>
                </a:rPr>
                <a:t> 306 m EUR</a:t>
              </a:r>
              <a:endParaRPr lang="en-US" sz="1500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14" name="Ellipszis 13"/>
            <p:cNvSpPr/>
            <p:nvPr/>
          </p:nvSpPr>
          <p:spPr>
            <a:xfrm>
              <a:off x="1541787" y="4645324"/>
              <a:ext cx="1240703" cy="12407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Szabadkézi sokszög 14"/>
            <p:cNvSpPr/>
            <p:nvPr/>
          </p:nvSpPr>
          <p:spPr>
            <a:xfrm>
              <a:off x="1476596" y="6134426"/>
              <a:ext cx="8582839" cy="874695"/>
            </a:xfrm>
            <a:custGeom>
              <a:avLst/>
              <a:gdLst>
                <a:gd name="connsiteX0" fmla="*/ 0 w 10554118"/>
                <a:gd name="connsiteY0" fmla="*/ 0 h 874695"/>
                <a:gd name="connsiteX1" fmla="*/ 10554118 w 10554118"/>
                <a:gd name="connsiteY1" fmla="*/ 0 h 874695"/>
                <a:gd name="connsiteX2" fmla="*/ 10554118 w 10554118"/>
                <a:gd name="connsiteY2" fmla="*/ 874695 h 874695"/>
                <a:gd name="connsiteX3" fmla="*/ 0 w 10554118"/>
                <a:gd name="connsiteY3" fmla="*/ 874695 h 874695"/>
                <a:gd name="connsiteX4" fmla="*/ 0 w 10554118"/>
                <a:gd name="connsiteY4" fmla="*/ 0 h 87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4118" h="874695">
                  <a:moveTo>
                    <a:pt x="0" y="0"/>
                  </a:moveTo>
                  <a:lnTo>
                    <a:pt x="10554118" y="0"/>
                  </a:lnTo>
                  <a:lnTo>
                    <a:pt x="10554118" y="874695"/>
                  </a:lnTo>
                  <a:lnTo>
                    <a:pt x="0" y="87469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7847" tIns="55880" rIns="55880" bIns="55880" spcCol="1270" anchor="ctr"/>
            <a:lstStyle/>
            <a:p>
              <a:pPr defTabSz="68756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dirty="0" smtClean="0">
                  <a:solidFill>
                    <a:schemeClr val="bg1"/>
                  </a:solidFill>
                  <a:latin typeface="Garamond" pitchFamily="18" charset="0"/>
                  <a:cs typeface="Arial" pitchFamily="34" charset="0"/>
                </a:rPr>
                <a:t>Energy efficiency for enterprises and for households</a:t>
              </a:r>
            </a:p>
            <a:p>
              <a:pPr defTabSz="68756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dirty="0" smtClean="0">
                  <a:latin typeface="Garamond" pitchFamily="18" charset="0"/>
                  <a:cs typeface="Arial" pitchFamily="34" charset="0"/>
                </a:rPr>
                <a:t>≈</a:t>
              </a:r>
              <a:r>
                <a:rPr lang="en-US" sz="1500" dirty="0" smtClean="0">
                  <a:solidFill>
                    <a:schemeClr val="bg1"/>
                  </a:solidFill>
                  <a:latin typeface="Garamond" pitchFamily="18" charset="0"/>
                  <a:cs typeface="Arial" pitchFamily="34" charset="0"/>
                </a:rPr>
                <a:t> 568 m EUR</a:t>
              </a:r>
              <a:endParaRPr lang="en-US" sz="1500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16" name="Ellipszis 15"/>
            <p:cNvSpPr/>
            <p:nvPr/>
          </p:nvSpPr>
          <p:spPr>
            <a:xfrm>
              <a:off x="989155" y="5951421"/>
              <a:ext cx="1240703" cy="1240703"/>
            </a:xfrm>
            <a:prstGeom prst="ellipse">
              <a:avLst/>
            </a:pr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7" name="Szabadkézi sokszög 16"/>
          <p:cNvSpPr/>
          <p:nvPr/>
        </p:nvSpPr>
        <p:spPr>
          <a:xfrm>
            <a:off x="699675" y="5215727"/>
            <a:ext cx="6032566" cy="615020"/>
          </a:xfrm>
          <a:custGeom>
            <a:avLst/>
            <a:gdLst>
              <a:gd name="connsiteX0" fmla="*/ 0 w 10554118"/>
              <a:gd name="connsiteY0" fmla="*/ 0 h 874695"/>
              <a:gd name="connsiteX1" fmla="*/ 10554118 w 10554118"/>
              <a:gd name="connsiteY1" fmla="*/ 0 h 874695"/>
              <a:gd name="connsiteX2" fmla="*/ 10554118 w 10554118"/>
              <a:gd name="connsiteY2" fmla="*/ 874695 h 874695"/>
              <a:gd name="connsiteX3" fmla="*/ 0 w 10554118"/>
              <a:gd name="connsiteY3" fmla="*/ 874695 h 874695"/>
              <a:gd name="connsiteX4" fmla="*/ 0 w 10554118"/>
              <a:gd name="connsiteY4" fmla="*/ 0 h 87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4118" h="874695">
                <a:moveTo>
                  <a:pt x="0" y="0"/>
                </a:moveTo>
                <a:lnTo>
                  <a:pt x="10554118" y="0"/>
                </a:lnTo>
                <a:lnTo>
                  <a:pt x="10554118" y="874695"/>
                </a:lnTo>
                <a:lnTo>
                  <a:pt x="0" y="8746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53935" tIns="39289" rIns="39289" bIns="39289" spcCol="893" anchor="ctr"/>
          <a:lstStyle/>
          <a:p>
            <a:pPr defTabSz="68756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500" dirty="0" smtClean="0">
                <a:latin typeface="Garamond" pitchFamily="18" charset="0"/>
                <a:cs typeface="Arial" pitchFamily="34" charset="0"/>
              </a:rPr>
              <a:t>Employment programmes, social enterprises ≈100 </a:t>
            </a:r>
            <a:r>
              <a:rPr lang="en-US" sz="150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m EUR</a:t>
            </a:r>
            <a:endParaRPr lang="en-US" sz="1500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18" name="Ellipszis 17"/>
          <p:cNvSpPr/>
          <p:nvPr/>
        </p:nvSpPr>
        <p:spPr>
          <a:xfrm>
            <a:off x="35496" y="5097959"/>
            <a:ext cx="872369" cy="872369"/>
          </a:xfrm>
          <a:prstGeom prst="ellipse">
            <a:avLst/>
          </a:prstGeom>
          <a:solidFill>
            <a:schemeClr val="accent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Szövegdoboz 18"/>
          <p:cNvSpPr txBox="1"/>
          <p:nvPr/>
        </p:nvSpPr>
        <p:spPr>
          <a:xfrm>
            <a:off x="7301906" y="1916832"/>
            <a:ext cx="1734590" cy="70788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2014-20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352 m EUR</a:t>
            </a:r>
            <a:endParaRPr lang="en-US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Szövegdoboz 24"/>
          <p:cNvSpPr txBox="1">
            <a:spLocks noChangeArrowheads="1"/>
          </p:cNvSpPr>
          <p:nvPr/>
        </p:nvSpPr>
        <p:spPr bwMode="auto">
          <a:xfrm>
            <a:off x="7380733" y="4799111"/>
            <a:ext cx="1655763" cy="646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2007-13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727 m EUR</a:t>
            </a: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Felfelé nyíl 20"/>
          <p:cNvSpPr/>
          <p:nvPr/>
        </p:nvSpPr>
        <p:spPr>
          <a:xfrm>
            <a:off x="7740352" y="3068960"/>
            <a:ext cx="864096" cy="1285858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églalap 9"/>
          <p:cNvSpPr>
            <a:spLocks noChangeArrowheads="1"/>
          </p:cNvSpPr>
          <p:nvPr/>
        </p:nvSpPr>
        <p:spPr bwMode="auto">
          <a:xfrm>
            <a:off x="755576" y="2528888"/>
            <a:ext cx="651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Garamond" pitchFamily="18" charset="0"/>
              </a:rPr>
              <a:t>TO</a:t>
            </a:r>
            <a:r>
              <a:rPr lang="hu-HU" sz="120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b="1" dirty="0" smtClean="0">
                <a:solidFill>
                  <a:schemeClr val="bg1"/>
                </a:solidFill>
                <a:latin typeface="Garamond" pitchFamily="18" charset="0"/>
              </a:rPr>
              <a:t>1</a:t>
            </a:r>
            <a:endParaRPr lang="en-US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3" name="Téglalap 18"/>
          <p:cNvSpPr>
            <a:spLocks noChangeArrowheads="1"/>
          </p:cNvSpPr>
          <p:nvPr/>
        </p:nvSpPr>
        <p:spPr bwMode="auto">
          <a:xfrm>
            <a:off x="481102" y="4435475"/>
            <a:ext cx="6883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Garamond" pitchFamily="18" charset="0"/>
              </a:rPr>
              <a:t>TO 4</a:t>
            </a:r>
            <a:endParaRPr lang="en-US" sz="1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4" name="Téglalap 22"/>
          <p:cNvSpPr>
            <a:spLocks noChangeArrowheads="1"/>
          </p:cNvSpPr>
          <p:nvPr/>
        </p:nvSpPr>
        <p:spPr bwMode="auto">
          <a:xfrm>
            <a:off x="117856" y="5349875"/>
            <a:ext cx="6883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Garamond" pitchFamily="18" charset="0"/>
              </a:rPr>
              <a:t>TO 8</a:t>
            </a:r>
            <a:endParaRPr lang="en-US" sz="1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5" name="Téglalap 23"/>
          <p:cNvSpPr>
            <a:spLocks noChangeArrowheads="1"/>
          </p:cNvSpPr>
          <p:nvPr/>
        </p:nvSpPr>
        <p:spPr bwMode="auto">
          <a:xfrm>
            <a:off x="827584" y="3429000"/>
            <a:ext cx="688395" cy="46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b="1" dirty="0" smtClean="0">
                <a:solidFill>
                  <a:schemeClr val="bg1"/>
                </a:solidFill>
                <a:latin typeface="Garamond" pitchFamily="18" charset="0"/>
              </a:rPr>
              <a:t>TO 2</a:t>
            </a:r>
            <a:endParaRPr lang="en-US" sz="1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6" name="Téglalap 24"/>
          <p:cNvSpPr>
            <a:spLocks noChangeArrowheads="1"/>
          </p:cNvSpPr>
          <p:nvPr/>
        </p:nvSpPr>
        <p:spPr bwMode="auto">
          <a:xfrm>
            <a:off x="573973" y="1533525"/>
            <a:ext cx="6883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Garamond" pitchFamily="18" charset="0"/>
              </a:rPr>
              <a:t>TO 3</a:t>
            </a:r>
            <a:endParaRPr lang="en-US" sz="1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7676B1-52B8-452D-96E7-2DF9D0B87AB4}" type="slidenum">
              <a:rPr lang="hu-HU" altLang="hu-HU" smtClean="0"/>
              <a:pPr>
                <a:defRPr/>
              </a:pPr>
              <a:t>16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307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199081" y="260648"/>
            <a:ext cx="8713788" cy="609600"/>
          </a:xfrm>
        </p:spPr>
        <p:txBody>
          <a:bodyPr/>
          <a:lstStyle/>
          <a:p>
            <a:pPr marL="342900" indent="-342900" eaLnBrk="1" hangingPunct="1">
              <a:lnSpc>
                <a:spcPct val="114000"/>
              </a:lnSpc>
              <a:spcBef>
                <a:spcPts val="3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Institutional background for the management of financial instruments 2/1</a:t>
            </a:r>
            <a:endParaRPr lang="en-US" altLang="hu-HU" sz="3200" b="1" dirty="0" smtClean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843588"/>
            <a:ext cx="2454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5"/>
          <p:cNvSpPr/>
          <p:nvPr/>
        </p:nvSpPr>
        <p:spPr>
          <a:xfrm>
            <a:off x="683460" y="1418237"/>
            <a:ext cx="2511154" cy="5706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hu-HU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Managing Authority at MNE*</a:t>
            </a:r>
            <a:endParaRPr kumimoji="0" lang="en-US" sz="1600" i="0" u="none" strike="noStrike" kern="1200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47"/>
          <p:cNvSpPr/>
          <p:nvPr/>
        </p:nvSpPr>
        <p:spPr>
          <a:xfrm>
            <a:off x="6171784" y="5384596"/>
            <a:ext cx="2864712" cy="4346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hu-HU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Final beneficiaries</a:t>
            </a:r>
            <a:endParaRPr kumimoji="0" lang="en-US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3347756" y="1412776"/>
            <a:ext cx="2187604" cy="5578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Prime Minister’s office 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5"/>
          <p:cNvSpPr/>
          <p:nvPr/>
        </p:nvSpPr>
        <p:spPr>
          <a:xfrm>
            <a:off x="5718905" y="1412776"/>
            <a:ext cx="2453389" cy="5578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Thematic policy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responsibles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323421" y="5398576"/>
            <a:ext cx="3627569" cy="406688"/>
          </a:xfrm>
          <a:prstGeom prst="roundRect">
            <a:avLst/>
          </a:prstGeom>
          <a:solidFill>
            <a:srgbClr val="4F81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Sales network: Info Points</a:t>
            </a:r>
            <a:endParaRPr lang="en-US" sz="2000" b="1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1475656" y="3347540"/>
            <a:ext cx="5832648" cy="1593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4564"/>
                </a:solidFill>
                <a:latin typeface="Garamond" panose="02020404030301010803" pitchFamily="18" charset="0"/>
              </a:rPr>
              <a:t>Hungarian Development Bank</a:t>
            </a:r>
          </a:p>
          <a:p>
            <a:pPr algn="ctr"/>
            <a:endParaRPr lang="en-US" b="1" dirty="0" smtClean="0">
              <a:solidFill>
                <a:srgbClr val="004564"/>
              </a:solidFill>
            </a:endParaRPr>
          </a:p>
          <a:p>
            <a:pPr algn="ctr"/>
            <a:endParaRPr lang="en-US" b="1" dirty="0" smtClean="0">
              <a:solidFill>
                <a:srgbClr val="004564"/>
              </a:solidFill>
            </a:endParaRPr>
          </a:p>
          <a:p>
            <a:pPr algn="ctr"/>
            <a:r>
              <a:rPr lang="en-US" dirty="0" smtClean="0">
                <a:solidFill>
                  <a:srgbClr val="004564"/>
                </a:solidFill>
                <a:latin typeface="Garamond" panose="02020404030301010803" pitchFamily="18" charset="0"/>
              </a:rPr>
              <a:t>Financial instruments:</a:t>
            </a:r>
          </a:p>
          <a:p>
            <a:pPr algn="ctr"/>
            <a:r>
              <a:rPr lang="en-US" dirty="0" smtClean="0">
                <a:solidFill>
                  <a:srgbClr val="004564"/>
                </a:solidFill>
                <a:latin typeface="Garamond" panose="02020404030301010803" pitchFamily="18" charset="0"/>
              </a:rPr>
              <a:t>Loan, combined products (</a:t>
            </a:r>
            <a:r>
              <a:rPr lang="en-US" dirty="0" err="1" smtClean="0">
                <a:solidFill>
                  <a:srgbClr val="004564"/>
                </a:solidFill>
                <a:latin typeface="Garamond" panose="02020404030301010803" pitchFamily="18" charset="0"/>
              </a:rPr>
              <a:t>grant+non</a:t>
            </a:r>
            <a:r>
              <a:rPr lang="en-US" dirty="0" smtClean="0">
                <a:solidFill>
                  <a:srgbClr val="004564"/>
                </a:solidFill>
                <a:latin typeface="Garamond" panose="02020404030301010803" pitchFamily="18" charset="0"/>
              </a:rPr>
              <a:t> refundable), VC</a:t>
            </a:r>
            <a:endParaRPr lang="en-US" dirty="0">
              <a:solidFill>
                <a:srgbClr val="004564"/>
              </a:solidFill>
              <a:latin typeface="Garamond" panose="02020404030301010803" pitchFamily="18" charset="0"/>
            </a:endParaRPr>
          </a:p>
        </p:txBody>
      </p:sp>
      <p:pic>
        <p:nvPicPr>
          <p:cNvPr id="31" name="Picture 2" descr="M:\Üzleti_D\Marketing_I\_Közös\Logok,szignok,bannerek\_HASZNÁLANDÓ LOGÓK 2012.11-től\Magyar_grafikusnak\Egysoros_HIVATALOS\MFB_HU_fehérkerete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8" t="13290" r="18624" b="51656"/>
          <a:stretch/>
        </p:blipFill>
        <p:spPr bwMode="auto">
          <a:xfrm>
            <a:off x="3419872" y="3789040"/>
            <a:ext cx="1872208" cy="48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lra-jobbra-felfelé nyíl 2"/>
          <p:cNvSpPr/>
          <p:nvPr/>
        </p:nvSpPr>
        <p:spPr>
          <a:xfrm rot="10800000">
            <a:off x="2195736" y="2094086"/>
            <a:ext cx="4320480" cy="1181445"/>
          </a:xfrm>
          <a:prstGeom prst="leftRightUpArrow">
            <a:avLst>
              <a:gd name="adj1" fmla="val 11138"/>
              <a:gd name="adj2" fmla="val 13448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elé nyíl 3"/>
          <p:cNvSpPr/>
          <p:nvPr/>
        </p:nvSpPr>
        <p:spPr>
          <a:xfrm>
            <a:off x="2839080" y="5013176"/>
            <a:ext cx="484632" cy="33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zaggatott nyíl jobbra 4"/>
          <p:cNvSpPr/>
          <p:nvPr/>
        </p:nvSpPr>
        <p:spPr>
          <a:xfrm>
            <a:off x="4131762" y="5359604"/>
            <a:ext cx="1944215" cy="484632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zövegdoboz 2"/>
          <p:cNvSpPr txBox="1">
            <a:spLocks noChangeArrowheads="1"/>
          </p:cNvSpPr>
          <p:nvPr/>
        </p:nvSpPr>
        <p:spPr bwMode="auto">
          <a:xfrm>
            <a:off x="577851" y="6459641"/>
            <a:ext cx="31300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* </a:t>
            </a:r>
            <a:r>
              <a:rPr lang="en-US" sz="1400" smtClean="0"/>
              <a:t>Ministry for National Economy</a:t>
            </a:r>
            <a:endParaRPr lang="en-US" sz="1400"/>
          </a:p>
        </p:txBody>
      </p:sp>
      <p:sp>
        <p:nvSpPr>
          <p:cNvPr id="22" name="Tartalom helye 2"/>
          <p:cNvSpPr txBox="1">
            <a:spLocks/>
          </p:cNvSpPr>
          <p:nvPr/>
        </p:nvSpPr>
        <p:spPr>
          <a:xfrm>
            <a:off x="4555975" y="2472111"/>
            <a:ext cx="3616319" cy="4066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000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Appointment</a:t>
            </a:r>
            <a:r>
              <a:rPr lang="hu-HU" sz="20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 of MFB </a:t>
            </a:r>
            <a:r>
              <a:rPr lang="hu-HU" sz="2000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by</a:t>
            </a:r>
            <a:r>
              <a:rPr lang="hu-HU" sz="20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 </a:t>
            </a:r>
            <a:r>
              <a:rPr lang="hu-HU" sz="2000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law</a:t>
            </a:r>
            <a:r>
              <a:rPr lang="hu-HU" sz="20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 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800" dirty="0" smtClean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en-GB" sz="16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7676B1-52B8-452D-96E7-2DF9D0B87AB4}" type="slidenum">
              <a:rPr lang="hu-HU" altLang="hu-HU" smtClean="0"/>
              <a:pPr>
                <a:defRPr/>
              </a:pPr>
              <a:t>17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233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Csoportba foglalás 85"/>
          <p:cNvGrpSpPr/>
          <p:nvPr/>
        </p:nvGrpSpPr>
        <p:grpSpPr>
          <a:xfrm>
            <a:off x="6875115" y="2755429"/>
            <a:ext cx="2233389" cy="307777"/>
            <a:chOff x="6875115" y="2755429"/>
            <a:chExt cx="2233389" cy="307777"/>
          </a:xfrm>
        </p:grpSpPr>
        <p:sp>
          <p:nvSpPr>
            <p:cNvPr id="75" name="Téglalap 74"/>
            <p:cNvSpPr/>
            <p:nvPr/>
          </p:nvSpPr>
          <p:spPr>
            <a:xfrm>
              <a:off x="6875115" y="2784444"/>
              <a:ext cx="2232248" cy="2474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Szövegdoboz 75"/>
            <p:cNvSpPr txBox="1"/>
            <p:nvPr/>
          </p:nvSpPr>
          <p:spPr>
            <a:xfrm>
              <a:off x="6876256" y="2755429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hu-HU" sz="1400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National Equity </a:t>
              </a:r>
              <a:r>
                <a:rPr lang="hu-HU" sz="1400" dirty="0" err="1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Fund</a:t>
              </a:r>
              <a:endParaRPr lang="en-GB" sz="14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09600"/>
          </a:xfrm>
        </p:spPr>
        <p:txBody>
          <a:bodyPr/>
          <a:lstStyle/>
          <a:p>
            <a:r>
              <a:rPr lang="hu-HU" sz="3200" b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Financial Instruments</a:t>
            </a:r>
            <a:endParaRPr lang="hu-HU" sz="3200" b="1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69826" y="1844824"/>
            <a:ext cx="1639737" cy="1203305"/>
            <a:chOff x="179512" y="1988840"/>
            <a:chExt cx="2016224" cy="648072"/>
          </a:xfrm>
        </p:grpSpPr>
        <p:sp>
          <p:nvSpPr>
            <p:cNvPr id="5" name="Lekerekített téglalap 4"/>
            <p:cNvSpPr/>
            <p:nvPr/>
          </p:nvSpPr>
          <p:spPr>
            <a:xfrm>
              <a:off x="179512" y="1988840"/>
              <a:ext cx="2016224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323528" y="2233103"/>
              <a:ext cx="1728192" cy="18233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hu-HU" sz="16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TO 1 (R&amp;D)</a:t>
              </a:r>
              <a:endParaRPr lang="hu-HU" sz="1600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69826" y="3119043"/>
            <a:ext cx="1639737" cy="412861"/>
            <a:chOff x="179512" y="2780928"/>
            <a:chExt cx="2016224" cy="648072"/>
          </a:xfrm>
        </p:grpSpPr>
        <p:sp>
          <p:nvSpPr>
            <p:cNvPr id="6" name="Lekerekített téglalap 5"/>
            <p:cNvSpPr/>
            <p:nvPr/>
          </p:nvSpPr>
          <p:spPr>
            <a:xfrm>
              <a:off x="179512" y="2780928"/>
              <a:ext cx="2016224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323528" y="2849068"/>
              <a:ext cx="1728192" cy="5314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hu-HU" sz="16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TO 2 (ICT)</a:t>
              </a:r>
              <a:endParaRPr lang="hu-HU" sz="1600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69826" y="3621202"/>
            <a:ext cx="1639737" cy="864017"/>
            <a:chOff x="179512" y="3501008"/>
            <a:chExt cx="2016224" cy="648072"/>
          </a:xfrm>
        </p:grpSpPr>
        <p:sp>
          <p:nvSpPr>
            <p:cNvPr id="7" name="Lekerekített téglalap 6"/>
            <p:cNvSpPr/>
            <p:nvPr/>
          </p:nvSpPr>
          <p:spPr>
            <a:xfrm>
              <a:off x="179512" y="3501008"/>
              <a:ext cx="2016224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323528" y="3687332"/>
              <a:ext cx="1728192" cy="25393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hu-HU" sz="16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TO 3 (</a:t>
              </a:r>
              <a:r>
                <a:rPr lang="hu-HU" sz="1600" b="1" dirty="0" err="1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SMEs</a:t>
              </a:r>
              <a:r>
                <a:rPr lang="hu-HU" sz="16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)</a:t>
              </a:r>
              <a:endParaRPr lang="hu-HU" sz="1600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69826" y="4547031"/>
            <a:ext cx="1639737" cy="745720"/>
            <a:chOff x="179512" y="4250221"/>
            <a:chExt cx="2016224" cy="648072"/>
          </a:xfrm>
        </p:grpSpPr>
        <p:sp>
          <p:nvSpPr>
            <p:cNvPr id="8" name="Lekerekített téglalap 7"/>
            <p:cNvSpPr/>
            <p:nvPr/>
          </p:nvSpPr>
          <p:spPr>
            <a:xfrm>
              <a:off x="179512" y="4250221"/>
              <a:ext cx="2016224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323528" y="4280280"/>
              <a:ext cx="1728192" cy="50820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hu-HU" sz="16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TO 4 (</a:t>
              </a:r>
              <a:r>
                <a:rPr lang="hu-HU" sz="1600" b="1" dirty="0" err="1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Energy</a:t>
              </a:r>
              <a:r>
                <a:rPr lang="hu-HU" sz="16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)</a:t>
              </a:r>
              <a:endParaRPr lang="hu-HU" sz="1600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69826" y="5321427"/>
            <a:ext cx="1639737" cy="830997"/>
            <a:chOff x="179512" y="4931026"/>
            <a:chExt cx="2016224" cy="1091691"/>
          </a:xfrm>
        </p:grpSpPr>
        <p:sp>
          <p:nvSpPr>
            <p:cNvPr id="9" name="Lekerekített téglalap 8"/>
            <p:cNvSpPr/>
            <p:nvPr/>
          </p:nvSpPr>
          <p:spPr>
            <a:xfrm>
              <a:off x="179512" y="5013176"/>
              <a:ext cx="2016224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79512" y="4931026"/>
              <a:ext cx="1872208" cy="109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TO 8 (</a:t>
              </a:r>
              <a:r>
                <a:rPr lang="hu-HU" sz="1600" b="1" dirty="0" err="1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Employment</a:t>
              </a:r>
              <a:r>
                <a:rPr lang="hu-HU" sz="16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))</a:t>
              </a:r>
              <a:endParaRPr lang="hu-HU" sz="1600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1835696" y="1348463"/>
            <a:ext cx="2439158" cy="431968"/>
            <a:chOff x="2195736" y="1348462"/>
            <a:chExt cx="2232248" cy="449613"/>
          </a:xfrm>
        </p:grpSpPr>
        <p:sp>
          <p:nvSpPr>
            <p:cNvPr id="15" name="Téglalap 14"/>
            <p:cNvSpPr/>
            <p:nvPr/>
          </p:nvSpPr>
          <p:spPr>
            <a:xfrm>
              <a:off x="2195736" y="1348462"/>
              <a:ext cx="2232248" cy="44961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2375756" y="1400144"/>
              <a:ext cx="1872208" cy="35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b="1" dirty="0" err="1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Loan</a:t>
              </a:r>
              <a:r>
                <a:rPr lang="hu-HU" sz="16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 Instruments</a:t>
              </a:r>
              <a:endParaRPr lang="hu-HU" sz="1600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90" name="Csoportba foglalás 89"/>
          <p:cNvGrpSpPr/>
          <p:nvPr/>
        </p:nvGrpSpPr>
        <p:grpSpPr>
          <a:xfrm>
            <a:off x="4366986" y="1267082"/>
            <a:ext cx="2437262" cy="584775"/>
            <a:chOff x="4542904" y="1267082"/>
            <a:chExt cx="2232248" cy="584775"/>
          </a:xfrm>
        </p:grpSpPr>
        <p:sp>
          <p:nvSpPr>
            <p:cNvPr id="16" name="Téglalap 15"/>
            <p:cNvSpPr/>
            <p:nvPr/>
          </p:nvSpPr>
          <p:spPr>
            <a:xfrm>
              <a:off x="4542904" y="1338511"/>
              <a:ext cx="2232248" cy="4419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4735475" y="1267082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b="1" dirty="0" err="1" smtClean="0">
                  <a:latin typeface="Garamond" panose="02020404030301010803" pitchFamily="18" charset="0"/>
                </a:rPr>
                <a:t>Combined</a:t>
              </a:r>
              <a:r>
                <a:rPr lang="hu-HU" sz="1600" b="1" dirty="0" smtClean="0">
                  <a:latin typeface="Garamond" panose="02020404030301010803" pitchFamily="18" charset="0"/>
                </a:rPr>
                <a:t> Instruments</a:t>
              </a:r>
              <a:endParaRPr lang="hu-HU" sz="1600" b="1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83" name="Csoportba foglalás 82"/>
          <p:cNvGrpSpPr/>
          <p:nvPr/>
        </p:nvGrpSpPr>
        <p:grpSpPr>
          <a:xfrm>
            <a:off x="6876256" y="1340768"/>
            <a:ext cx="2232248" cy="439662"/>
            <a:chOff x="6876256" y="1340768"/>
            <a:chExt cx="2232248" cy="439662"/>
          </a:xfrm>
        </p:grpSpPr>
        <p:sp>
          <p:nvSpPr>
            <p:cNvPr id="17" name="Téglalap 16"/>
            <p:cNvSpPr/>
            <p:nvPr/>
          </p:nvSpPr>
          <p:spPr>
            <a:xfrm>
              <a:off x="6876256" y="1340768"/>
              <a:ext cx="2232248" cy="43966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7056276" y="1390193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b="1" dirty="0" err="1" smtClean="0">
                  <a:latin typeface="Garamond" panose="02020404030301010803" pitchFamily="18" charset="0"/>
                </a:rPr>
                <a:t>Venture</a:t>
              </a:r>
              <a:r>
                <a:rPr lang="hu-HU" sz="1600" b="1" dirty="0" smtClean="0">
                  <a:latin typeface="Garamond" panose="02020404030301010803" pitchFamily="18" charset="0"/>
                </a:rPr>
                <a:t> Capital</a:t>
              </a:r>
              <a:endParaRPr lang="hu-HU" sz="1600" b="1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1835696" y="1890094"/>
            <a:ext cx="2430760" cy="523220"/>
            <a:chOff x="2178224" y="1890094"/>
            <a:chExt cx="2232248" cy="523220"/>
          </a:xfrm>
        </p:grpSpPr>
        <p:sp>
          <p:nvSpPr>
            <p:cNvPr id="32" name="Téglalap 31"/>
            <p:cNvSpPr/>
            <p:nvPr/>
          </p:nvSpPr>
          <p:spPr>
            <a:xfrm>
              <a:off x="2178224" y="1916832"/>
              <a:ext cx="2232248" cy="4682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2212132" y="1890094"/>
              <a:ext cx="2143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Garamond" panose="02020404030301010803" pitchFamily="18" charset="0"/>
                </a:rPr>
                <a:t>Supporting R&amp;D&amp;I activity at </a:t>
              </a:r>
              <a:r>
                <a:rPr lang="en-GB" sz="1400" dirty="0" smtClean="0">
                  <a:latin typeface="Garamond" panose="02020404030301010803" pitchFamily="18" charset="0"/>
                </a:rPr>
                <a:t>enterprises</a:t>
              </a:r>
              <a:endParaRPr lang="hu-HU" sz="140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1835696" y="3119044"/>
            <a:ext cx="2464668" cy="412860"/>
            <a:chOff x="2178224" y="2501997"/>
            <a:chExt cx="2266156" cy="494955"/>
          </a:xfrm>
        </p:grpSpPr>
        <p:sp>
          <p:nvSpPr>
            <p:cNvPr id="36" name="Téglalap 35"/>
            <p:cNvSpPr/>
            <p:nvPr/>
          </p:nvSpPr>
          <p:spPr>
            <a:xfrm>
              <a:off x="2178224" y="2501997"/>
              <a:ext cx="2232248" cy="49495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2212132" y="2595585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GB" sz="1400" dirty="0">
                  <a:latin typeface="Garamond" panose="02020404030301010803" pitchFamily="18" charset="0"/>
                </a:rPr>
                <a:t>Broadband development</a:t>
              </a:r>
            </a:p>
          </p:txBody>
        </p:sp>
      </p:grpSp>
      <p:grpSp>
        <p:nvGrpSpPr>
          <p:cNvPr id="27" name="Csoportba foglalás 26"/>
          <p:cNvGrpSpPr/>
          <p:nvPr/>
        </p:nvGrpSpPr>
        <p:grpSpPr>
          <a:xfrm>
            <a:off x="1835696" y="3789040"/>
            <a:ext cx="2419209" cy="481349"/>
            <a:chOff x="2161318" y="3133053"/>
            <a:chExt cx="2237603" cy="481349"/>
          </a:xfrm>
        </p:grpSpPr>
        <p:sp>
          <p:nvSpPr>
            <p:cNvPr id="39" name="Téglalap 38"/>
            <p:cNvSpPr/>
            <p:nvPr/>
          </p:nvSpPr>
          <p:spPr>
            <a:xfrm>
              <a:off x="2166673" y="3183952"/>
              <a:ext cx="2232248" cy="4304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2161318" y="3133053"/>
              <a:ext cx="2232248" cy="455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GB" sz="1400" b="1" dirty="0">
                  <a:latin typeface="Garamond" panose="02020404030301010803" pitchFamily="18" charset="0"/>
                </a:rPr>
                <a:t>SMEs' competitiveness </a:t>
              </a:r>
              <a:br>
                <a:rPr lang="en-GB" sz="1400" b="1" dirty="0">
                  <a:latin typeface="Garamond" panose="02020404030301010803" pitchFamily="18" charset="0"/>
                </a:rPr>
              </a:br>
              <a:r>
                <a:rPr lang="en-GB" sz="1400" b="1" dirty="0">
                  <a:latin typeface="Garamond" panose="02020404030301010803" pitchFamily="18" charset="0"/>
                </a:rPr>
                <a:t>(</a:t>
              </a:r>
              <a:r>
                <a:rPr lang="hu-HU" sz="1400" b="1" dirty="0" err="1">
                  <a:latin typeface="Garamond" panose="02020404030301010803" pitchFamily="18" charset="0"/>
                </a:rPr>
                <a:t>launched</a:t>
              </a:r>
              <a:r>
                <a:rPr lang="en-GB" sz="1400" b="1" dirty="0">
                  <a:latin typeface="Garamond" panose="02020404030301010803" pitchFamily="18" charset="0"/>
                </a:rPr>
                <a:t> in May 2016</a:t>
              </a:r>
              <a:r>
                <a:rPr lang="en-GB" sz="1400" b="1" dirty="0" smtClean="0">
                  <a:latin typeface="Garamond" panose="02020404030301010803" pitchFamily="18" charset="0"/>
                </a:rPr>
                <a:t>)</a:t>
              </a:r>
              <a:endParaRPr lang="en-GB" sz="1400" b="1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56" name="Csoportba foglalás 55"/>
          <p:cNvGrpSpPr/>
          <p:nvPr/>
        </p:nvGrpSpPr>
        <p:grpSpPr>
          <a:xfrm>
            <a:off x="1841487" y="4518955"/>
            <a:ext cx="2423730" cy="350205"/>
            <a:chOff x="2166673" y="4407393"/>
            <a:chExt cx="2242559" cy="461767"/>
          </a:xfrm>
        </p:grpSpPr>
        <p:sp>
          <p:nvSpPr>
            <p:cNvPr id="42" name="Téglalap 41"/>
            <p:cNvSpPr/>
            <p:nvPr/>
          </p:nvSpPr>
          <p:spPr>
            <a:xfrm>
              <a:off x="2176984" y="4468487"/>
              <a:ext cx="2232248" cy="4006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2166673" y="4407393"/>
              <a:ext cx="2232248" cy="423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hu-HU" sz="1400" dirty="0">
                  <a:latin typeface="Garamond" panose="02020404030301010803" pitchFamily="18" charset="0"/>
                </a:rPr>
                <a:t>E</a:t>
              </a:r>
              <a:r>
                <a:rPr lang="en-GB" sz="1400" dirty="0" err="1">
                  <a:latin typeface="Garamond" panose="02020404030301010803" pitchFamily="18" charset="0"/>
                </a:rPr>
                <a:t>nergy</a:t>
              </a:r>
              <a:r>
                <a:rPr lang="en-GB" sz="1400" dirty="0">
                  <a:latin typeface="Garamond" panose="02020404030301010803" pitchFamily="18" charset="0"/>
                </a:rPr>
                <a:t> efficiency of </a:t>
              </a:r>
              <a:r>
                <a:rPr lang="en-GB" sz="1400" dirty="0" smtClean="0">
                  <a:latin typeface="Garamond" panose="02020404030301010803" pitchFamily="18" charset="0"/>
                </a:rPr>
                <a:t>building</a:t>
              </a:r>
              <a:r>
                <a:rPr lang="hu-HU" sz="1400" dirty="0" smtClean="0">
                  <a:latin typeface="Garamond" panose="02020404030301010803" pitchFamily="18" charset="0"/>
                </a:rPr>
                <a:t>s</a:t>
              </a:r>
              <a:endParaRPr lang="en-GB" sz="140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57" name="Csoportba foglalás 56"/>
          <p:cNvGrpSpPr/>
          <p:nvPr/>
        </p:nvGrpSpPr>
        <p:grpSpPr>
          <a:xfrm>
            <a:off x="1841486" y="4970044"/>
            <a:ext cx="2433367" cy="322707"/>
            <a:chOff x="2179014" y="4930490"/>
            <a:chExt cx="2239855" cy="322707"/>
          </a:xfrm>
        </p:grpSpPr>
        <p:sp>
          <p:nvSpPr>
            <p:cNvPr id="45" name="Téglalap 44"/>
            <p:cNvSpPr/>
            <p:nvPr/>
          </p:nvSpPr>
          <p:spPr>
            <a:xfrm>
              <a:off x="2179014" y="4930490"/>
              <a:ext cx="2232248" cy="3227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Szövegdoboz 45"/>
            <p:cNvSpPr txBox="1"/>
            <p:nvPr/>
          </p:nvSpPr>
          <p:spPr>
            <a:xfrm>
              <a:off x="2186621" y="4942475"/>
              <a:ext cx="2232248" cy="226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hu-HU" sz="1400" dirty="0">
                  <a:latin typeface="Garamond" panose="02020404030301010803" pitchFamily="18" charset="0"/>
                </a:rPr>
                <a:t>E</a:t>
              </a:r>
              <a:r>
                <a:rPr lang="en-GB" sz="1400" dirty="0" err="1">
                  <a:latin typeface="Garamond" panose="02020404030301010803" pitchFamily="18" charset="0"/>
                </a:rPr>
                <a:t>nergy</a:t>
              </a:r>
              <a:r>
                <a:rPr lang="en-GB" sz="1400" dirty="0">
                  <a:latin typeface="Garamond" panose="02020404030301010803" pitchFamily="18" charset="0"/>
                </a:rPr>
                <a:t> efficiency of </a:t>
              </a:r>
              <a:r>
                <a:rPr lang="hu-HU" sz="1400" dirty="0" err="1" smtClean="0">
                  <a:latin typeface="Garamond" panose="02020404030301010803" pitchFamily="18" charset="0"/>
                </a:rPr>
                <a:t>SMEs</a:t>
              </a:r>
              <a:endParaRPr lang="en-GB" sz="140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89" name="Csoportba foglalás 88"/>
          <p:cNvGrpSpPr/>
          <p:nvPr/>
        </p:nvGrpSpPr>
        <p:grpSpPr>
          <a:xfrm>
            <a:off x="4366986" y="1881091"/>
            <a:ext cx="2437262" cy="523220"/>
            <a:chOff x="4538473" y="1881091"/>
            <a:chExt cx="2232248" cy="523220"/>
          </a:xfrm>
        </p:grpSpPr>
        <p:sp>
          <p:nvSpPr>
            <p:cNvPr id="48" name="Téglalap 47"/>
            <p:cNvSpPr/>
            <p:nvPr/>
          </p:nvSpPr>
          <p:spPr>
            <a:xfrm>
              <a:off x="4538473" y="1919169"/>
              <a:ext cx="2232248" cy="4663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Szövegdoboz 48"/>
            <p:cNvSpPr txBox="1"/>
            <p:nvPr/>
          </p:nvSpPr>
          <p:spPr>
            <a:xfrm>
              <a:off x="4538473" y="1881091"/>
              <a:ext cx="2232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Garamond" panose="02020404030301010803" pitchFamily="18" charset="0"/>
                </a:rPr>
                <a:t>Supporting R&amp;D&amp;I activity at </a:t>
              </a:r>
              <a:r>
                <a:rPr lang="en-GB" sz="1400" dirty="0" smtClean="0">
                  <a:latin typeface="Garamond" panose="02020404030301010803" pitchFamily="18" charset="0"/>
                </a:rPr>
                <a:t>enterprises</a:t>
              </a:r>
              <a:endParaRPr lang="hu-HU" sz="140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91" name="Csoportba foglalás 90"/>
          <p:cNvGrpSpPr/>
          <p:nvPr/>
        </p:nvGrpSpPr>
        <p:grpSpPr>
          <a:xfrm>
            <a:off x="4366985" y="3119045"/>
            <a:ext cx="2437286" cy="412860"/>
            <a:chOff x="4555985" y="3181547"/>
            <a:chExt cx="2274725" cy="440375"/>
          </a:xfrm>
        </p:grpSpPr>
        <p:sp>
          <p:nvSpPr>
            <p:cNvPr id="51" name="Téglalap 50"/>
            <p:cNvSpPr/>
            <p:nvPr/>
          </p:nvSpPr>
          <p:spPr>
            <a:xfrm>
              <a:off x="4555985" y="3181547"/>
              <a:ext cx="2232248" cy="4403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Szövegdoboz 51"/>
            <p:cNvSpPr txBox="1"/>
            <p:nvPr/>
          </p:nvSpPr>
          <p:spPr>
            <a:xfrm>
              <a:off x="4598462" y="3216814"/>
              <a:ext cx="2232248" cy="29800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GB" sz="1400" dirty="0">
                  <a:solidFill>
                    <a:srgbClr val="000000"/>
                  </a:solidFill>
                  <a:latin typeface="Garamond" panose="02020404030301010803" pitchFamily="18" charset="0"/>
                </a:rPr>
                <a:t>ICT development at </a:t>
              </a:r>
              <a:r>
                <a:rPr lang="en-GB" sz="1400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enterprise</a:t>
              </a:r>
              <a:r>
                <a:rPr lang="hu-HU" sz="1400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s</a:t>
              </a:r>
              <a:endParaRPr lang="hu-HU" sz="14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92" name="Csoportba foglalás 91"/>
          <p:cNvGrpSpPr/>
          <p:nvPr/>
        </p:nvGrpSpPr>
        <p:grpSpPr>
          <a:xfrm>
            <a:off x="4366986" y="3573016"/>
            <a:ext cx="2437285" cy="291440"/>
            <a:chOff x="4552884" y="3642045"/>
            <a:chExt cx="2233389" cy="291440"/>
          </a:xfrm>
        </p:grpSpPr>
        <p:sp>
          <p:nvSpPr>
            <p:cNvPr id="54" name="Téglalap 53"/>
            <p:cNvSpPr/>
            <p:nvPr/>
          </p:nvSpPr>
          <p:spPr>
            <a:xfrm>
              <a:off x="4554025" y="3686008"/>
              <a:ext cx="2232248" cy="2474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Szövegdoboz 54"/>
            <p:cNvSpPr txBox="1"/>
            <p:nvPr/>
          </p:nvSpPr>
          <p:spPr>
            <a:xfrm>
              <a:off x="4552884" y="3642045"/>
              <a:ext cx="2232248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dirty="0">
                  <a:solidFill>
                    <a:srgbClr val="000000"/>
                  </a:solidFill>
                  <a:latin typeface="Garamond" panose="02020404030301010803" pitchFamily="18" charset="0"/>
                </a:rPr>
                <a:t>Capacity building at SMEs</a:t>
              </a:r>
            </a:p>
          </p:txBody>
        </p:sp>
      </p:grpSp>
      <p:grpSp>
        <p:nvGrpSpPr>
          <p:cNvPr id="93" name="Csoportba foglalás 92"/>
          <p:cNvGrpSpPr/>
          <p:nvPr/>
        </p:nvGrpSpPr>
        <p:grpSpPr>
          <a:xfrm>
            <a:off x="4368211" y="3893421"/>
            <a:ext cx="2436038" cy="471683"/>
            <a:chOff x="4552884" y="3933485"/>
            <a:chExt cx="2235349" cy="471683"/>
          </a:xfrm>
        </p:grpSpPr>
        <p:sp>
          <p:nvSpPr>
            <p:cNvPr id="60" name="Téglalap 59"/>
            <p:cNvSpPr/>
            <p:nvPr/>
          </p:nvSpPr>
          <p:spPr>
            <a:xfrm>
              <a:off x="4555985" y="3986072"/>
              <a:ext cx="2232248" cy="4190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Szövegdoboz 60"/>
            <p:cNvSpPr txBox="1"/>
            <p:nvPr/>
          </p:nvSpPr>
          <p:spPr>
            <a:xfrm>
              <a:off x="4552884" y="3933485"/>
              <a:ext cx="2232248" cy="443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hu-HU" sz="1400" dirty="0">
                  <a:solidFill>
                    <a:srgbClr val="000000"/>
                  </a:solidFill>
                  <a:latin typeface="Garamond" panose="02020404030301010803" pitchFamily="18" charset="0"/>
                </a:rPr>
                <a:t>M</a:t>
              </a:r>
              <a:r>
                <a:rPr lang="en-GB" sz="1400" dirty="0" err="1">
                  <a:solidFill>
                    <a:srgbClr val="000000"/>
                  </a:solidFill>
                  <a:latin typeface="Garamond" panose="02020404030301010803" pitchFamily="18" charset="0"/>
                </a:rPr>
                <a:t>edium</a:t>
              </a:r>
              <a:r>
                <a:rPr lang="en-GB" sz="1400" dirty="0">
                  <a:solidFill>
                    <a:srgbClr val="000000"/>
                  </a:solidFill>
                  <a:latin typeface="Garamond" panose="02020404030301010803" pitchFamily="18" charset="0"/>
                </a:rPr>
                <a:t> sized enterprises in</a:t>
              </a:r>
              <a:r>
                <a:rPr lang="hu-HU" sz="1400" dirty="0">
                  <a:solidFill>
                    <a:srgbClr val="000000"/>
                  </a:solidFill>
                  <a:latin typeface="Garamond" panose="02020404030301010803" pitchFamily="18" charset="0"/>
                </a:rPr>
                <a:t> </a:t>
              </a:r>
              <a:r>
                <a:rPr lang="hu-HU" sz="1400" dirty="0" err="1">
                  <a:solidFill>
                    <a:srgbClr val="000000"/>
                  </a:solidFill>
                  <a:latin typeface="Garamond" panose="02020404030301010803" pitchFamily="18" charset="0"/>
                </a:rPr>
                <a:t>food</a:t>
              </a:r>
              <a:r>
                <a:rPr lang="en-GB" sz="1400" dirty="0">
                  <a:solidFill>
                    <a:srgbClr val="000000"/>
                  </a:solidFill>
                  <a:latin typeface="Garamond" panose="02020404030301010803" pitchFamily="18" charset="0"/>
                </a:rPr>
                <a:t>  processing industry</a:t>
              </a:r>
              <a:endParaRPr lang="hu-HU" sz="14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94" name="Csoportba foglalás 93"/>
          <p:cNvGrpSpPr/>
          <p:nvPr/>
        </p:nvGrpSpPr>
        <p:grpSpPr>
          <a:xfrm>
            <a:off x="4366987" y="4565290"/>
            <a:ext cx="2437262" cy="727462"/>
            <a:chOff x="4555985" y="4549634"/>
            <a:chExt cx="2235349" cy="635315"/>
          </a:xfrm>
        </p:grpSpPr>
        <p:sp>
          <p:nvSpPr>
            <p:cNvPr id="63" name="Téglalap 62"/>
            <p:cNvSpPr/>
            <p:nvPr/>
          </p:nvSpPr>
          <p:spPr>
            <a:xfrm>
              <a:off x="4559086" y="4549634"/>
              <a:ext cx="2232248" cy="63531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Szövegdoboz 63"/>
            <p:cNvSpPr txBox="1"/>
            <p:nvPr/>
          </p:nvSpPr>
          <p:spPr>
            <a:xfrm>
              <a:off x="4555985" y="4603981"/>
              <a:ext cx="2232248" cy="47824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GB" sz="1400" dirty="0">
                  <a:solidFill>
                    <a:srgbClr val="000000"/>
                  </a:solidFill>
                  <a:latin typeface="Garamond" panose="02020404030301010803" pitchFamily="18" charset="0"/>
                </a:rPr>
                <a:t>Energy efficiency developments with renewable energy sources</a:t>
              </a:r>
            </a:p>
          </p:txBody>
        </p:sp>
      </p:grpSp>
      <p:grpSp>
        <p:nvGrpSpPr>
          <p:cNvPr id="58" name="Csoportba foglalás 57"/>
          <p:cNvGrpSpPr/>
          <p:nvPr/>
        </p:nvGrpSpPr>
        <p:grpSpPr>
          <a:xfrm>
            <a:off x="1835697" y="5475377"/>
            <a:ext cx="2428398" cy="288032"/>
            <a:chOff x="2174966" y="5349274"/>
            <a:chExt cx="2233144" cy="288032"/>
          </a:xfrm>
        </p:grpSpPr>
        <p:sp>
          <p:nvSpPr>
            <p:cNvPr id="66" name="Téglalap 65"/>
            <p:cNvSpPr/>
            <p:nvPr/>
          </p:nvSpPr>
          <p:spPr>
            <a:xfrm>
              <a:off x="2175862" y="5403998"/>
              <a:ext cx="2232248" cy="2333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Szövegdoboz 66"/>
            <p:cNvSpPr txBox="1"/>
            <p:nvPr/>
          </p:nvSpPr>
          <p:spPr>
            <a:xfrm>
              <a:off x="2174966" y="5349274"/>
              <a:ext cx="2232248" cy="17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hu-HU" sz="1400" dirty="0" err="1">
                  <a:latin typeface="Garamond" panose="02020404030301010803" pitchFamily="18" charset="0"/>
                </a:rPr>
                <a:t>Employment</a:t>
              </a:r>
              <a:r>
                <a:rPr lang="hu-HU" sz="1400" dirty="0">
                  <a:latin typeface="Garamond" panose="02020404030301010803" pitchFamily="18" charset="0"/>
                </a:rPr>
                <a:t> </a:t>
              </a:r>
              <a:r>
                <a:rPr lang="hu-HU" sz="1400" dirty="0" err="1">
                  <a:latin typeface="Garamond" panose="02020404030301010803" pitchFamily="18" charset="0"/>
                </a:rPr>
                <a:t>growth</a:t>
              </a:r>
              <a:endParaRPr lang="en-GB" sz="140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84" name="Csoportba foglalás 83"/>
          <p:cNvGrpSpPr/>
          <p:nvPr/>
        </p:nvGrpSpPr>
        <p:grpSpPr>
          <a:xfrm>
            <a:off x="6876256" y="1880662"/>
            <a:ext cx="2232248" cy="523220"/>
            <a:chOff x="6876256" y="1880662"/>
            <a:chExt cx="2232248" cy="523220"/>
          </a:xfrm>
        </p:grpSpPr>
        <p:sp>
          <p:nvSpPr>
            <p:cNvPr id="69" name="Téglalap 68"/>
            <p:cNvSpPr/>
            <p:nvPr/>
          </p:nvSpPr>
          <p:spPr>
            <a:xfrm>
              <a:off x="6876256" y="1918740"/>
              <a:ext cx="2232248" cy="46630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Szövegdoboz 69"/>
            <p:cNvSpPr txBox="1"/>
            <p:nvPr/>
          </p:nvSpPr>
          <p:spPr>
            <a:xfrm>
              <a:off x="6876256" y="1880662"/>
              <a:ext cx="2232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en-GB" sz="1400" dirty="0">
                  <a:solidFill>
                    <a:srgbClr val="000000"/>
                  </a:solidFill>
                  <a:latin typeface="Garamond" panose="02020404030301010803" pitchFamily="18" charset="0"/>
                </a:rPr>
                <a:t>National </a:t>
              </a:r>
              <a:r>
                <a:rPr lang="en-GB" sz="1400" dirty="0" err="1">
                  <a:solidFill>
                    <a:srgbClr val="000000"/>
                  </a:solidFill>
                  <a:latin typeface="Garamond" panose="02020404030301010803" pitchFamily="18" charset="0"/>
                </a:rPr>
                <a:t>Technolog</a:t>
              </a:r>
              <a:r>
                <a:rPr lang="hu-HU" sz="1400" dirty="0">
                  <a:solidFill>
                    <a:srgbClr val="000000"/>
                  </a:solidFill>
                  <a:latin typeface="Garamond" panose="02020404030301010803" pitchFamily="18" charset="0"/>
                </a:rPr>
                <a:t>y</a:t>
              </a:r>
              <a:r>
                <a:rPr lang="en-GB" sz="1400" dirty="0">
                  <a:solidFill>
                    <a:srgbClr val="000000"/>
                  </a:solidFill>
                  <a:latin typeface="Garamond" panose="02020404030301010803" pitchFamily="18" charset="0"/>
                </a:rPr>
                <a:t> and IP VC </a:t>
              </a:r>
              <a:r>
                <a:rPr lang="hu-HU" sz="1400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P</a:t>
              </a:r>
              <a:r>
                <a:rPr lang="en-GB" sz="1400" dirty="0" err="1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rogramme</a:t>
              </a:r>
              <a:endParaRPr lang="hu-HU" sz="14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85" name="Csoportba foglalás 84"/>
          <p:cNvGrpSpPr/>
          <p:nvPr/>
        </p:nvGrpSpPr>
        <p:grpSpPr>
          <a:xfrm>
            <a:off x="6875115" y="2431292"/>
            <a:ext cx="2233389" cy="307777"/>
            <a:chOff x="6875115" y="2431292"/>
            <a:chExt cx="2233389" cy="307777"/>
          </a:xfrm>
        </p:grpSpPr>
        <p:sp>
          <p:nvSpPr>
            <p:cNvPr id="72" name="Téglalap 71"/>
            <p:cNvSpPr/>
            <p:nvPr/>
          </p:nvSpPr>
          <p:spPr>
            <a:xfrm>
              <a:off x="6876256" y="2461443"/>
              <a:ext cx="2232248" cy="2474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Szövegdoboz 72"/>
            <p:cNvSpPr txBox="1"/>
            <p:nvPr/>
          </p:nvSpPr>
          <p:spPr>
            <a:xfrm>
              <a:off x="6875115" y="2431292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hu-HU" sz="1400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S3 VC </a:t>
              </a:r>
              <a:r>
                <a:rPr lang="hu-HU" sz="1400" dirty="0" err="1">
                  <a:solidFill>
                    <a:srgbClr val="000000"/>
                  </a:solidFill>
                  <a:latin typeface="Garamond" panose="02020404030301010803" pitchFamily="18" charset="0"/>
                </a:rPr>
                <a:t>P</a:t>
              </a:r>
              <a:r>
                <a:rPr lang="hu-HU" sz="1400" dirty="0" err="1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rogramme</a:t>
              </a:r>
              <a:endParaRPr lang="en-GB" sz="14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87" name="Csoportba foglalás 86"/>
          <p:cNvGrpSpPr/>
          <p:nvPr/>
        </p:nvGrpSpPr>
        <p:grpSpPr>
          <a:xfrm>
            <a:off x="6852778" y="3068960"/>
            <a:ext cx="2247900" cy="492443"/>
            <a:chOff x="6852778" y="3121804"/>
            <a:chExt cx="2247900" cy="499398"/>
          </a:xfrm>
        </p:grpSpPr>
        <p:sp>
          <p:nvSpPr>
            <p:cNvPr id="78" name="Téglalap 77"/>
            <p:cNvSpPr/>
            <p:nvPr/>
          </p:nvSpPr>
          <p:spPr>
            <a:xfrm>
              <a:off x="6868430" y="3180827"/>
              <a:ext cx="2232248" cy="44037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Szövegdoboz 78"/>
            <p:cNvSpPr txBox="1"/>
            <p:nvPr/>
          </p:nvSpPr>
          <p:spPr>
            <a:xfrm>
              <a:off x="6852778" y="3121804"/>
              <a:ext cx="22322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en-US" sz="1300" dirty="0">
                  <a:solidFill>
                    <a:srgbClr val="000000"/>
                  </a:solidFill>
                  <a:latin typeface="Garamond" panose="02020404030301010803" pitchFamily="18" charset="0"/>
                </a:rPr>
                <a:t>Specialized seed and pre-seed VC for new ICT SMEs</a:t>
              </a:r>
            </a:p>
          </p:txBody>
        </p:sp>
      </p:grpSp>
      <p:grpSp>
        <p:nvGrpSpPr>
          <p:cNvPr id="88" name="Csoportba foglalás 87"/>
          <p:cNvGrpSpPr/>
          <p:nvPr/>
        </p:nvGrpSpPr>
        <p:grpSpPr>
          <a:xfrm>
            <a:off x="6851959" y="3688987"/>
            <a:ext cx="2247900" cy="748125"/>
            <a:chOff x="6851959" y="3856542"/>
            <a:chExt cx="2247900" cy="440375"/>
          </a:xfrm>
        </p:grpSpPr>
        <p:sp>
          <p:nvSpPr>
            <p:cNvPr id="81" name="Téglalap 80"/>
            <p:cNvSpPr/>
            <p:nvPr/>
          </p:nvSpPr>
          <p:spPr>
            <a:xfrm>
              <a:off x="6867611" y="3856542"/>
              <a:ext cx="2232248" cy="44037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Szövegdoboz 81"/>
            <p:cNvSpPr txBox="1"/>
            <p:nvPr/>
          </p:nvSpPr>
          <p:spPr>
            <a:xfrm>
              <a:off x="6851959" y="3894818"/>
              <a:ext cx="2232248" cy="363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fontAlgn="ctr"/>
              <a:r>
                <a:rPr lang="en-GB" sz="1400" i="1" dirty="0" err="1">
                  <a:solidFill>
                    <a:srgbClr val="000000"/>
                  </a:solidFill>
                  <a:latin typeface="Garamond" panose="02020404030301010803" pitchFamily="18" charset="0"/>
                </a:rPr>
                <a:t>Irinyi</a:t>
              </a:r>
              <a:r>
                <a:rPr lang="en-GB" sz="1400" i="1" dirty="0">
                  <a:solidFill>
                    <a:srgbClr val="000000"/>
                  </a:solidFill>
                  <a:latin typeface="Garamond" panose="02020404030301010803" pitchFamily="18" charset="0"/>
                </a:rPr>
                <a:t> </a:t>
              </a:r>
              <a:r>
                <a:rPr lang="en-GB" sz="1400" dirty="0">
                  <a:solidFill>
                    <a:srgbClr val="000000"/>
                  </a:solidFill>
                  <a:latin typeface="Garamond" panose="02020404030301010803" pitchFamily="18" charset="0"/>
                </a:rPr>
                <a:t>VC programme</a:t>
              </a:r>
              <a:r>
                <a:rPr lang="hu-HU" sz="1400" dirty="0">
                  <a:solidFill>
                    <a:srgbClr val="000000"/>
                  </a:solidFill>
                  <a:latin typeface="Garamond" panose="02020404030301010803" pitchFamily="18" charset="0"/>
                </a:rPr>
                <a:t> (</a:t>
              </a:r>
              <a:r>
                <a:rPr lang="hu-HU" sz="1400" dirty="0" err="1">
                  <a:solidFill>
                    <a:srgbClr val="000000"/>
                  </a:solidFill>
                  <a:latin typeface="Garamond" panose="02020404030301010803" pitchFamily="18" charset="0"/>
                </a:rPr>
                <a:t>industry</a:t>
              </a:r>
              <a:r>
                <a:rPr lang="hu-HU" sz="1400" dirty="0">
                  <a:solidFill>
                    <a:srgbClr val="000000"/>
                  </a:solidFill>
                  <a:latin typeface="Garamond" panose="02020404030301010803" pitchFamily="18" charset="0"/>
                </a:rPr>
                <a:t> </a:t>
              </a:r>
              <a:r>
                <a:rPr lang="hu-HU" sz="1400" dirty="0" err="1">
                  <a:solidFill>
                    <a:srgbClr val="000000"/>
                  </a:solidFill>
                  <a:latin typeface="Garamond" panose="02020404030301010803" pitchFamily="18" charset="0"/>
                </a:rPr>
                <a:t>focus</a:t>
              </a:r>
              <a:r>
                <a:rPr lang="hu-HU" sz="1400" dirty="0">
                  <a:solidFill>
                    <a:srgbClr val="000000"/>
                  </a:solidFill>
                  <a:latin typeface="Garamond" panose="02020404030301010803" pitchFamily="18" charset="0"/>
                </a:rPr>
                <a:t>)</a:t>
              </a:r>
              <a:endParaRPr lang="en-US" sz="14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7676B1-52B8-452D-96E7-2DF9D0B87AB4}" type="slidenum">
              <a:rPr lang="hu-HU" altLang="hu-HU" smtClean="0"/>
              <a:pPr>
                <a:defRPr/>
              </a:pPr>
              <a:t>18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106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3240360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Major project – ELI ALPS</a:t>
            </a:r>
            <a:endParaRPr lang="en-GB" sz="16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843588"/>
            <a:ext cx="2454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7676B1-52B8-452D-96E7-2DF9D0B87AB4}" type="slidenum">
              <a:rPr lang="hu-HU" altLang="hu-HU" smtClean="0"/>
              <a:pPr>
                <a:defRPr/>
              </a:pPr>
              <a:t>19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85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/>
          </p:cNvSpPr>
          <p:nvPr/>
        </p:nvSpPr>
        <p:spPr bwMode="auto">
          <a:xfrm>
            <a:off x="685800" y="1282701"/>
            <a:ext cx="7772400" cy="147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GB" altLang="hu-HU" sz="44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4" y="5877984"/>
            <a:ext cx="2454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2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hu-HU" sz="32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Content of the presentation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0" y="1757422"/>
            <a:ext cx="9144000" cy="3831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sz="2400" dirty="0">
                <a:solidFill>
                  <a:schemeClr val="tx2"/>
                </a:solidFill>
                <a:latin typeface="Garamond" panose="02020404030301010803" pitchFamily="18" charset="0"/>
              </a:rPr>
              <a:t>General overview </a:t>
            </a:r>
            <a:r>
              <a:rPr lang="en-GB" altLang="hu-HU" sz="24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abo</a:t>
            </a:r>
            <a:r>
              <a:rPr lang="hu-HU" altLang="hu-HU" sz="2400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ut</a:t>
            </a:r>
            <a:r>
              <a:rPr lang="hu-HU" altLang="hu-HU" sz="24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 </a:t>
            </a:r>
            <a:r>
              <a:rPr lang="hu-HU" altLang="hu-HU" sz="2400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the</a:t>
            </a:r>
            <a:r>
              <a:rPr lang="hu-HU" altLang="hu-HU" sz="24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 </a:t>
            </a:r>
            <a:r>
              <a:rPr lang="hu-HU" altLang="hu-HU" sz="2400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Operational</a:t>
            </a:r>
            <a:r>
              <a:rPr lang="hu-HU" altLang="hu-HU" sz="24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 </a:t>
            </a:r>
            <a:r>
              <a:rPr lang="hu-HU" altLang="hu-HU" sz="2400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Programme</a:t>
            </a:r>
            <a:endParaRPr lang="hu-HU" altLang="hu-HU" sz="2400" dirty="0" smtClean="0">
              <a:solidFill>
                <a:schemeClr val="tx2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400" dirty="0" err="1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Evaluation</a:t>
            </a:r>
            <a:r>
              <a:rPr lang="hu-HU" altLang="hu-HU" sz="24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 of </a:t>
            </a:r>
            <a:r>
              <a:rPr lang="hu-HU" altLang="hu-HU" sz="2400" dirty="0" err="1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the</a:t>
            </a:r>
            <a:r>
              <a:rPr lang="hu-HU" altLang="hu-HU" sz="24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 i</a:t>
            </a:r>
            <a:r>
              <a:rPr lang="en-GB" altLang="hu-HU" sz="2400" dirty="0" err="1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nstitutional</a:t>
            </a:r>
            <a:r>
              <a:rPr lang="en-GB" altLang="hu-HU" sz="24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 background</a:t>
            </a:r>
            <a:r>
              <a:rPr lang="hu-HU" altLang="hu-HU" sz="24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 -</a:t>
            </a:r>
            <a:r>
              <a:rPr lang="en-GB" altLang="hu-HU" sz="24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 organisation of MA;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sz="24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State of play;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sz="24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Introduction of priorities - measures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sz="24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Financial instruments;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sz="24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Major Project – ELI ALP</a:t>
            </a:r>
            <a:r>
              <a:rPr lang="hu-HU" altLang="hu-HU" sz="24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S</a:t>
            </a:r>
            <a:endParaRPr lang="en-GB" altLang="hu-HU" sz="2400" dirty="0" smtClean="0">
              <a:solidFill>
                <a:schemeClr val="tx2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sz="24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Lessons learned – Challenges, benefits, success stories</a:t>
            </a:r>
          </a:p>
        </p:txBody>
      </p:sp>
    </p:spTree>
    <p:extLst>
      <p:ext uri="{BB962C8B-B14F-4D97-AF65-F5344CB8AC3E}">
        <p14:creationId xmlns:p14="http://schemas.microsoft.com/office/powerpoint/2010/main" val="4931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150800" y="54394"/>
            <a:ext cx="8713788" cy="1080294"/>
          </a:xfrm>
        </p:spPr>
        <p:txBody>
          <a:bodyPr/>
          <a:lstStyle/>
          <a:p>
            <a:pPr marL="342900" indent="-342900" eaLnBrk="1" hangingPunct="1">
              <a:lnSpc>
                <a:spcPct val="114000"/>
              </a:lnSpc>
              <a:spcBef>
                <a:spcPts val="300"/>
              </a:spcBef>
            </a:pPr>
            <a:r>
              <a:rPr lang="en-US" altLang="hu-HU" sz="2000" b="1" dirty="0" smtClean="0">
                <a:solidFill>
                  <a:schemeClr val="bg1"/>
                </a:solidFill>
                <a:latin typeface="Garamond" pitchFamily="18" charset="0"/>
              </a:rPr>
              <a:t>ELI-ALPS phased major project in Szeged -2/1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843588"/>
            <a:ext cx="2454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églalap 5"/>
          <p:cNvSpPr>
            <a:spLocks noChangeArrowheads="1"/>
          </p:cNvSpPr>
          <p:nvPr/>
        </p:nvSpPr>
        <p:spPr bwMode="auto">
          <a:xfrm>
            <a:off x="34925" y="3140968"/>
            <a:ext cx="4429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4F81BD"/>
              </a:buClr>
            </a:pPr>
            <a:r>
              <a:rPr lang="en-US" sz="1400" b="1" dirty="0" smtClean="0">
                <a:solidFill>
                  <a:srgbClr val="000000"/>
                </a:solidFill>
                <a:latin typeface="Garamond" pitchFamily="18" charset="0"/>
              </a:rPr>
              <a:t>Current status</a:t>
            </a:r>
            <a:endParaRPr lang="en-US" sz="1400" b="1" dirty="0">
              <a:solidFill>
                <a:srgbClr val="000000"/>
              </a:solidFill>
              <a:latin typeface="Garamond" pitchFamily="18" charset="0"/>
            </a:endParaRPr>
          </a:p>
        </p:txBody>
      </p:sp>
      <p:graphicFrame>
        <p:nvGraphicFramePr>
          <p:cNvPr id="29" name="Tábláza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20719"/>
              </p:ext>
            </p:extLst>
          </p:nvPr>
        </p:nvGraphicFramePr>
        <p:xfrm>
          <a:off x="4716016" y="1484784"/>
          <a:ext cx="403225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276"/>
                <a:gridCol w="1473501"/>
                <a:gridCol w="1190474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anose="020B0604020202020204" pitchFamily="34" charset="0"/>
                        </a:rPr>
                        <a:t>Phase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Garamond" pitchFamily="18" charset="0"/>
                        <a:cs typeface="Arial" panose="020B0604020202020204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anose="020B0604020202020204" pitchFamily="34" charset="0"/>
                        </a:rPr>
                        <a:t>Approved budget (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anose="020B0604020202020204" pitchFamily="34" charset="0"/>
                        </a:rPr>
                        <a:t>mEUR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Garamond" pitchFamily="18" charset="0"/>
                        <a:cs typeface="Arial" panose="020B0604020202020204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Garamond" pitchFamily="18" charset="0"/>
                        <a:cs typeface="Arial" panose="020B0604020202020204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anose="020B0604020202020204" pitchFamily="34" charset="0"/>
                        </a:rPr>
                        <a:t>Phase 1.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anose="020B0604020202020204" pitchFamily="34" charset="0"/>
                        </a:rPr>
                        <a:t> 2007-13 (EDOP)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Garamond" pitchFamily="18" charset="0"/>
                        <a:cs typeface="Arial" panose="020B0604020202020204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Arial" panose="020B0604020202020204" pitchFamily="34" charset="0"/>
                        </a:rPr>
                        <a:t>97.9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Arial" panose="020B0604020202020204" pitchFamily="34" charset="0"/>
                        </a:rPr>
                        <a:t>Finished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anose="020B0604020202020204" pitchFamily="34" charset="0"/>
                        </a:rPr>
                        <a:t>Phase 2. 2014-20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  <a:latin typeface="Garamond" pitchFamily="18" charset="0"/>
                          <a:cs typeface="Arial" panose="020B0604020202020204" pitchFamily="34" charset="0"/>
                        </a:rPr>
                        <a:t> (EDIOP)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Garamond" pitchFamily="18" charset="0"/>
                        <a:cs typeface="Arial" panose="020B0604020202020204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Arial" panose="020B0604020202020204" pitchFamily="34" charset="0"/>
                        </a:rPr>
                        <a:t>133.5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Arial" panose="020B0604020202020204" pitchFamily="34" charset="0"/>
                        </a:rPr>
                        <a:t>In progress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Téglalap 13"/>
          <p:cNvSpPr>
            <a:spLocks noChangeArrowheads="1"/>
          </p:cNvSpPr>
          <p:nvPr/>
        </p:nvSpPr>
        <p:spPr bwMode="auto">
          <a:xfrm>
            <a:off x="107503" y="1165225"/>
            <a:ext cx="266429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Clr>
                <a:srgbClr val="4F81BD"/>
              </a:buClr>
            </a:pPr>
            <a:r>
              <a:rPr lang="en-US" sz="1400" b="1" dirty="0" smtClean="0">
                <a:solidFill>
                  <a:srgbClr val="000000"/>
                </a:solidFill>
                <a:latin typeface="Garamond" pitchFamily="18" charset="0"/>
              </a:rPr>
              <a:t>Basic information</a:t>
            </a:r>
            <a:endParaRPr lang="en-US" sz="1400" b="1" dirty="0">
              <a:solidFill>
                <a:srgbClr val="000000"/>
              </a:solidFill>
              <a:latin typeface="Garamond" pitchFamily="18" charset="0"/>
            </a:endParaRPr>
          </a:p>
        </p:txBody>
      </p:sp>
      <p:cxnSp>
        <p:nvCxnSpPr>
          <p:cNvPr id="31" name="Egyenes összekötő 30"/>
          <p:cNvCxnSpPr/>
          <p:nvPr/>
        </p:nvCxnSpPr>
        <p:spPr>
          <a:xfrm>
            <a:off x="107503" y="1489075"/>
            <a:ext cx="18002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églalap 16"/>
          <p:cNvSpPr>
            <a:spLocks noChangeArrowheads="1"/>
          </p:cNvSpPr>
          <p:nvPr/>
        </p:nvSpPr>
        <p:spPr bwMode="auto">
          <a:xfrm>
            <a:off x="146050" y="1529751"/>
            <a:ext cx="442595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lvl="1" indent="-342900" algn="just">
              <a:spcAft>
                <a:spcPts val="300"/>
              </a:spcAft>
              <a:buClr>
                <a:srgbClr val="4F81BD"/>
              </a:buCl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tx2"/>
                </a:solidFill>
                <a:latin typeface="Garamond" pitchFamily="18" charset="0"/>
              </a:rPr>
              <a:t>Intensity rate:100%</a:t>
            </a:r>
          </a:p>
          <a:p>
            <a:pPr marL="342900" lvl="1" indent="-342900" algn="just">
              <a:spcAft>
                <a:spcPts val="300"/>
              </a:spcAft>
              <a:buClr>
                <a:srgbClr val="4F81BD"/>
              </a:buCl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tx2"/>
                </a:solidFill>
                <a:latin typeface="Garamond" pitchFamily="18" charset="0"/>
              </a:rPr>
              <a:t>Beneficiary: ELI-HU Research and Development Non-profit Ltd. </a:t>
            </a:r>
          </a:p>
          <a:p>
            <a:pPr marL="342900" lvl="1" indent="-342900" algn="just">
              <a:spcAft>
                <a:spcPts val="300"/>
              </a:spcAft>
              <a:buClr>
                <a:srgbClr val="4F81BD"/>
              </a:buCl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tx2"/>
                </a:solidFill>
                <a:latin typeface="Garamond" pitchFamily="18" charset="0"/>
              </a:rPr>
              <a:t>Preparation phase: 2011-2013</a:t>
            </a:r>
          </a:p>
          <a:p>
            <a:pPr marL="342900" lvl="1" indent="-342900" algn="just">
              <a:spcAft>
                <a:spcPts val="300"/>
              </a:spcAft>
              <a:buClr>
                <a:srgbClr val="4F81BD"/>
              </a:buCl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tx2"/>
                </a:solidFill>
                <a:latin typeface="Garamond" pitchFamily="18" charset="0"/>
              </a:rPr>
              <a:t>Implementation: 01.01.2013 – 3</a:t>
            </a:r>
            <a:r>
              <a:rPr lang="hu-HU" sz="1400" dirty="0" smtClean="0">
                <a:solidFill>
                  <a:schemeClr val="tx2"/>
                </a:solidFill>
                <a:latin typeface="Garamond" pitchFamily="18" charset="0"/>
              </a:rPr>
              <a:t>0</a:t>
            </a:r>
            <a:r>
              <a:rPr lang="en-US" sz="1400" dirty="0" smtClean="0">
                <a:solidFill>
                  <a:schemeClr val="tx2"/>
                </a:solidFill>
                <a:latin typeface="Garamond" pitchFamily="18" charset="0"/>
              </a:rPr>
              <a:t>.0</a:t>
            </a:r>
            <a:r>
              <a:rPr lang="hu-HU" sz="1400" dirty="0" smtClean="0">
                <a:solidFill>
                  <a:schemeClr val="tx2"/>
                </a:solidFill>
                <a:latin typeface="Garamond" pitchFamily="18" charset="0"/>
              </a:rPr>
              <a:t>6</a:t>
            </a:r>
            <a:r>
              <a:rPr lang="en-US" sz="1400" dirty="0" smtClean="0">
                <a:solidFill>
                  <a:schemeClr val="tx2"/>
                </a:solidFill>
                <a:latin typeface="Garamond" pitchFamily="18" charset="0"/>
              </a:rPr>
              <a:t>.201</a:t>
            </a:r>
            <a:r>
              <a:rPr lang="hu-HU" sz="1400" dirty="0">
                <a:solidFill>
                  <a:schemeClr val="tx2"/>
                </a:solidFill>
                <a:latin typeface="Garamond" pitchFamily="18" charset="0"/>
              </a:rPr>
              <a:t>9</a:t>
            </a:r>
            <a:endParaRPr lang="en-US" sz="1400" dirty="0" smtClean="0">
              <a:solidFill>
                <a:schemeClr val="tx2"/>
              </a:solidFill>
              <a:latin typeface="Garamond" pitchFamily="18" charset="0"/>
            </a:endParaRPr>
          </a:p>
          <a:p>
            <a:pPr marL="342900" lvl="1" indent="-342900" algn="just">
              <a:spcAft>
                <a:spcPts val="300"/>
              </a:spcAft>
              <a:buClr>
                <a:srgbClr val="4F81BD"/>
              </a:buCl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tx2"/>
                </a:solidFill>
                <a:latin typeface="Garamond" pitchFamily="18" charset="0"/>
              </a:rPr>
              <a:t>Total budget</a:t>
            </a:r>
            <a:r>
              <a:rPr lang="hu-HU" sz="1400" dirty="0" smtClean="0">
                <a:solidFill>
                  <a:schemeClr val="tx2"/>
                </a:solidFill>
                <a:latin typeface="Garamond" pitchFamily="18" charset="0"/>
              </a:rPr>
              <a:t>:</a:t>
            </a:r>
            <a:r>
              <a:rPr lang="en-US" sz="1400" dirty="0" smtClean="0">
                <a:solidFill>
                  <a:schemeClr val="tx2"/>
                </a:solidFill>
                <a:latin typeface="Garamond" pitchFamily="18" charset="0"/>
              </a:rPr>
              <a:t> 231.4 </a:t>
            </a:r>
            <a:r>
              <a:rPr lang="en-US" sz="1400" dirty="0" err="1" smtClean="0">
                <a:solidFill>
                  <a:schemeClr val="tx2"/>
                </a:solidFill>
                <a:latin typeface="Garamond" pitchFamily="18" charset="0"/>
              </a:rPr>
              <a:t>mEUR</a:t>
            </a:r>
            <a:endParaRPr lang="en-US" sz="1400" dirty="0">
              <a:solidFill>
                <a:schemeClr val="tx2"/>
              </a:solidFill>
              <a:latin typeface="Garamond" pitchFamily="18" charset="0"/>
            </a:endParaRPr>
          </a:p>
        </p:txBody>
      </p:sp>
      <p:cxnSp>
        <p:nvCxnSpPr>
          <p:cNvPr id="33" name="Egyenes összekötő 32"/>
          <p:cNvCxnSpPr/>
          <p:nvPr/>
        </p:nvCxnSpPr>
        <p:spPr>
          <a:xfrm>
            <a:off x="107504" y="3429000"/>
            <a:ext cx="18002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églalap 33"/>
          <p:cNvSpPr/>
          <p:nvPr/>
        </p:nvSpPr>
        <p:spPr>
          <a:xfrm>
            <a:off x="146049" y="3501008"/>
            <a:ext cx="862647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Ø"/>
            </a:pPr>
            <a:r>
              <a:rPr lang="en-US" sz="1400" b="1" dirty="0" smtClean="0">
                <a:solidFill>
                  <a:schemeClr val="tx2"/>
                </a:solidFill>
                <a:latin typeface="Garamond" pitchFamily="18" charset="0"/>
              </a:rPr>
              <a:t>Building and </a:t>
            </a:r>
            <a:r>
              <a:rPr lang="en-US" sz="1400" b="1" dirty="0">
                <a:solidFill>
                  <a:schemeClr val="tx2"/>
                </a:solidFill>
                <a:latin typeface="Garamond" pitchFamily="18" charset="0"/>
              </a:rPr>
              <a:t>infrastructure </a:t>
            </a:r>
            <a:r>
              <a:rPr lang="hu-HU" sz="1400" b="1" dirty="0" err="1">
                <a:solidFill>
                  <a:schemeClr val="tx2"/>
                </a:solidFill>
                <a:latin typeface="Garamond" pitchFamily="18" charset="0"/>
              </a:rPr>
              <a:t>works</a:t>
            </a:r>
            <a:r>
              <a:rPr lang="hu-HU" sz="14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hu-HU" sz="1400" b="1" dirty="0" err="1" smtClean="0">
                <a:solidFill>
                  <a:schemeClr val="tx2"/>
                </a:solidFill>
                <a:latin typeface="Garamond" pitchFamily="18" charset="0"/>
              </a:rPr>
              <a:t>completed</a:t>
            </a:r>
            <a:r>
              <a:rPr lang="hu-HU" sz="1400" b="1" dirty="0" smtClean="0">
                <a:solidFill>
                  <a:schemeClr val="tx2"/>
                </a:solidFill>
                <a:latin typeface="Garamond" pitchFamily="18" charset="0"/>
              </a:rPr>
              <a:t>:</a:t>
            </a:r>
            <a:endParaRPr lang="en-US" sz="1400" b="1" dirty="0">
              <a:solidFill>
                <a:schemeClr val="tx2"/>
              </a:solidFill>
              <a:latin typeface="Garamond" pitchFamily="18" charset="0"/>
            </a:endParaRPr>
          </a:p>
          <a:p>
            <a:pPr marL="800100" lvl="2" indent="-34290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tx2"/>
                </a:solidFill>
                <a:latin typeface="Garamond" pitchFamily="18" charset="0"/>
              </a:rPr>
              <a:t>5 buildings (total 24 462 m</a:t>
            </a:r>
            <a:r>
              <a:rPr lang="en-US" sz="1400" baseline="30000" dirty="0" smtClean="0">
                <a:solidFill>
                  <a:schemeClr val="tx2"/>
                </a:solidFill>
                <a:latin typeface="Garamond" pitchFamily="18" charset="0"/>
              </a:rPr>
              <a:t>2)</a:t>
            </a:r>
            <a:r>
              <a:rPr lang="en-US" sz="1400" dirty="0" smtClean="0">
                <a:solidFill>
                  <a:schemeClr val="tx2"/>
                </a:solidFill>
                <a:latin typeface="Garamond" pitchFamily="18" charset="0"/>
              </a:rPr>
              <a:t> in 10 hectare</a:t>
            </a:r>
            <a:r>
              <a:rPr lang="hu-HU" sz="1400" dirty="0" smtClean="0">
                <a:solidFill>
                  <a:schemeClr val="tx2"/>
                </a:solidFill>
                <a:latin typeface="Garamond" pitchFamily="18" charset="0"/>
              </a:rPr>
              <a:t>s</a:t>
            </a:r>
            <a:r>
              <a:rPr lang="en-US" sz="1400" dirty="0" smtClean="0">
                <a:solidFill>
                  <a:schemeClr val="tx2"/>
                </a:solidFill>
                <a:latin typeface="Garamond" pitchFamily="18" charset="0"/>
              </a:rPr>
              <a:t> are ready</a:t>
            </a:r>
          </a:p>
          <a:p>
            <a:pPr marL="800100" lvl="2" indent="-34290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tx2"/>
                </a:solidFill>
                <a:latin typeface="Garamond" pitchFamily="18" charset="0"/>
              </a:rPr>
              <a:t>Roads, public utilities and a rainwater pond in 6.6 hectare</a:t>
            </a:r>
            <a:r>
              <a:rPr lang="hu-HU" sz="1400" dirty="0" smtClean="0">
                <a:solidFill>
                  <a:schemeClr val="tx2"/>
                </a:solidFill>
                <a:latin typeface="Garamond" pitchFamily="18" charset="0"/>
              </a:rPr>
              <a:t>s</a:t>
            </a:r>
            <a:r>
              <a:rPr lang="en-US" sz="1400" dirty="0" smtClean="0">
                <a:solidFill>
                  <a:schemeClr val="tx2"/>
                </a:solidFill>
                <a:latin typeface="Garamond" pitchFamily="18" charset="0"/>
              </a:rPr>
              <a:t>, </a:t>
            </a:r>
          </a:p>
          <a:p>
            <a:pPr marL="800100" lvl="2" indent="-34290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tx2"/>
                </a:solidFill>
                <a:latin typeface="Garamond" pitchFamily="18" charset="0"/>
              </a:rPr>
              <a:t>3.5 km long water channel and sewage pipes</a:t>
            </a:r>
          </a:p>
          <a:p>
            <a:pPr marL="342900" lvl="1" indent="-34290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Ø"/>
            </a:pPr>
            <a:r>
              <a:rPr lang="en-US" sz="1400" b="1" dirty="0" smtClean="0">
                <a:solidFill>
                  <a:schemeClr val="tx2"/>
                </a:solidFill>
                <a:latin typeface="Garamond" pitchFamily="18" charset="0"/>
              </a:rPr>
              <a:t>Research technology:</a:t>
            </a:r>
          </a:p>
          <a:p>
            <a:pPr marL="800100" lvl="2" indent="-34290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tx2"/>
                </a:solidFill>
                <a:latin typeface="Garamond" pitchFamily="18" charset="0"/>
              </a:rPr>
              <a:t>Procurement and manufacturing of the laser systems progress at good pace. Instalment of laser systems is scheduled to start in </a:t>
            </a:r>
            <a:r>
              <a:rPr lang="hu-HU" sz="1400" dirty="0" smtClean="0">
                <a:solidFill>
                  <a:schemeClr val="tx2"/>
                </a:solidFill>
                <a:latin typeface="Garamond" pitchFamily="18" charset="0"/>
              </a:rPr>
              <a:t>Q2</a:t>
            </a:r>
            <a:r>
              <a:rPr lang="en-US" sz="1400" dirty="0" smtClean="0">
                <a:solidFill>
                  <a:schemeClr val="tx2"/>
                </a:solidFill>
                <a:latin typeface="Garamond" pitchFamily="18" charset="0"/>
              </a:rPr>
              <a:t> 201</a:t>
            </a:r>
            <a:r>
              <a:rPr lang="hu-HU" sz="1400" dirty="0" smtClean="0">
                <a:solidFill>
                  <a:schemeClr val="tx2"/>
                </a:solidFill>
                <a:latin typeface="Garamond" pitchFamily="18" charset="0"/>
              </a:rPr>
              <a:t>7</a:t>
            </a:r>
            <a:r>
              <a:rPr lang="en-US" sz="1400" dirty="0" smtClean="0">
                <a:solidFill>
                  <a:schemeClr val="tx2"/>
                </a:solidFill>
                <a:latin typeface="Garamond" pitchFamily="18" charset="0"/>
              </a:rPr>
              <a:t> and finish in </a:t>
            </a:r>
            <a:r>
              <a:rPr lang="hu-HU" sz="1400" dirty="0" smtClean="0">
                <a:solidFill>
                  <a:schemeClr val="tx2"/>
                </a:solidFill>
                <a:latin typeface="Garamond" pitchFamily="18" charset="0"/>
              </a:rPr>
              <a:t>Q4 </a:t>
            </a:r>
            <a:r>
              <a:rPr lang="en-US" sz="1400" dirty="0" smtClean="0">
                <a:solidFill>
                  <a:schemeClr val="tx2"/>
                </a:solidFill>
                <a:latin typeface="Garamond" pitchFamily="18" charset="0"/>
              </a:rPr>
              <a:t>201</a:t>
            </a:r>
            <a:r>
              <a:rPr lang="hu-HU" sz="1400" dirty="0">
                <a:solidFill>
                  <a:schemeClr val="tx2"/>
                </a:solidFill>
                <a:latin typeface="Garamond" pitchFamily="18" charset="0"/>
              </a:rPr>
              <a:t>8</a:t>
            </a:r>
            <a:r>
              <a:rPr lang="en-US" sz="1400" dirty="0" smtClean="0">
                <a:solidFill>
                  <a:schemeClr val="tx2"/>
                </a:solidFill>
                <a:latin typeface="Garamond" pitchFamily="18" charset="0"/>
              </a:rPr>
              <a:t>. </a:t>
            </a:r>
          </a:p>
          <a:p>
            <a:pPr marL="342900" lvl="1" indent="-34290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Ø"/>
            </a:pPr>
            <a:r>
              <a:rPr lang="en-US" sz="1400" b="1" dirty="0" smtClean="0">
                <a:solidFill>
                  <a:schemeClr val="tx2"/>
                </a:solidFill>
                <a:latin typeface="Garamond" pitchFamily="18" charset="0"/>
              </a:rPr>
              <a:t>ELI ERIC</a:t>
            </a:r>
            <a:r>
              <a:rPr lang="en-US" sz="1400" dirty="0" smtClean="0">
                <a:solidFill>
                  <a:schemeClr val="tx2"/>
                </a:solidFill>
                <a:latin typeface="Garamond" pitchFamily="18" charset="0"/>
              </a:rPr>
              <a:t>: Setting up the responsible organization for joint operation of 3 ELI projects (CZ, RO, HU) is in progress at expert level</a:t>
            </a:r>
            <a:endParaRPr lang="en-US" sz="1400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150800" y="54394"/>
            <a:ext cx="8713788" cy="1080294"/>
          </a:xfrm>
        </p:spPr>
        <p:txBody>
          <a:bodyPr/>
          <a:lstStyle/>
          <a:p>
            <a:pPr marL="342900" indent="-342900" eaLnBrk="1" hangingPunct="1">
              <a:lnSpc>
                <a:spcPct val="114000"/>
              </a:lnSpc>
              <a:spcBef>
                <a:spcPts val="300"/>
              </a:spcBef>
            </a:pPr>
            <a:r>
              <a:rPr lang="en-US" altLang="hu-HU" sz="2000" b="1" dirty="0">
                <a:solidFill>
                  <a:schemeClr val="bg1"/>
                </a:solidFill>
                <a:latin typeface="Garamond" pitchFamily="18" charset="0"/>
              </a:rPr>
              <a:t>ELI-ALPS </a:t>
            </a:r>
            <a:r>
              <a:rPr lang="hu-HU" altLang="hu-HU" sz="2000" b="1" dirty="0" err="1">
                <a:solidFill>
                  <a:schemeClr val="bg1"/>
                </a:solidFill>
                <a:latin typeface="Garamond" pitchFamily="18" charset="0"/>
              </a:rPr>
              <a:t>phased</a:t>
            </a:r>
            <a:r>
              <a:rPr lang="hu-HU" altLang="hu-HU" sz="2000" b="1" dirty="0">
                <a:solidFill>
                  <a:schemeClr val="bg1"/>
                </a:solidFill>
                <a:latin typeface="Garamond" pitchFamily="18" charset="0"/>
              </a:rPr>
              <a:t> major</a:t>
            </a:r>
            <a:r>
              <a:rPr lang="en-US" altLang="hu-HU" sz="2000" b="1" dirty="0">
                <a:solidFill>
                  <a:schemeClr val="bg1"/>
                </a:solidFill>
                <a:latin typeface="Garamond" pitchFamily="18" charset="0"/>
              </a:rPr>
              <a:t> project in Szeged</a:t>
            </a:r>
            <a:r>
              <a:rPr lang="hu-HU" altLang="hu-HU" sz="2000" b="1" dirty="0">
                <a:solidFill>
                  <a:schemeClr val="bg1"/>
                </a:solidFill>
                <a:latin typeface="Garamond" pitchFamily="18" charset="0"/>
              </a:rPr>
              <a:t> -</a:t>
            </a:r>
            <a:r>
              <a:rPr lang="hu-HU" altLang="hu-HU" sz="2000" b="1" dirty="0" smtClean="0">
                <a:solidFill>
                  <a:schemeClr val="bg1"/>
                </a:solidFill>
                <a:latin typeface="Garamond" pitchFamily="18" charset="0"/>
              </a:rPr>
              <a:t>2/2</a:t>
            </a:r>
            <a:r>
              <a:rPr lang="hu-HU" altLang="hu-HU" sz="2000" b="1" dirty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hu-HU" altLang="hu-HU" sz="2000" b="1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hu-HU" altLang="hu-HU" sz="2000" b="1" dirty="0">
                <a:solidFill>
                  <a:schemeClr val="bg1"/>
                </a:solidFill>
                <a:latin typeface="Garamond" pitchFamily="18" charset="0"/>
              </a:rPr>
              <a:t>http://www.eli-alps.hu/?q=en</a:t>
            </a:r>
            <a:endParaRPr lang="en-GB" altLang="hu-HU" sz="2000" b="1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843588"/>
            <a:ext cx="2454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3716338"/>
            <a:ext cx="337026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716338"/>
            <a:ext cx="3367088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41" y="1368051"/>
            <a:ext cx="3437706" cy="22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324036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Lessons learned – Challenges, benefits, success stories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hu-HU" b="1" dirty="0" err="1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from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past 10 years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843588"/>
            <a:ext cx="2454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7676B1-52B8-452D-96E7-2DF9D0B87AB4}" type="slidenum">
              <a:rPr lang="hu-HU" altLang="hu-HU" smtClean="0"/>
              <a:pPr>
                <a:defRPr/>
              </a:pPr>
              <a:t>22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0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0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09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Garamond" panose="02020404030301010803" pitchFamily="18" charset="0"/>
                <a:ea typeface="Verdana" pitchFamily="34" charset="0"/>
                <a:cs typeface="Arial" panose="020B0604020202020204" pitchFamily="34" charset="0"/>
              </a:rPr>
              <a:t>Lessons learned – challenges, benefits from the past 10 years</a:t>
            </a:r>
            <a:r>
              <a:rPr lang="hu-HU" sz="3200" b="1" dirty="0" smtClean="0">
                <a:solidFill>
                  <a:schemeClr val="bg1"/>
                </a:solidFill>
                <a:latin typeface="Garamond" panose="02020404030301010803" pitchFamily="18" charset="0"/>
                <a:ea typeface="Verdana" pitchFamily="34" charset="0"/>
                <a:cs typeface="Arial" panose="020B0604020202020204" pitchFamily="34" charset="0"/>
              </a:rPr>
              <a:t> -1.</a:t>
            </a:r>
            <a:endParaRPr lang="en-GB" sz="3200" b="1" dirty="0">
              <a:solidFill>
                <a:schemeClr val="bg1"/>
              </a:solidFill>
              <a:latin typeface="Garamond" panose="02020404030301010803" pitchFamily="18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9A062-3DE6-4480-B70B-2D6D6F01BB5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Szövegdoboz 7"/>
          <p:cNvSpPr txBox="1"/>
          <p:nvPr/>
        </p:nvSpPr>
        <p:spPr>
          <a:xfrm>
            <a:off x="2506277" y="1340768"/>
            <a:ext cx="643311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Moving toward </a:t>
            </a:r>
            <a:r>
              <a:rPr lang="en-GB" sz="1500" b="1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market close innovation</a:t>
            </a:r>
            <a:r>
              <a:rPr lang="hu-HU" sz="15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;</a:t>
            </a:r>
            <a:endParaRPr lang="en-GB" sz="1500" dirty="0" smtClean="0">
              <a:solidFill>
                <a:schemeClr val="tx2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5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Supporting small scale innovation </a:t>
            </a: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- Increased the willingness for innovation - </a:t>
            </a: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SMEs realized that they have innovative activities</a:t>
            </a:r>
            <a:r>
              <a:rPr lang="hu-HU" sz="15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;</a:t>
            </a: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altLang="hu-HU" sz="15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Low level at willingness of cooperation among business actor</a:t>
            </a:r>
            <a:r>
              <a:rPr lang="hu-HU" altLang="hu-HU" sz="15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s</a:t>
            </a:r>
            <a:r>
              <a:rPr lang="en-GB" altLang="hu-HU" sz="15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 - </a:t>
            </a: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Initiating joint R&amp;I projects – cooperation between research and business sector</a:t>
            </a:r>
            <a:r>
              <a:rPr lang="hu-HU" sz="15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;</a:t>
            </a:r>
            <a:endParaRPr lang="en-GB" sz="1500" dirty="0">
              <a:solidFill>
                <a:schemeClr val="tx2"/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339753" y="3110765"/>
            <a:ext cx="6696744" cy="27853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sz="1500" b="1" dirty="0" err="1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Issue</a:t>
            </a:r>
            <a:r>
              <a:rPr lang="hu-HU" sz="1500" b="1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 of l</a:t>
            </a:r>
            <a:r>
              <a:rPr lang="en-GB" sz="1500" b="1" dirty="0" err="1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arge</a:t>
            </a:r>
            <a:r>
              <a:rPr lang="en-GB" sz="1500" b="1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 enterprises</a:t>
            </a: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2007-13: Last period for supporting large enterprises at general level;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2014-20: Large enterprises are eligible at specific topics;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500" b="1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Complex development </a:t>
            </a: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of projects: infrastructure, building, technology modernisation, training, access to foreign market…;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Instead of general SME development programmes </a:t>
            </a:r>
            <a:r>
              <a:rPr lang="en-GB" sz="1500" b="1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focusing</a:t>
            </a: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 on specific sectors, topics: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Manufacturing industry</a:t>
            </a:r>
            <a:r>
              <a:rPr lang="hu-HU" sz="15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;</a:t>
            </a:r>
            <a:endParaRPr lang="en-GB" sz="1500" dirty="0" smtClean="0">
              <a:solidFill>
                <a:schemeClr val="tx2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Job creation at less developed areas</a:t>
            </a:r>
            <a:r>
              <a:rPr lang="hu-HU" sz="15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;</a:t>
            </a:r>
            <a:endParaRPr lang="en-GB" sz="1500" dirty="0" smtClean="0">
              <a:solidFill>
                <a:schemeClr val="tx2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Initiating SMEs to implement Industry 4.0 solutions</a:t>
            </a:r>
            <a:r>
              <a:rPr lang="hu-HU" sz="15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;</a:t>
            </a:r>
            <a:endParaRPr lang="en-GB" sz="1500" dirty="0" smtClean="0">
              <a:solidFill>
                <a:schemeClr val="tx2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sz="15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SME internationalisation – access to market</a:t>
            </a:r>
            <a:r>
              <a:rPr lang="hu-HU" sz="15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;</a:t>
            </a:r>
            <a:endParaRPr lang="en-GB" sz="1500" dirty="0" smtClean="0">
              <a:solidFill>
                <a:schemeClr val="tx2"/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142574" y="1340768"/>
            <a:ext cx="2103437" cy="1368152"/>
          </a:xfrm>
          <a:prstGeom prst="homePlate">
            <a:avLst>
              <a:gd name="adj" fmla="val 32652"/>
            </a:avLst>
          </a:prstGeom>
          <a:solidFill>
            <a:srgbClr val="F5B36A"/>
          </a:solidFill>
          <a:ln w="6350">
            <a:noFill/>
            <a:miter lim="800000"/>
            <a:headEnd/>
            <a:tailEnd/>
          </a:ln>
        </p:spPr>
        <p:txBody>
          <a:bodyPr wrap="none" lIns="108000" tIns="0" rIns="0" bIns="0" anchor="ctr"/>
          <a:lstStyle/>
          <a:p>
            <a:r>
              <a:rPr lang="en-GB" sz="16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R</a:t>
            </a:r>
            <a:r>
              <a:rPr lang="hu-HU" sz="16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&amp;</a:t>
            </a:r>
            <a:r>
              <a:rPr lang="en-GB" sz="16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D</a:t>
            </a:r>
            <a:r>
              <a:rPr lang="hu-HU" sz="16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&amp;</a:t>
            </a:r>
            <a:r>
              <a:rPr lang="en-GB" sz="16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</a:t>
            </a:r>
            <a:endParaRPr lang="en-GB" sz="1600" b="1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127370" y="3212976"/>
            <a:ext cx="2118642" cy="2536537"/>
          </a:xfrm>
          <a:prstGeom prst="homePlate">
            <a:avLst>
              <a:gd name="adj" fmla="val 32652"/>
            </a:avLst>
          </a:prstGeom>
          <a:solidFill>
            <a:srgbClr val="8AA5CB"/>
          </a:solidFill>
          <a:ln w="6350">
            <a:noFill/>
            <a:miter lim="800000"/>
            <a:headEnd/>
            <a:tailEnd/>
          </a:ln>
        </p:spPr>
        <p:txBody>
          <a:bodyPr wrap="none" lIns="180000" tIns="0" rIns="0" bIns="0" anchor="ctr"/>
          <a:lstStyle/>
          <a:p>
            <a:r>
              <a:rPr lang="en-GB" sz="16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Enterprise </a:t>
            </a:r>
          </a:p>
          <a:p>
            <a:r>
              <a:rPr lang="en-GB" sz="16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development</a:t>
            </a:r>
            <a:endParaRPr lang="en-GB" sz="1600" b="1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0"/>
          <p:cNvSpPr>
            <a:spLocks noGrp="1"/>
          </p:cNvSpPr>
          <p:nvPr>
            <p:ph type="title"/>
          </p:nvPr>
        </p:nvSpPr>
        <p:spPr>
          <a:xfrm>
            <a:off x="251519" y="260648"/>
            <a:ext cx="8711675" cy="609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Garamond" panose="02020404030301010803" pitchFamily="18" charset="0"/>
                <a:ea typeface="Verdana" pitchFamily="34" charset="0"/>
                <a:cs typeface="Arial" panose="020B0604020202020204" pitchFamily="34" charset="0"/>
              </a:rPr>
              <a:t>Lessons learned – challenges, benefits from the past 10 years</a:t>
            </a:r>
            <a:r>
              <a:rPr lang="hu-HU" sz="3200" b="1" dirty="0" smtClean="0">
                <a:solidFill>
                  <a:schemeClr val="bg1"/>
                </a:solidFill>
                <a:latin typeface="Garamond" panose="02020404030301010803" pitchFamily="18" charset="0"/>
                <a:ea typeface="Verdana" pitchFamily="34" charset="0"/>
                <a:cs typeface="Arial" panose="020B0604020202020204" pitchFamily="34" charset="0"/>
              </a:rPr>
              <a:t> -2.</a:t>
            </a:r>
            <a:endParaRPr lang="en-GB" sz="3200" b="1" dirty="0">
              <a:solidFill>
                <a:schemeClr val="bg1"/>
              </a:solidFill>
              <a:latin typeface="Garamond" panose="02020404030301010803" pitchFamily="18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9A062-3DE6-4480-B70B-2D6D6F01BB5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546108" y="2844225"/>
            <a:ext cx="6383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E-administration, On-line </a:t>
            </a:r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communication</a:t>
            </a:r>
            <a:r>
              <a:rPr lang="hu-HU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;</a:t>
            </a:r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 </a:t>
            </a:r>
            <a:endParaRPr lang="en-GB" sz="1600" dirty="0" smtClean="0">
              <a:solidFill>
                <a:schemeClr val="tx2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Less paper, decreasing the rejection </a:t>
            </a:r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rate</a:t>
            </a:r>
            <a:r>
              <a:rPr lang="hu-HU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;</a:t>
            </a:r>
            <a:endParaRPr lang="en-GB" sz="1600" dirty="0" smtClean="0">
              <a:solidFill>
                <a:schemeClr val="tx2"/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>
            <a:off x="131305" y="2899792"/>
            <a:ext cx="2103437" cy="529208"/>
          </a:xfrm>
          <a:prstGeom prst="homePlate">
            <a:avLst>
              <a:gd name="adj" fmla="val 32652"/>
            </a:avLst>
          </a:prstGeom>
          <a:solidFill>
            <a:schemeClr val="tx2">
              <a:lumMod val="60000"/>
              <a:lumOff val="40000"/>
            </a:schemeClr>
          </a:solidFill>
          <a:ln w="6350">
            <a:noFill/>
            <a:miter lim="800000"/>
            <a:headEnd/>
            <a:tailEnd/>
          </a:ln>
        </p:spPr>
        <p:txBody>
          <a:bodyPr wrap="none" lIns="72000" tIns="0" rIns="0" bIns="0" anchor="ctr"/>
          <a:lstStyle/>
          <a:p>
            <a:r>
              <a:rPr lang="en-GB" sz="1600" b="1" dirty="0" smtClean="0">
                <a:latin typeface="Garamond" panose="02020404030301010803" pitchFamily="18" charset="0"/>
              </a:rPr>
              <a:t>IT background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107504" y="4365104"/>
            <a:ext cx="2103437" cy="457200"/>
          </a:xfrm>
          <a:prstGeom prst="homePlate">
            <a:avLst>
              <a:gd name="adj" fmla="val 32652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miter lim="800000"/>
            <a:headEnd/>
            <a:tailEnd/>
          </a:ln>
        </p:spPr>
        <p:txBody>
          <a:bodyPr wrap="none" lIns="72000" tIns="0" rIns="0" bIns="0" anchor="ctr"/>
          <a:lstStyle/>
          <a:p>
            <a:r>
              <a:rPr lang="en-GB" sz="1600" b="1" dirty="0" smtClean="0">
                <a:latin typeface="Garamond" panose="02020404030301010803" pitchFamily="18" charset="0"/>
              </a:rPr>
              <a:t>Project selection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502613" y="4416787"/>
            <a:ext cx="6383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Introducing simplified procedure: well defined call for </a:t>
            </a:r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proposals</a:t>
            </a:r>
            <a:r>
              <a:rPr lang="hu-HU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;</a:t>
            </a:r>
            <a:endParaRPr lang="en-GB" sz="1600" dirty="0" smtClean="0">
              <a:solidFill>
                <a:schemeClr val="tx2"/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579576" y="1988840"/>
            <a:ext cx="6383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Change of attitude: moving from non-refundable grants toward refundable</a:t>
            </a:r>
            <a:r>
              <a:rPr lang="hu-HU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 </a:t>
            </a:r>
            <a:r>
              <a:rPr lang="hu-HU" sz="1600" dirty="0" err="1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instruments</a:t>
            </a:r>
            <a:r>
              <a:rPr lang="hu-HU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;</a:t>
            </a:r>
            <a:endParaRPr lang="en-GB" sz="1600" dirty="0" smtClean="0">
              <a:solidFill>
                <a:schemeClr val="tx2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Start using combined </a:t>
            </a:r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instruments</a:t>
            </a:r>
            <a:r>
              <a:rPr lang="hu-HU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;</a:t>
            </a:r>
            <a:endParaRPr lang="en-GB" sz="1600" dirty="0">
              <a:solidFill>
                <a:schemeClr val="tx2"/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131305" y="2060848"/>
            <a:ext cx="2103437" cy="664513"/>
          </a:xfrm>
          <a:prstGeom prst="homePlate">
            <a:avLst>
              <a:gd name="adj" fmla="val 32652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none" lIns="72000" tIns="0" rIns="0" bIns="0" anchor="ctr"/>
          <a:lstStyle/>
          <a:p>
            <a:r>
              <a:rPr lang="en-GB" sz="1600" b="1" dirty="0" smtClean="0">
                <a:latin typeface="Garamond" panose="02020404030301010803" pitchFamily="18" charset="0"/>
              </a:rPr>
              <a:t>Financial instruments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627783" y="1340768"/>
            <a:ext cx="6259799" cy="49244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Logistic infrastructure, industry parks, incubators: no need for new infrastructure but </a:t>
            </a:r>
            <a:r>
              <a:rPr lang="en-GB" sz="1600" b="1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upgrading and widening the</a:t>
            </a:r>
            <a:r>
              <a:rPr lang="hu-HU" sz="1600" b="1" dirty="0" err="1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ir</a:t>
            </a:r>
            <a:r>
              <a:rPr lang="en-GB" sz="1600" b="1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 service level</a:t>
            </a:r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;</a:t>
            </a:r>
            <a:endParaRPr lang="en-GB" sz="1600" dirty="0">
              <a:solidFill>
                <a:schemeClr val="tx2"/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142575" y="1268760"/>
            <a:ext cx="2103436" cy="617875"/>
          </a:xfrm>
          <a:prstGeom prst="homePlate">
            <a:avLst>
              <a:gd name="adj" fmla="val 32652"/>
            </a:avLst>
          </a:prstGeom>
          <a:solidFill>
            <a:schemeClr val="bg1">
              <a:lumMod val="85000"/>
            </a:schemeClr>
          </a:solidFill>
          <a:ln w="6350">
            <a:noFill/>
            <a:miter lim="800000"/>
            <a:headEnd/>
            <a:tailEnd/>
          </a:ln>
        </p:spPr>
        <p:txBody>
          <a:bodyPr wrap="none" lIns="72000" tIns="0" rIns="0" bIns="0" anchor="ctr"/>
          <a:lstStyle/>
          <a:p>
            <a:r>
              <a:rPr lang="en-GB" sz="1600" b="1" dirty="0">
                <a:latin typeface="Garamond" panose="02020404030301010803" pitchFamily="18" charset="0"/>
              </a:rPr>
              <a:t>Modern business </a:t>
            </a:r>
          </a:p>
          <a:p>
            <a:r>
              <a:rPr lang="en-GB" sz="1600" b="1" dirty="0">
                <a:latin typeface="Garamond" panose="02020404030301010803" pitchFamily="18" charset="0"/>
              </a:rPr>
              <a:t>infrastructure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522307" y="4944070"/>
            <a:ext cx="6383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Innovation content of the project (NRDIO, National IPR Office )</a:t>
            </a:r>
            <a:r>
              <a:rPr lang="hu-HU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;</a:t>
            </a:r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Market price assessment – 3 bids, documentation of price assessment</a:t>
            </a:r>
            <a:r>
              <a:rPr lang="hu-HU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;</a:t>
            </a:r>
            <a:endParaRPr lang="en-GB" sz="1600" dirty="0" smtClean="0">
              <a:solidFill>
                <a:schemeClr val="tx2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Suitability of project implementation location</a:t>
            </a:r>
            <a:r>
              <a:rPr lang="hu-HU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;</a:t>
            </a:r>
            <a:endParaRPr lang="en-GB" sz="1600" dirty="0" smtClean="0">
              <a:solidFill>
                <a:schemeClr val="tx2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Verification of SME </a:t>
            </a:r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status</a:t>
            </a:r>
            <a:r>
              <a:rPr lang="hu-HU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;</a:t>
            </a:r>
            <a:endParaRPr lang="en-GB" sz="1600" dirty="0">
              <a:solidFill>
                <a:schemeClr val="tx2"/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107504" y="5022215"/>
            <a:ext cx="2103437" cy="889248"/>
          </a:xfrm>
          <a:prstGeom prst="homePlate">
            <a:avLst>
              <a:gd name="adj" fmla="val 32652"/>
            </a:avLst>
          </a:prstGeom>
          <a:solidFill>
            <a:srgbClr val="FF0000"/>
          </a:solidFill>
          <a:ln w="6350">
            <a:noFill/>
            <a:miter lim="800000"/>
            <a:headEnd/>
            <a:tailEnd/>
          </a:ln>
        </p:spPr>
        <p:txBody>
          <a:bodyPr wrap="none" lIns="72000" tIns="0" rIns="0" bIns="0" anchor="ctr"/>
          <a:lstStyle/>
          <a:p>
            <a:r>
              <a:rPr lang="hu-HU" sz="1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Audit</a:t>
            </a:r>
            <a:endParaRPr lang="en-GB" sz="1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560536" y="3739254"/>
            <a:ext cx="6383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Joint management of ERDF and ESF financed programmes is a challenge</a:t>
            </a:r>
            <a:r>
              <a:rPr lang="hu-HU" sz="16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;</a:t>
            </a:r>
            <a:endParaRPr lang="en-GB" sz="1600" dirty="0" smtClean="0">
              <a:solidFill>
                <a:schemeClr val="tx2"/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131306" y="3667982"/>
            <a:ext cx="2138198" cy="481098"/>
          </a:xfrm>
          <a:prstGeom prst="homePlate">
            <a:avLst>
              <a:gd name="adj" fmla="val 32652"/>
            </a:avLst>
          </a:prstGeom>
          <a:solidFill>
            <a:schemeClr val="accent4">
              <a:lumMod val="60000"/>
              <a:lumOff val="40000"/>
            </a:schemeClr>
          </a:solidFill>
          <a:ln w="6350">
            <a:noFill/>
            <a:miter lim="800000"/>
            <a:headEnd/>
            <a:tailEnd/>
          </a:ln>
        </p:spPr>
        <p:txBody>
          <a:bodyPr wrap="none" lIns="72000" tIns="0" rIns="0" bIns="0" anchor="ctr"/>
          <a:lstStyle/>
          <a:p>
            <a:r>
              <a:rPr lang="en-GB" sz="1600" b="1" dirty="0" smtClean="0">
                <a:latin typeface="Garamond" panose="02020404030301010803" pitchFamily="18" charset="0"/>
              </a:rPr>
              <a:t>Integration of ESF</a:t>
            </a:r>
            <a:endParaRPr lang="en-GB" sz="1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284663" y="2636838"/>
            <a:ext cx="4608512" cy="2663825"/>
          </a:xfrm>
        </p:spPr>
        <p:txBody>
          <a:bodyPr/>
          <a:lstStyle/>
          <a:p>
            <a:pPr eaLnBrk="1" hangingPunct="1"/>
            <a:r>
              <a:rPr lang="en-GB" altLang="hu-HU" sz="28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Thank you for your kind attention!</a:t>
            </a:r>
            <a:br>
              <a:rPr lang="en-GB" altLang="hu-HU" sz="28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</a:br>
            <a:r>
              <a:rPr lang="en-GB" altLang="hu-HU" sz="28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/>
            </a:r>
            <a:br>
              <a:rPr lang="en-GB" altLang="hu-HU" sz="28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</a:br>
            <a:r>
              <a:rPr lang="en-GB" altLang="hu-HU" sz="20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/>
            </a:r>
            <a:br>
              <a:rPr lang="en-GB" altLang="hu-HU" sz="20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</a:br>
            <a:r>
              <a:rPr lang="hu-HU" altLang="hu-HU" sz="2000" b="1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/>
            </a:r>
            <a:br>
              <a:rPr lang="hu-HU" altLang="hu-HU" sz="2000" b="1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</a:br>
            <a:r>
              <a:rPr lang="en-GB" altLang="hu-HU" sz="20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/>
            </a:r>
            <a:br>
              <a:rPr lang="en-GB" altLang="hu-HU" sz="20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</a:br>
            <a:r>
              <a:rPr lang="en-GB" altLang="hu-HU" sz="20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Ministry for National Economy</a:t>
            </a:r>
            <a:br>
              <a:rPr lang="en-GB" altLang="hu-HU" sz="20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</a:br>
            <a:r>
              <a:rPr lang="hu-HU" altLang="hu-HU" sz="20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/>
            </a:r>
            <a:br>
              <a:rPr lang="hu-HU" altLang="hu-HU" sz="20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</a:br>
            <a:r>
              <a:rPr lang="en-GB" altLang="hu-HU" sz="20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Managing Authority for Economic Development Programmes</a:t>
            </a:r>
            <a:br>
              <a:rPr lang="en-GB" altLang="hu-HU" sz="20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</a:br>
            <a:r>
              <a:rPr lang="en-GB" altLang="hu-HU" sz="20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/>
            </a:r>
            <a:br>
              <a:rPr lang="en-GB" altLang="hu-HU" sz="20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</a:br>
            <a:r>
              <a:rPr lang="hu-HU" altLang="hu-HU" sz="20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/>
            </a:r>
            <a:br>
              <a:rPr lang="hu-HU" altLang="hu-HU" sz="20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</a:br>
            <a:r>
              <a:rPr lang="hu-HU" altLang="hu-HU" sz="20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/>
            </a:r>
            <a:br>
              <a:rPr lang="hu-HU" altLang="hu-HU" sz="20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</a:br>
            <a:r>
              <a:rPr lang="en-GB" altLang="hu-HU" sz="28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/>
            </a:r>
            <a:br>
              <a:rPr lang="en-GB" altLang="hu-HU" sz="28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</a:br>
            <a:endParaRPr lang="en-GB" altLang="hu-HU" sz="2800" b="1" dirty="0" smtClean="0">
              <a:solidFill>
                <a:schemeClr val="bg1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724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4" name="Title 20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200" b="1" dirty="0" err="1" smtClean="0">
                <a:solidFill>
                  <a:srgbClr val="FFFFFF"/>
                </a:solidFill>
                <a:latin typeface="Garamond" panose="02020404030301010803" pitchFamily="18" charset="0"/>
                <a:cs typeface="Arial" pitchFamily="34" charset="0"/>
              </a:rPr>
              <a:t>Launching</a:t>
            </a:r>
            <a:r>
              <a:rPr lang="hu-HU" altLang="hu-HU" sz="3200" b="1" dirty="0" smtClean="0">
                <a:solidFill>
                  <a:srgbClr val="FFFFFF"/>
                </a:solidFill>
                <a:latin typeface="Garamond" panose="02020404030301010803" pitchFamily="18" charset="0"/>
                <a:cs typeface="Arial" pitchFamily="34" charset="0"/>
              </a:rPr>
              <a:t> of </a:t>
            </a:r>
            <a:r>
              <a:rPr lang="hu-HU" altLang="hu-HU" sz="3200" b="1" dirty="0" err="1" smtClean="0">
                <a:solidFill>
                  <a:srgbClr val="FFFFFF"/>
                </a:solidFill>
                <a:latin typeface="Garamond" panose="02020404030301010803" pitchFamily="18" charset="0"/>
                <a:cs typeface="Arial" pitchFamily="34" charset="0"/>
              </a:rPr>
              <a:t>the</a:t>
            </a:r>
            <a:r>
              <a:rPr lang="hu-HU" altLang="hu-HU" sz="3200" b="1" dirty="0" smtClean="0">
                <a:solidFill>
                  <a:srgbClr val="FFFFFF"/>
                </a:solidFill>
                <a:latin typeface="Garamond" panose="02020404030301010803" pitchFamily="18" charset="0"/>
                <a:cs typeface="Arial" pitchFamily="34" charset="0"/>
              </a:rPr>
              <a:t> New </a:t>
            </a:r>
            <a:r>
              <a:rPr lang="hu-HU" altLang="hu-HU" sz="3200" b="1" dirty="0" err="1" smtClean="0">
                <a:solidFill>
                  <a:srgbClr val="FFFFFF"/>
                </a:solidFill>
                <a:latin typeface="Garamond" panose="02020404030301010803" pitchFamily="18" charset="0"/>
                <a:cs typeface="Arial" pitchFamily="34" charset="0"/>
              </a:rPr>
              <a:t>Programme</a:t>
            </a:r>
            <a:r>
              <a:rPr lang="hu-HU" altLang="hu-HU" sz="3200" b="1" dirty="0" smtClean="0">
                <a:solidFill>
                  <a:srgbClr val="FFFFFF"/>
                </a:solidFill>
                <a:latin typeface="Garamond" panose="02020404030301010803" pitchFamily="18" charset="0"/>
                <a:cs typeface="Arial" pitchFamily="34" charset="0"/>
              </a:rPr>
              <a:t> – </a:t>
            </a:r>
            <a:r>
              <a:rPr lang="hu-HU" altLang="hu-HU" sz="3200" b="1" dirty="0" err="1" smtClean="0">
                <a:solidFill>
                  <a:srgbClr val="FFFFFF"/>
                </a:solidFill>
                <a:latin typeface="Garamond" panose="02020404030301010803" pitchFamily="18" charset="0"/>
                <a:cs typeface="Arial" pitchFamily="34" charset="0"/>
              </a:rPr>
              <a:t>Hungarian</a:t>
            </a:r>
            <a:r>
              <a:rPr lang="hu-HU" altLang="hu-HU" sz="3200" b="1" dirty="0" smtClean="0">
                <a:solidFill>
                  <a:srgbClr val="FFFFFF"/>
                </a:solidFill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hu-HU" altLang="hu-HU" sz="3200" b="1" dirty="0" err="1" smtClean="0">
                <a:solidFill>
                  <a:srgbClr val="FFFFFF"/>
                </a:solidFill>
                <a:latin typeface="Garamond" panose="02020404030301010803" pitchFamily="18" charset="0"/>
                <a:cs typeface="Arial" pitchFamily="34" charset="0"/>
              </a:rPr>
              <a:t>OPs</a:t>
            </a:r>
            <a:r>
              <a:rPr lang="hu-HU" altLang="hu-HU" sz="3200" b="1" dirty="0" smtClean="0">
                <a:solidFill>
                  <a:srgbClr val="FFFFFF"/>
                </a:solidFill>
                <a:latin typeface="Garamond" panose="02020404030301010803" pitchFamily="18" charset="0"/>
                <a:cs typeface="Arial" pitchFamily="34" charset="0"/>
              </a:rPr>
              <a:t> 2014-2020</a:t>
            </a:r>
            <a:endParaRPr lang="hu-HU" altLang="hu-HU" sz="3200" b="1" dirty="0" smtClean="0">
              <a:solidFill>
                <a:schemeClr val="bg1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874752"/>
              </p:ext>
            </p:extLst>
          </p:nvPr>
        </p:nvGraphicFramePr>
        <p:xfrm>
          <a:off x="107504" y="1350963"/>
          <a:ext cx="8579296" cy="4464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4"/>
                <a:gridCol w="1522512"/>
              </a:tblGrid>
              <a:tr h="5461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 </a:t>
                      </a:r>
                      <a:r>
                        <a:rPr lang="en-GB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Name of the </a:t>
                      </a:r>
                      <a:r>
                        <a:rPr lang="en-GB" sz="2000" b="1" noProof="0" dirty="0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  <a:cs typeface="Arial" pitchFamily="34" charset="0"/>
                        </a:rPr>
                        <a:t>O</a:t>
                      </a:r>
                      <a:r>
                        <a:rPr lang="en-GB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perational Programme </a:t>
                      </a:r>
                      <a:endParaRPr lang="en-GB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million</a:t>
                      </a:r>
                      <a:r>
                        <a:rPr lang="hu-H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EUR</a:t>
                      </a:r>
                      <a:endParaRPr lang="hu-HU" sz="16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372060"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000"/>
                        <a:buFont typeface="Helvetica Light"/>
                        <a:buNone/>
                      </a:pPr>
                      <a:r>
                        <a:rPr lang="en-GB" sz="1600" b="1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 Economic Development and Innovation </a:t>
                      </a:r>
                      <a:r>
                        <a:rPr lang="en-GB" sz="1600" b="1" noProof="0" dirty="0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  <a:cs typeface="Arial" pitchFamily="34" charset="0"/>
                        </a:rPr>
                        <a:t>O</a:t>
                      </a:r>
                      <a:r>
                        <a:rPr lang="en-GB" sz="1600" b="1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perational Programme  (</a:t>
                      </a:r>
                      <a:r>
                        <a:rPr lang="hu-HU" sz="1600" b="1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EDIO</a:t>
                      </a:r>
                      <a:r>
                        <a:rPr lang="en-GB" sz="1600" b="1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P)</a:t>
                      </a:r>
                      <a:endParaRPr lang="en-GB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8 </a:t>
                      </a:r>
                      <a:r>
                        <a:rPr lang="hu-H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813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317394"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000"/>
                        <a:buFont typeface="Helvetica Light"/>
                        <a:buNone/>
                      </a:pPr>
                      <a:r>
                        <a:rPr lang="en-GB" sz="16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 </a:t>
                      </a:r>
                      <a:r>
                        <a:rPr lang="en-GB" sz="1600" b="1" noProof="0" dirty="0" smtClean="0">
                          <a:solidFill>
                            <a:srgbClr val="00B050"/>
                          </a:solidFill>
                          <a:latin typeface="Garamond" panose="02020404030301010803" pitchFamily="18" charset="0"/>
                          <a:cs typeface="Arial" pitchFamily="34" charset="0"/>
                        </a:rPr>
                        <a:t>Competitive Central-Hungary O</a:t>
                      </a:r>
                      <a:r>
                        <a:rPr lang="en-GB" sz="16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perational Programme</a:t>
                      </a:r>
                      <a:endParaRPr lang="en-GB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927</a:t>
                      </a:r>
                      <a:endParaRPr lang="hu-HU" sz="1600" b="1" i="0" u="none" strike="noStrike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379959"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000"/>
                        <a:buFont typeface="Helvetica Light"/>
                        <a:buNone/>
                      </a:pPr>
                      <a:r>
                        <a:rPr lang="en-GB" sz="16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 </a:t>
                      </a:r>
                      <a:r>
                        <a:rPr lang="en-GB" sz="1600" b="1" noProof="0" dirty="0" smtClean="0">
                          <a:solidFill>
                            <a:srgbClr val="00B050"/>
                          </a:solidFill>
                          <a:latin typeface="Garamond" panose="02020404030301010803" pitchFamily="18" charset="0"/>
                          <a:cs typeface="Arial" pitchFamily="34" charset="0"/>
                        </a:rPr>
                        <a:t>Territorial O</a:t>
                      </a:r>
                      <a:r>
                        <a:rPr lang="en-GB" sz="16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perational Programme </a:t>
                      </a:r>
                      <a:r>
                        <a:rPr lang="en-GB" sz="1600" b="1" noProof="0" dirty="0" smtClean="0">
                          <a:solidFill>
                            <a:srgbClr val="00B050"/>
                          </a:solidFill>
                          <a:latin typeface="Garamond" panose="02020404030301010803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GB" sz="16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(TOP)</a:t>
                      </a:r>
                      <a:endParaRPr lang="en-GB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3 971</a:t>
                      </a:r>
                    </a:p>
                  </a:txBody>
                  <a:tcPr marL="9525" marR="9525" marT="9522" marB="0" anchor="ctr"/>
                </a:tc>
              </a:tr>
              <a:tr h="317394"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000"/>
                        <a:buFont typeface="Helvetica Light"/>
                        <a:buNone/>
                      </a:pPr>
                      <a:r>
                        <a:rPr lang="en-GB" sz="16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 </a:t>
                      </a:r>
                      <a:r>
                        <a:rPr lang="en-GB" sz="1600" noProof="0" dirty="0" smtClean="0">
                          <a:solidFill>
                            <a:srgbClr val="045388"/>
                          </a:solidFill>
                          <a:latin typeface="Garamond" panose="02020404030301010803" pitchFamily="18" charset="0"/>
                          <a:cs typeface="Arial" pitchFamily="34" charset="0"/>
                        </a:rPr>
                        <a:t>Integrated Transport Development O</a:t>
                      </a:r>
                      <a:r>
                        <a:rPr lang="en-GB" sz="16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perational Programme</a:t>
                      </a:r>
                      <a:endParaRPr lang="en-GB" sz="1600" b="0" i="0" u="none" strike="noStrike" noProof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3 920</a:t>
                      </a:r>
                    </a:p>
                  </a:txBody>
                  <a:tcPr marL="9525" marR="9525" marT="9522" marB="0" anchor="ctr"/>
                </a:tc>
              </a:tr>
              <a:tr h="362295"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000"/>
                        <a:buFont typeface="Helvetica Light"/>
                        <a:buNone/>
                      </a:pPr>
                      <a:r>
                        <a:rPr lang="en-GB" sz="16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 </a:t>
                      </a:r>
                      <a:r>
                        <a:rPr lang="en-GB" sz="1600" noProof="0" dirty="0" smtClean="0">
                          <a:solidFill>
                            <a:srgbClr val="045388"/>
                          </a:solidFill>
                          <a:latin typeface="Garamond" panose="02020404030301010803" pitchFamily="18" charset="0"/>
                          <a:cs typeface="Arial" pitchFamily="34" charset="0"/>
                        </a:rPr>
                        <a:t>Environment and Energy Efficiency O</a:t>
                      </a:r>
                      <a:r>
                        <a:rPr lang="en-GB" sz="16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perational Programme </a:t>
                      </a:r>
                      <a:endParaRPr lang="en-GB" sz="1600" b="0" i="0" u="none" strike="noStrike" noProof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3 785</a:t>
                      </a:r>
                    </a:p>
                  </a:txBody>
                  <a:tcPr marL="9525" marR="9525" marT="9522" marB="0" anchor="ctr"/>
                </a:tc>
              </a:tr>
              <a:tr h="308045"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000"/>
                        <a:buFont typeface="Helvetica Light"/>
                        <a:buNone/>
                      </a:pPr>
                      <a:r>
                        <a:rPr lang="en-GB" sz="16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 </a:t>
                      </a:r>
                      <a:r>
                        <a:rPr lang="en-GB" sz="1600" noProof="0" dirty="0" smtClean="0">
                          <a:solidFill>
                            <a:srgbClr val="045388"/>
                          </a:solidFill>
                          <a:latin typeface="Garamond" panose="02020404030301010803" pitchFamily="18" charset="0"/>
                          <a:cs typeface="Arial" pitchFamily="34" charset="0"/>
                        </a:rPr>
                        <a:t>Human Resources Development O</a:t>
                      </a:r>
                      <a:r>
                        <a:rPr lang="en-GB" sz="16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perational Programme</a:t>
                      </a:r>
                      <a:endParaRPr lang="en-GB" sz="1600" b="0" i="0" u="none" strike="noStrike" noProof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3 </a:t>
                      </a:r>
                      <a:r>
                        <a:rPr lang="hu-HU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070</a:t>
                      </a:r>
                      <a:endParaRPr lang="hu-HU" sz="1600" b="0" i="0" u="none" strike="noStrike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344093"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000"/>
                        <a:buFont typeface="Helvetica Light"/>
                        <a:buNone/>
                      </a:pPr>
                      <a:r>
                        <a:rPr lang="en-GB" sz="16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 </a:t>
                      </a:r>
                      <a:r>
                        <a:rPr lang="en-GB" sz="1600" noProof="0" dirty="0" smtClean="0">
                          <a:solidFill>
                            <a:srgbClr val="045388"/>
                          </a:solidFill>
                          <a:latin typeface="Garamond" panose="02020404030301010803" pitchFamily="18" charset="0"/>
                          <a:cs typeface="Arial" pitchFamily="34" charset="0"/>
                        </a:rPr>
                        <a:t>Public Administration and Services O</a:t>
                      </a:r>
                      <a:r>
                        <a:rPr lang="en-GB" sz="16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perational Programme</a:t>
                      </a:r>
                      <a:endParaRPr lang="en-GB" sz="1600" b="0" i="0" u="none" strike="noStrike" noProof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935</a:t>
                      </a:r>
                    </a:p>
                  </a:txBody>
                  <a:tcPr marL="9525" marR="9525" marT="9522" marB="0" anchor="ctr"/>
                </a:tc>
              </a:tr>
              <a:tr h="3033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 </a:t>
                      </a:r>
                      <a:r>
                        <a:rPr lang="en-GB" sz="1600" noProof="0" dirty="0" smtClean="0">
                          <a:solidFill>
                            <a:srgbClr val="045388"/>
                          </a:solidFill>
                          <a:latin typeface="Garamond" panose="02020404030301010803" pitchFamily="18" charset="0"/>
                          <a:cs typeface="Arial" pitchFamily="34" charset="0"/>
                        </a:rPr>
                        <a:t>Rural Development Programme</a:t>
                      </a:r>
                      <a:endParaRPr lang="en-GB" sz="1600" b="0" i="0" u="none" strike="noStrike" noProof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4 174</a:t>
                      </a:r>
                      <a:endParaRPr lang="hu-HU" sz="1600" b="0" i="0" u="none" strike="noStrike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3033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 </a:t>
                      </a:r>
                      <a:r>
                        <a:rPr lang="en-GB" sz="1600" noProof="0" dirty="0" smtClean="0">
                          <a:solidFill>
                            <a:srgbClr val="045388"/>
                          </a:solidFill>
                          <a:latin typeface="Garamond" panose="02020404030301010803" pitchFamily="18" charset="0"/>
                          <a:cs typeface="Arial" pitchFamily="34" charset="0"/>
                        </a:rPr>
                        <a:t>Hungarian Fisheries O</a:t>
                      </a:r>
                      <a:r>
                        <a:rPr lang="en-GB" sz="16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perational Programme </a:t>
                      </a:r>
                      <a:r>
                        <a:rPr lang="en-GB" sz="1600" noProof="0" dirty="0" smtClean="0">
                          <a:solidFill>
                            <a:srgbClr val="045388"/>
                          </a:solidFill>
                          <a:latin typeface="Garamond" panose="02020404030301010803" pitchFamily="18" charset="0"/>
                          <a:cs typeface="Arial" pitchFamily="34" charset="0"/>
                        </a:rPr>
                        <a:t> </a:t>
                      </a:r>
                      <a:endParaRPr lang="en-GB" sz="1600" b="0" i="0" u="none" strike="noStrike" noProof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51</a:t>
                      </a:r>
                      <a:endParaRPr lang="hu-HU" sz="1600" b="0" i="0" u="none" strike="noStrike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3033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 OP for Supporting Socially Disadvantaged Persons</a:t>
                      </a:r>
                      <a:endParaRPr lang="en-GB" sz="1600" b="0" i="0" u="none" strike="noStrike" noProof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111</a:t>
                      </a:r>
                      <a:endParaRPr lang="hu-HU" sz="1600" b="0" i="0" u="none" strike="noStrike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3033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        + direct Single Area Payment Scheme</a:t>
                      </a:r>
                      <a:endParaRPr lang="en-GB" sz="1600" b="0" i="0" u="none" strike="noStrike" noProof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7 643</a:t>
                      </a:r>
                      <a:endParaRPr lang="hu-HU" sz="1600" b="0" i="0" u="none" strike="noStrike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3033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 Total</a:t>
                      </a:r>
                      <a:endParaRPr lang="en-GB" sz="1600" b="1" i="0" u="none" strike="noStrike" noProof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37 400</a:t>
                      </a:r>
                      <a:endParaRPr lang="hu-HU" sz="1600" b="1" i="0" u="none" strike="noStrike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</a:tr>
            </a:tbl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7676B1-52B8-452D-96E7-2DF9D0B87AB4}" type="slidenum">
              <a:rPr lang="hu-HU" altLang="hu-HU" smtClean="0"/>
              <a:pPr>
                <a:defRPr/>
              </a:pPr>
              <a:t>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040751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66725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Economic Development and Innovation OP </a:t>
            </a:r>
            <a:r>
              <a:rPr lang="en-GB" altLang="hu-HU" sz="3200" b="1" dirty="0" smtClean="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– </a:t>
            </a:r>
            <a:br>
              <a:rPr lang="en-GB" altLang="hu-HU" sz="3200" b="1" dirty="0" smtClean="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en-GB" altLang="hu-HU" sz="3200" b="1" dirty="0" smtClean="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Priorities</a:t>
            </a:r>
            <a:endParaRPr lang="en-GB" sz="3200" b="1" dirty="0">
              <a:solidFill>
                <a:schemeClr val="bg1"/>
              </a:solidFill>
              <a:latin typeface="Garamond" panose="02020404030301010803" pitchFamily="18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Tartalom hely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499058"/>
              </p:ext>
            </p:extLst>
          </p:nvPr>
        </p:nvGraphicFramePr>
        <p:xfrm>
          <a:off x="457200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3" name="Szövegdoboz 4"/>
          <p:cNvSpPr txBox="1">
            <a:spLocks noChangeArrowheads="1"/>
          </p:cNvSpPr>
          <p:nvPr/>
        </p:nvSpPr>
        <p:spPr bwMode="auto">
          <a:xfrm>
            <a:off x="671977" y="1739553"/>
            <a:ext cx="9476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hu-HU" dirty="0" smtClean="0">
                <a:solidFill>
                  <a:srgbClr val="045388"/>
                </a:solidFill>
                <a:latin typeface="Garamond" panose="02020404030301010803" pitchFamily="18" charset="0"/>
              </a:rPr>
              <a:t>1. SME</a:t>
            </a:r>
          </a:p>
          <a:p>
            <a:pPr algn="ctr" eaLnBrk="1" hangingPunct="1">
              <a:defRPr/>
            </a:pPr>
            <a:r>
              <a:rPr lang="en-GB" altLang="hu-HU" dirty="0" smtClean="0">
                <a:solidFill>
                  <a:srgbClr val="045388"/>
                </a:solidFill>
                <a:latin typeface="Garamond" panose="02020404030301010803" pitchFamily="18" charset="0"/>
              </a:rPr>
              <a:t> ≈ 1582 </a:t>
            </a:r>
          </a:p>
          <a:p>
            <a:pPr algn="ctr" eaLnBrk="1" hangingPunct="1">
              <a:defRPr/>
            </a:pPr>
            <a:r>
              <a:rPr lang="en-GB" altLang="hu-HU" dirty="0" smtClean="0">
                <a:solidFill>
                  <a:srgbClr val="045388"/>
                </a:solidFill>
                <a:latin typeface="Garamond" panose="02020404030301010803" pitchFamily="18" charset="0"/>
              </a:rPr>
              <a:t>M EUR</a:t>
            </a:r>
          </a:p>
        </p:txBody>
      </p:sp>
      <p:sp>
        <p:nvSpPr>
          <p:cNvPr id="37894" name="Szövegdoboz 5"/>
          <p:cNvSpPr txBox="1">
            <a:spLocks noChangeArrowheads="1"/>
          </p:cNvSpPr>
          <p:nvPr/>
        </p:nvSpPr>
        <p:spPr bwMode="auto">
          <a:xfrm>
            <a:off x="2168534" y="1739553"/>
            <a:ext cx="8947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hu-HU" dirty="0" smtClean="0">
                <a:solidFill>
                  <a:srgbClr val="045388"/>
                </a:solidFill>
                <a:latin typeface="Garamond" panose="02020404030301010803" pitchFamily="18" charset="0"/>
              </a:rPr>
              <a:t>2. R</a:t>
            </a:r>
            <a:r>
              <a:rPr lang="hu-HU" altLang="hu-HU" dirty="0">
                <a:solidFill>
                  <a:srgbClr val="045388"/>
                </a:solidFill>
                <a:latin typeface="Garamond" panose="02020404030301010803" pitchFamily="18" charset="0"/>
              </a:rPr>
              <a:t>&amp;</a:t>
            </a:r>
            <a:r>
              <a:rPr lang="en-GB" altLang="hu-HU" dirty="0" smtClean="0">
                <a:solidFill>
                  <a:srgbClr val="045388"/>
                </a:solidFill>
                <a:latin typeface="Garamond" panose="02020404030301010803" pitchFamily="18" charset="0"/>
              </a:rPr>
              <a:t>I</a:t>
            </a:r>
          </a:p>
          <a:p>
            <a:pPr algn="ctr" eaLnBrk="1" hangingPunct="1">
              <a:defRPr/>
            </a:pPr>
            <a:r>
              <a:rPr lang="en-GB" altLang="hu-HU" dirty="0" smtClean="0">
                <a:solidFill>
                  <a:srgbClr val="045388"/>
                </a:solidFill>
                <a:latin typeface="Garamond" panose="02020404030301010803" pitchFamily="18" charset="0"/>
              </a:rPr>
              <a:t>≈ 1688 </a:t>
            </a:r>
          </a:p>
          <a:p>
            <a:pPr algn="ctr" eaLnBrk="1" hangingPunct="1">
              <a:defRPr/>
            </a:pPr>
            <a:r>
              <a:rPr lang="en-GB" altLang="hu-HU" dirty="0" smtClean="0">
                <a:solidFill>
                  <a:srgbClr val="045388"/>
                </a:solidFill>
                <a:latin typeface="Garamond" panose="02020404030301010803" pitchFamily="18" charset="0"/>
              </a:rPr>
              <a:t>M EUR</a:t>
            </a:r>
          </a:p>
        </p:txBody>
      </p:sp>
      <p:sp>
        <p:nvSpPr>
          <p:cNvPr id="37895" name="Szövegdoboz 6"/>
          <p:cNvSpPr txBox="1">
            <a:spLocks noChangeArrowheads="1"/>
          </p:cNvSpPr>
          <p:nvPr/>
        </p:nvSpPr>
        <p:spPr bwMode="auto">
          <a:xfrm>
            <a:off x="3519740" y="1739553"/>
            <a:ext cx="8947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hu-HU" dirty="0" smtClean="0">
                <a:solidFill>
                  <a:srgbClr val="045388"/>
                </a:solidFill>
                <a:latin typeface="Garamond" panose="02020404030301010803" pitchFamily="18" charset="0"/>
              </a:rPr>
              <a:t>3. ICT</a:t>
            </a:r>
          </a:p>
          <a:p>
            <a:pPr algn="ctr" eaLnBrk="1" hangingPunct="1">
              <a:defRPr/>
            </a:pPr>
            <a:r>
              <a:rPr lang="en-GB" altLang="hu-HU" dirty="0" smtClean="0">
                <a:solidFill>
                  <a:srgbClr val="045388"/>
                </a:solidFill>
                <a:latin typeface="Garamond" panose="02020404030301010803" pitchFamily="18" charset="0"/>
              </a:rPr>
              <a:t>≈ 455 </a:t>
            </a:r>
          </a:p>
          <a:p>
            <a:pPr algn="ctr" eaLnBrk="1" hangingPunct="1">
              <a:defRPr/>
            </a:pPr>
            <a:r>
              <a:rPr lang="en-GB" altLang="hu-HU" dirty="0" smtClean="0">
                <a:solidFill>
                  <a:srgbClr val="045388"/>
                </a:solidFill>
                <a:latin typeface="Garamond" panose="02020404030301010803" pitchFamily="18" charset="0"/>
              </a:rPr>
              <a:t>M EUR</a:t>
            </a:r>
          </a:p>
        </p:txBody>
      </p:sp>
      <p:sp>
        <p:nvSpPr>
          <p:cNvPr id="37896" name="Szövegdoboz 7"/>
          <p:cNvSpPr txBox="1">
            <a:spLocks noChangeArrowheads="1"/>
          </p:cNvSpPr>
          <p:nvPr/>
        </p:nvSpPr>
        <p:spPr bwMode="auto">
          <a:xfrm>
            <a:off x="4788024" y="1738958"/>
            <a:ext cx="1050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hu-HU" dirty="0" smtClean="0">
                <a:solidFill>
                  <a:srgbClr val="045388"/>
                </a:solidFill>
                <a:latin typeface="Garamond" panose="02020404030301010803" pitchFamily="18" charset="0"/>
              </a:rPr>
              <a:t>4. Energy</a:t>
            </a:r>
          </a:p>
          <a:p>
            <a:pPr algn="ctr" eaLnBrk="1" hangingPunct="1">
              <a:defRPr/>
            </a:pPr>
            <a:r>
              <a:rPr lang="en-GB" altLang="hu-HU" dirty="0" smtClean="0">
                <a:solidFill>
                  <a:srgbClr val="045388"/>
                </a:solidFill>
                <a:latin typeface="Garamond" panose="02020404030301010803" pitchFamily="18" charset="0"/>
              </a:rPr>
              <a:t>≈ 226 </a:t>
            </a:r>
          </a:p>
          <a:p>
            <a:pPr algn="ctr" eaLnBrk="1" hangingPunct="1">
              <a:defRPr/>
            </a:pPr>
            <a:r>
              <a:rPr lang="en-GB" altLang="hu-HU" dirty="0" smtClean="0">
                <a:solidFill>
                  <a:srgbClr val="045388"/>
                </a:solidFill>
                <a:latin typeface="Garamond" panose="02020404030301010803" pitchFamily="18" charset="0"/>
              </a:rPr>
              <a:t>M EUR</a:t>
            </a:r>
          </a:p>
        </p:txBody>
      </p:sp>
      <p:sp>
        <p:nvSpPr>
          <p:cNvPr id="37897" name="Szövegdoboz 8"/>
          <p:cNvSpPr txBox="1">
            <a:spLocks noChangeArrowheads="1"/>
          </p:cNvSpPr>
          <p:nvPr/>
        </p:nvSpPr>
        <p:spPr bwMode="auto">
          <a:xfrm>
            <a:off x="5993684" y="1692920"/>
            <a:ext cx="1357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hu-HU" sz="1200" b="1" dirty="0" smtClean="0">
                <a:solidFill>
                  <a:srgbClr val="045388"/>
                </a:solidFill>
                <a:latin typeface="Garamond" panose="02020404030301010803" pitchFamily="18" charset="0"/>
              </a:rPr>
              <a:t>5. and 6. Employment and training</a:t>
            </a:r>
          </a:p>
          <a:p>
            <a:pPr algn="ctr" eaLnBrk="1" hangingPunct="1">
              <a:defRPr/>
            </a:pPr>
            <a:r>
              <a:rPr lang="en-GB" altLang="hu-HU" sz="1200" b="1" dirty="0" smtClean="0">
                <a:solidFill>
                  <a:srgbClr val="045388"/>
                </a:solidFill>
                <a:latin typeface="Garamond" panose="02020404030301010803" pitchFamily="18" charset="0"/>
              </a:rPr>
              <a:t>≈ 2150</a:t>
            </a:r>
          </a:p>
          <a:p>
            <a:pPr algn="ctr" eaLnBrk="1" hangingPunct="1">
              <a:defRPr/>
            </a:pPr>
            <a:r>
              <a:rPr lang="en-GB" altLang="hu-HU" sz="1200" b="1" dirty="0" smtClean="0">
                <a:solidFill>
                  <a:srgbClr val="045388"/>
                </a:solidFill>
                <a:latin typeface="Garamond" panose="02020404030301010803" pitchFamily="18" charset="0"/>
              </a:rPr>
              <a:t>M EUR</a:t>
            </a:r>
          </a:p>
        </p:txBody>
      </p:sp>
      <p:sp>
        <p:nvSpPr>
          <p:cNvPr id="37898" name="Szövegdoboz 9"/>
          <p:cNvSpPr txBox="1">
            <a:spLocks noChangeArrowheads="1"/>
          </p:cNvSpPr>
          <p:nvPr/>
        </p:nvSpPr>
        <p:spPr bwMode="auto">
          <a:xfrm>
            <a:off x="7376092" y="1738957"/>
            <a:ext cx="1306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hu-HU" dirty="0" smtClean="0">
                <a:solidFill>
                  <a:srgbClr val="045388"/>
                </a:solidFill>
                <a:latin typeface="Garamond" panose="02020404030301010803" pitchFamily="18" charset="0"/>
              </a:rPr>
              <a:t>7.Tourism</a:t>
            </a:r>
          </a:p>
          <a:p>
            <a:pPr algn="ctr" eaLnBrk="1" hangingPunct="1">
              <a:defRPr/>
            </a:pPr>
            <a:r>
              <a:rPr lang="en-GB" altLang="hu-HU" dirty="0" smtClean="0">
                <a:solidFill>
                  <a:srgbClr val="045388"/>
                </a:solidFill>
                <a:latin typeface="Garamond" panose="02020404030301010803" pitchFamily="18" charset="0"/>
              </a:rPr>
              <a:t>≈ 361</a:t>
            </a:r>
          </a:p>
          <a:p>
            <a:pPr algn="ctr" eaLnBrk="1" hangingPunct="1">
              <a:defRPr/>
            </a:pPr>
            <a:r>
              <a:rPr lang="en-GB" altLang="hu-HU" dirty="0" smtClean="0">
                <a:solidFill>
                  <a:srgbClr val="045388"/>
                </a:solidFill>
                <a:latin typeface="Garamond" panose="02020404030301010803" pitchFamily="18" charset="0"/>
              </a:rPr>
              <a:t> M EUR</a:t>
            </a:r>
          </a:p>
        </p:txBody>
      </p:sp>
      <p:sp>
        <p:nvSpPr>
          <p:cNvPr id="37899" name="Szövegdoboz 10"/>
          <p:cNvSpPr txBox="1">
            <a:spLocks noChangeArrowheads="1"/>
          </p:cNvSpPr>
          <p:nvPr/>
        </p:nvSpPr>
        <p:spPr bwMode="auto">
          <a:xfrm>
            <a:off x="2681288" y="4869160"/>
            <a:ext cx="380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hu-HU" dirty="0" smtClean="0">
                <a:solidFill>
                  <a:srgbClr val="045388"/>
                </a:solidFill>
                <a:latin typeface="Garamond" panose="02020404030301010803" pitchFamily="18" charset="0"/>
              </a:rPr>
              <a:t>8. Financial Instruments ≈ 2352 M EUR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907360"/>
            <a:ext cx="2454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7676B1-52B8-452D-96E7-2DF9D0B87AB4}" type="slidenum">
              <a:rPr lang="hu-HU" altLang="hu-HU" smtClean="0"/>
              <a:pPr>
                <a:defRPr/>
              </a:pPr>
              <a:t>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419477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512168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„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Evolution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”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of the institution</a:t>
            </a:r>
            <a:r>
              <a:rPr lang="hu-HU" b="1" dirty="0" err="1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al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b="1" dirty="0" err="1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background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managing EU Funds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b="1" dirty="0" err="1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H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ungary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843588"/>
            <a:ext cx="2454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7676B1-52B8-452D-96E7-2DF9D0B87AB4}" type="slidenum">
              <a:rPr lang="hu-HU" altLang="hu-HU" smtClean="0"/>
              <a:pPr>
                <a:defRPr/>
              </a:pPr>
              <a:t>5</a:t>
            </a:fld>
            <a:endParaRPr lang="hu-HU" altLang="hu-HU"/>
          </a:p>
        </p:txBody>
      </p:sp>
      <p:sp>
        <p:nvSpPr>
          <p:cNvPr id="6" name="Cím 1"/>
          <p:cNvSpPr txBox="1">
            <a:spLocks/>
          </p:cNvSpPr>
          <p:nvPr/>
        </p:nvSpPr>
        <p:spPr bwMode="auto">
          <a:xfrm>
            <a:off x="755576" y="0"/>
            <a:ext cx="82296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Institutional Structure</a:t>
            </a:r>
            <a:endParaRPr lang="en-GB" b="1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ekerekített téglalap 73"/>
          <p:cNvSpPr/>
          <p:nvPr/>
        </p:nvSpPr>
        <p:spPr>
          <a:xfrm>
            <a:off x="611560" y="2420884"/>
            <a:ext cx="237626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b="1" dirty="0" err="1" smtClean="0">
                <a:latin typeface="Garamond" panose="02020404030301010803" pitchFamily="18" charset="0"/>
              </a:rPr>
              <a:t>Ministry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75" name="Lekerekített téglalap 74"/>
          <p:cNvSpPr/>
          <p:nvPr/>
        </p:nvSpPr>
        <p:spPr>
          <a:xfrm>
            <a:off x="3419872" y="2420888"/>
            <a:ext cx="237626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b="1" dirty="0" err="1" smtClean="0">
                <a:latin typeface="Garamond" panose="02020404030301010803" pitchFamily="18" charset="0"/>
              </a:rPr>
              <a:t>Ministry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76" name="Lekerekített téglalap 75"/>
          <p:cNvSpPr/>
          <p:nvPr/>
        </p:nvSpPr>
        <p:spPr>
          <a:xfrm>
            <a:off x="6239530" y="2420888"/>
            <a:ext cx="237626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b="1" dirty="0" err="1" smtClean="0">
                <a:latin typeface="Garamond" panose="02020404030301010803" pitchFamily="18" charset="0"/>
              </a:rPr>
              <a:t>Ministry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611560" y="1484784"/>
            <a:ext cx="8004234" cy="7200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latin typeface="Garamond" panose="02020404030301010803" pitchFamily="18" charset="0"/>
              </a:rPr>
              <a:t>Prime</a:t>
            </a:r>
            <a:r>
              <a:rPr lang="hu-HU" b="1" dirty="0" smtClean="0">
                <a:latin typeface="Garamond" panose="02020404030301010803" pitchFamily="18" charset="0"/>
              </a:rPr>
              <a:t> </a:t>
            </a:r>
            <a:r>
              <a:rPr lang="hu-HU" b="1" dirty="0" err="1" smtClean="0">
                <a:latin typeface="Garamond" panose="02020404030301010803" pitchFamily="18" charset="0"/>
              </a:rPr>
              <a:t>Minister</a:t>
            </a:r>
            <a:r>
              <a:rPr lang="hu-HU" b="1" dirty="0" smtClean="0">
                <a:latin typeface="Garamond" panose="02020404030301010803" pitchFamily="18" charset="0"/>
              </a:rPr>
              <a:t>’s Office</a:t>
            </a:r>
          </a:p>
          <a:p>
            <a:pPr algn="ctr"/>
            <a:r>
              <a:rPr lang="hu-HU" sz="1400" b="1" dirty="0" smtClean="0">
                <a:latin typeface="Garamond" panose="02020404030301010803" pitchFamily="18" charset="0"/>
              </a:rPr>
              <a:t>(</a:t>
            </a:r>
            <a:r>
              <a:rPr lang="hu-HU" sz="1400" b="1" dirty="0" err="1" smtClean="0">
                <a:latin typeface="Garamond" panose="02020404030301010803" pitchFamily="18" charset="0"/>
              </a:rPr>
              <a:t>Central</a:t>
            </a:r>
            <a:r>
              <a:rPr lang="hu-HU" sz="1400" b="1" dirty="0" smtClean="0">
                <a:latin typeface="Garamond" panose="02020404030301010803" pitchFamily="18" charset="0"/>
              </a:rPr>
              <a:t> </a:t>
            </a:r>
            <a:r>
              <a:rPr lang="hu-HU" sz="1400" b="1" dirty="0" err="1" smtClean="0">
                <a:latin typeface="Garamond" panose="02020404030301010803" pitchFamily="18" charset="0"/>
              </a:rPr>
              <a:t>coordinating</a:t>
            </a:r>
            <a:r>
              <a:rPr lang="hu-HU" sz="1400" b="1" dirty="0" smtClean="0">
                <a:latin typeface="Garamond" panose="02020404030301010803" pitchFamily="18" charset="0"/>
              </a:rPr>
              <a:t> body)</a:t>
            </a:r>
            <a:endParaRPr lang="hu-HU" sz="1400" b="1" dirty="0">
              <a:latin typeface="Garamond" panose="02020404030301010803" pitchFamily="18" charset="0"/>
            </a:endParaRPr>
          </a:p>
        </p:txBody>
      </p:sp>
      <p:cxnSp>
        <p:nvCxnSpPr>
          <p:cNvPr id="64" name="Egyenes összekötő 63"/>
          <p:cNvCxnSpPr>
            <a:stCxn id="19" idx="2"/>
            <a:endCxn id="62" idx="3"/>
          </p:cNvCxnSpPr>
          <p:nvPr/>
        </p:nvCxnSpPr>
        <p:spPr>
          <a:xfrm>
            <a:off x="7416316" y="2420888"/>
            <a:ext cx="0" cy="792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67"/>
          <p:cNvCxnSpPr>
            <a:stCxn id="59" idx="2"/>
            <a:endCxn id="61" idx="3"/>
          </p:cNvCxnSpPr>
          <p:nvPr/>
        </p:nvCxnSpPr>
        <p:spPr>
          <a:xfrm>
            <a:off x="4608004" y="2420889"/>
            <a:ext cx="0" cy="792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gyenes összekötő 69"/>
          <p:cNvCxnSpPr>
            <a:stCxn id="17" idx="2"/>
            <a:endCxn id="60" idx="3"/>
          </p:cNvCxnSpPr>
          <p:nvPr/>
        </p:nvCxnSpPr>
        <p:spPr>
          <a:xfrm>
            <a:off x="1799692" y="242088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kerekített téglalap 58"/>
          <p:cNvSpPr/>
          <p:nvPr/>
        </p:nvSpPr>
        <p:spPr>
          <a:xfrm>
            <a:off x="611560" y="1412776"/>
            <a:ext cx="7992888" cy="100811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National </a:t>
            </a:r>
            <a:r>
              <a:rPr lang="hu-HU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Development</a:t>
            </a:r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Agency</a:t>
            </a:r>
            <a:endParaRPr lang="hu-HU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1907704" y="248660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4400" dirty="0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rPr>
              <a:t>2007-2013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611560" y="1412776"/>
            <a:ext cx="237626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Ministry</a:t>
            </a:r>
            <a:endParaRPr lang="hu-HU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3419872" y="1412776"/>
            <a:ext cx="237626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Ministry</a:t>
            </a:r>
            <a:endParaRPr lang="hu-HU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6228184" y="1412776"/>
            <a:ext cx="237626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Ministry</a:t>
            </a:r>
            <a:endParaRPr lang="hu-HU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Egy oldalon két sarkán levágott téglalap 25"/>
          <p:cNvSpPr/>
          <p:nvPr/>
        </p:nvSpPr>
        <p:spPr>
          <a:xfrm>
            <a:off x="1007604" y="2708920"/>
            <a:ext cx="1584176" cy="576064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hu-HU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Intermediary</a:t>
            </a:r>
            <a:r>
              <a:rPr lang="hu-HU" dirty="0" smtClean="0">
                <a:solidFill>
                  <a:schemeClr val="tx2"/>
                </a:solidFill>
                <a:latin typeface="Garamond" panose="02020404030301010803" pitchFamily="18" charset="0"/>
              </a:rPr>
              <a:t> Body</a:t>
            </a:r>
            <a:endParaRPr lang="hu-HU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Egy oldalon két sarkán levágott téglalap 26"/>
          <p:cNvSpPr/>
          <p:nvPr/>
        </p:nvSpPr>
        <p:spPr>
          <a:xfrm>
            <a:off x="1007604" y="3429000"/>
            <a:ext cx="1584176" cy="576064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hu-HU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Intermediary</a:t>
            </a:r>
            <a:r>
              <a:rPr lang="hu-HU" dirty="0" smtClean="0">
                <a:solidFill>
                  <a:schemeClr val="tx2"/>
                </a:solidFill>
                <a:latin typeface="Garamond" panose="02020404030301010803" pitchFamily="18" charset="0"/>
              </a:rPr>
              <a:t> Body</a:t>
            </a:r>
            <a:endParaRPr lang="hu-HU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Egy oldalon két sarkán levágott téglalap 27"/>
          <p:cNvSpPr/>
          <p:nvPr/>
        </p:nvSpPr>
        <p:spPr>
          <a:xfrm>
            <a:off x="1007604" y="4149080"/>
            <a:ext cx="1584176" cy="576064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hu-HU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Intermediary</a:t>
            </a:r>
            <a:r>
              <a:rPr lang="hu-HU" dirty="0" smtClean="0">
                <a:solidFill>
                  <a:schemeClr val="tx2"/>
                </a:solidFill>
                <a:latin typeface="Garamond" panose="02020404030301010803" pitchFamily="18" charset="0"/>
              </a:rPr>
              <a:t> Body</a:t>
            </a:r>
            <a:endParaRPr lang="hu-HU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29" name="Egy oldalon két sarkán levágott téglalap 28"/>
          <p:cNvSpPr/>
          <p:nvPr/>
        </p:nvSpPr>
        <p:spPr>
          <a:xfrm>
            <a:off x="1007604" y="4863495"/>
            <a:ext cx="1584176" cy="576064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hu-HU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Intermediary</a:t>
            </a:r>
            <a:r>
              <a:rPr lang="hu-HU" dirty="0" smtClean="0">
                <a:solidFill>
                  <a:schemeClr val="tx2"/>
                </a:solidFill>
                <a:latin typeface="Garamond" panose="02020404030301010803" pitchFamily="18" charset="0"/>
              </a:rPr>
              <a:t> Body</a:t>
            </a:r>
            <a:endParaRPr lang="hu-HU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Egy oldalon két sarkán levágott téglalap 29"/>
          <p:cNvSpPr/>
          <p:nvPr/>
        </p:nvSpPr>
        <p:spPr>
          <a:xfrm>
            <a:off x="3815916" y="2708920"/>
            <a:ext cx="1584176" cy="576064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hu-HU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Intermediary</a:t>
            </a:r>
            <a:r>
              <a:rPr lang="hu-HU" dirty="0" smtClean="0">
                <a:solidFill>
                  <a:schemeClr val="tx2"/>
                </a:solidFill>
                <a:latin typeface="Garamond" panose="02020404030301010803" pitchFamily="18" charset="0"/>
              </a:rPr>
              <a:t> Body</a:t>
            </a:r>
            <a:endParaRPr lang="hu-HU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31" name="Egy oldalon két sarkán levágott téglalap 30"/>
          <p:cNvSpPr/>
          <p:nvPr/>
        </p:nvSpPr>
        <p:spPr>
          <a:xfrm>
            <a:off x="3815916" y="3429000"/>
            <a:ext cx="1584176" cy="576064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hu-HU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Intermediary</a:t>
            </a:r>
            <a:r>
              <a:rPr lang="hu-HU" dirty="0" smtClean="0">
                <a:solidFill>
                  <a:schemeClr val="tx2"/>
                </a:solidFill>
                <a:latin typeface="Garamond" panose="02020404030301010803" pitchFamily="18" charset="0"/>
              </a:rPr>
              <a:t> Body</a:t>
            </a:r>
            <a:endParaRPr lang="hu-HU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32" name="Egy oldalon két sarkán levágott téglalap 31"/>
          <p:cNvSpPr/>
          <p:nvPr/>
        </p:nvSpPr>
        <p:spPr>
          <a:xfrm>
            <a:off x="3815916" y="4149080"/>
            <a:ext cx="1584176" cy="576064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hu-HU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Intermediary</a:t>
            </a:r>
            <a:r>
              <a:rPr lang="hu-HU" dirty="0" smtClean="0">
                <a:solidFill>
                  <a:schemeClr val="tx2"/>
                </a:solidFill>
                <a:latin typeface="Garamond" panose="02020404030301010803" pitchFamily="18" charset="0"/>
              </a:rPr>
              <a:t> Body</a:t>
            </a:r>
            <a:endParaRPr lang="hu-HU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33" name="Egy oldalon két sarkán levágott téglalap 32"/>
          <p:cNvSpPr/>
          <p:nvPr/>
        </p:nvSpPr>
        <p:spPr>
          <a:xfrm>
            <a:off x="3815916" y="4863495"/>
            <a:ext cx="1584176" cy="576064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hu-HU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Intermediary</a:t>
            </a:r>
            <a:r>
              <a:rPr lang="hu-HU" dirty="0" smtClean="0">
                <a:solidFill>
                  <a:schemeClr val="tx2"/>
                </a:solidFill>
                <a:latin typeface="Garamond" panose="02020404030301010803" pitchFamily="18" charset="0"/>
              </a:rPr>
              <a:t> Body</a:t>
            </a:r>
            <a:endParaRPr lang="hu-HU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34" name="Egy oldalon két sarkán levágott téglalap 33"/>
          <p:cNvSpPr/>
          <p:nvPr/>
        </p:nvSpPr>
        <p:spPr>
          <a:xfrm>
            <a:off x="6624228" y="2708920"/>
            <a:ext cx="1584176" cy="576064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hu-HU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Intermediary</a:t>
            </a:r>
            <a:r>
              <a:rPr lang="hu-HU" dirty="0" smtClean="0">
                <a:solidFill>
                  <a:schemeClr val="tx2"/>
                </a:solidFill>
                <a:latin typeface="Garamond" panose="02020404030301010803" pitchFamily="18" charset="0"/>
              </a:rPr>
              <a:t> Body</a:t>
            </a:r>
            <a:endParaRPr lang="hu-HU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35" name="Egy oldalon két sarkán levágott téglalap 34"/>
          <p:cNvSpPr/>
          <p:nvPr/>
        </p:nvSpPr>
        <p:spPr>
          <a:xfrm>
            <a:off x="6624228" y="3429000"/>
            <a:ext cx="1584176" cy="576064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hu-HU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Intermediary</a:t>
            </a:r>
            <a:r>
              <a:rPr lang="hu-HU" dirty="0" smtClean="0">
                <a:solidFill>
                  <a:schemeClr val="tx2"/>
                </a:solidFill>
                <a:latin typeface="Garamond" panose="02020404030301010803" pitchFamily="18" charset="0"/>
              </a:rPr>
              <a:t> Body</a:t>
            </a:r>
            <a:endParaRPr lang="hu-HU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36" name="Egy oldalon két sarkán levágott téglalap 35"/>
          <p:cNvSpPr/>
          <p:nvPr/>
        </p:nvSpPr>
        <p:spPr>
          <a:xfrm>
            <a:off x="6624228" y="4149080"/>
            <a:ext cx="1584176" cy="576064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hu-HU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Intermediary</a:t>
            </a:r>
            <a:r>
              <a:rPr lang="hu-HU" dirty="0" smtClean="0">
                <a:solidFill>
                  <a:schemeClr val="tx2"/>
                </a:solidFill>
                <a:latin typeface="Garamond" panose="02020404030301010803" pitchFamily="18" charset="0"/>
              </a:rPr>
              <a:t> Body</a:t>
            </a:r>
            <a:endParaRPr lang="hu-HU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Egy oldalon két sarkán levágott téglalap 36"/>
          <p:cNvSpPr/>
          <p:nvPr/>
        </p:nvSpPr>
        <p:spPr>
          <a:xfrm>
            <a:off x="6624228" y="4863495"/>
            <a:ext cx="1584176" cy="576064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hu-HU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Intermediary</a:t>
            </a:r>
            <a:r>
              <a:rPr lang="hu-HU" dirty="0" smtClean="0">
                <a:solidFill>
                  <a:schemeClr val="tx2"/>
                </a:solidFill>
                <a:latin typeface="Garamond" panose="02020404030301010803" pitchFamily="18" charset="0"/>
              </a:rPr>
              <a:t> Body</a:t>
            </a:r>
            <a:endParaRPr lang="hu-HU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grpSp>
        <p:nvGrpSpPr>
          <p:cNvPr id="56" name="Csoportba foglalás 55"/>
          <p:cNvGrpSpPr/>
          <p:nvPr/>
        </p:nvGrpSpPr>
        <p:grpSpPr>
          <a:xfrm>
            <a:off x="755576" y="2420891"/>
            <a:ext cx="252029" cy="2730639"/>
            <a:chOff x="755576" y="2420887"/>
            <a:chExt cx="252029" cy="2730639"/>
          </a:xfrm>
        </p:grpSpPr>
        <p:cxnSp>
          <p:nvCxnSpPr>
            <p:cNvPr id="39" name="Szögletes összekötő 38"/>
            <p:cNvCxnSpPr>
              <a:endCxn id="29" idx="2"/>
            </p:cNvCxnSpPr>
            <p:nvPr/>
          </p:nvCxnSpPr>
          <p:spPr>
            <a:xfrm rot="16200000" flipH="1">
              <a:off x="-483729" y="3660193"/>
              <a:ext cx="2730639" cy="25202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40"/>
            <p:cNvCxnSpPr>
              <a:stCxn id="26" idx="2"/>
            </p:cNvCxnSpPr>
            <p:nvPr/>
          </p:nvCxnSpPr>
          <p:spPr>
            <a:xfrm flipH="1">
              <a:off x="755576" y="2996952"/>
              <a:ext cx="2520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43"/>
            <p:cNvCxnSpPr>
              <a:stCxn id="27" idx="2"/>
            </p:cNvCxnSpPr>
            <p:nvPr/>
          </p:nvCxnSpPr>
          <p:spPr>
            <a:xfrm flipH="1">
              <a:off x="755576" y="3717032"/>
              <a:ext cx="2520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gyenes összekötő 45"/>
            <p:cNvCxnSpPr>
              <a:stCxn id="28" idx="2"/>
            </p:cNvCxnSpPr>
            <p:nvPr/>
          </p:nvCxnSpPr>
          <p:spPr>
            <a:xfrm flipH="1">
              <a:off x="755576" y="4437112"/>
              <a:ext cx="2520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Csoportba foglalás 56"/>
          <p:cNvGrpSpPr/>
          <p:nvPr/>
        </p:nvGrpSpPr>
        <p:grpSpPr>
          <a:xfrm>
            <a:off x="3563888" y="2420888"/>
            <a:ext cx="252029" cy="2730639"/>
            <a:chOff x="3563888" y="2420888"/>
            <a:chExt cx="252029" cy="2730639"/>
          </a:xfrm>
        </p:grpSpPr>
        <p:cxnSp>
          <p:nvCxnSpPr>
            <p:cNvPr id="47" name="Szögletes összekötő 46"/>
            <p:cNvCxnSpPr/>
            <p:nvPr/>
          </p:nvCxnSpPr>
          <p:spPr>
            <a:xfrm rot="16200000" flipH="1">
              <a:off x="2324583" y="3660194"/>
              <a:ext cx="2730639" cy="25202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gyenes összekötő 47"/>
            <p:cNvCxnSpPr/>
            <p:nvPr/>
          </p:nvCxnSpPr>
          <p:spPr>
            <a:xfrm flipH="1">
              <a:off x="3563888" y="2996953"/>
              <a:ext cx="2520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48"/>
            <p:cNvCxnSpPr/>
            <p:nvPr/>
          </p:nvCxnSpPr>
          <p:spPr>
            <a:xfrm flipH="1">
              <a:off x="3563888" y="3717033"/>
              <a:ext cx="2520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gyenes összekötő 49"/>
            <p:cNvCxnSpPr/>
            <p:nvPr/>
          </p:nvCxnSpPr>
          <p:spPr>
            <a:xfrm flipH="1">
              <a:off x="3563888" y="4437113"/>
              <a:ext cx="2520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Csoportba foglalás 57"/>
          <p:cNvGrpSpPr/>
          <p:nvPr/>
        </p:nvGrpSpPr>
        <p:grpSpPr>
          <a:xfrm>
            <a:off x="6372200" y="2420889"/>
            <a:ext cx="252029" cy="2730639"/>
            <a:chOff x="6516216" y="2420889"/>
            <a:chExt cx="252029" cy="2730639"/>
          </a:xfrm>
        </p:grpSpPr>
        <p:cxnSp>
          <p:nvCxnSpPr>
            <p:cNvPr id="51" name="Szögletes összekötő 50"/>
            <p:cNvCxnSpPr/>
            <p:nvPr/>
          </p:nvCxnSpPr>
          <p:spPr>
            <a:xfrm rot="16200000" flipH="1">
              <a:off x="5276911" y="3660195"/>
              <a:ext cx="2730639" cy="25202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gyenes összekötő 51"/>
            <p:cNvCxnSpPr/>
            <p:nvPr/>
          </p:nvCxnSpPr>
          <p:spPr>
            <a:xfrm flipH="1">
              <a:off x="6516216" y="2996954"/>
              <a:ext cx="2520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gyenes összekötő 52"/>
            <p:cNvCxnSpPr/>
            <p:nvPr/>
          </p:nvCxnSpPr>
          <p:spPr>
            <a:xfrm flipH="1">
              <a:off x="6516216" y="3717034"/>
              <a:ext cx="2520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53"/>
            <p:cNvCxnSpPr/>
            <p:nvPr/>
          </p:nvCxnSpPr>
          <p:spPr>
            <a:xfrm flipH="1">
              <a:off x="6516216" y="4437114"/>
              <a:ext cx="2520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Garamond" panose="02020404030301010803" pitchFamily="18" charset="0"/>
              </a:rPr>
              <a:t>2004-2006</a:t>
            </a:r>
            <a:endParaRPr lang="hu-HU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0" name="Egy oldalon két sarkán levágott téglalap 59"/>
          <p:cNvSpPr/>
          <p:nvPr/>
        </p:nvSpPr>
        <p:spPr>
          <a:xfrm>
            <a:off x="818583" y="3212976"/>
            <a:ext cx="1962218" cy="1008112"/>
          </a:xfrm>
          <a:prstGeom prst="snip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Intermediary</a:t>
            </a:r>
            <a:r>
              <a:rPr lang="hu-HU" dirty="0" smtClean="0">
                <a:solidFill>
                  <a:schemeClr val="tx2"/>
                </a:solidFill>
                <a:latin typeface="Garamond" panose="02020404030301010803" pitchFamily="18" charset="0"/>
              </a:rPr>
              <a:t> Body</a:t>
            </a:r>
            <a:endParaRPr lang="hu-HU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61" name="Egy oldalon két sarkán levágott téglalap 60"/>
          <p:cNvSpPr/>
          <p:nvPr/>
        </p:nvSpPr>
        <p:spPr>
          <a:xfrm>
            <a:off x="3626895" y="3212976"/>
            <a:ext cx="1962218" cy="1008112"/>
          </a:xfrm>
          <a:prstGeom prst="snip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Intermediary</a:t>
            </a:r>
            <a:r>
              <a:rPr lang="hu-HU" dirty="0" smtClean="0">
                <a:solidFill>
                  <a:schemeClr val="tx2"/>
                </a:solidFill>
                <a:latin typeface="Garamond" panose="02020404030301010803" pitchFamily="18" charset="0"/>
              </a:rPr>
              <a:t> Body</a:t>
            </a:r>
            <a:endParaRPr lang="hu-HU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62" name="Egy oldalon két sarkán levágott téglalap 61"/>
          <p:cNvSpPr/>
          <p:nvPr/>
        </p:nvSpPr>
        <p:spPr>
          <a:xfrm>
            <a:off x="6435207" y="3212980"/>
            <a:ext cx="1962218" cy="1008112"/>
          </a:xfrm>
          <a:prstGeom prst="snip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Intermediary</a:t>
            </a:r>
            <a:r>
              <a:rPr lang="hu-HU" dirty="0" smtClean="0">
                <a:solidFill>
                  <a:schemeClr val="tx2"/>
                </a:solidFill>
                <a:latin typeface="Garamond" panose="02020404030301010803" pitchFamily="18" charset="0"/>
              </a:rPr>
              <a:t> Body</a:t>
            </a:r>
            <a:endParaRPr lang="hu-HU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83" name="Szövegdoboz 82"/>
          <p:cNvSpPr txBox="1"/>
          <p:nvPr/>
        </p:nvSpPr>
        <p:spPr>
          <a:xfrm>
            <a:off x="1907704" y="250225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4400" dirty="0" smtClean="0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rPr>
              <a:t>2014-2020</a:t>
            </a:r>
            <a:endParaRPr lang="hu-HU" sz="4400" dirty="0">
              <a:solidFill>
                <a:schemeClr val="bg1"/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23" name="Lekerekített téglalap 22"/>
          <p:cNvSpPr/>
          <p:nvPr/>
        </p:nvSpPr>
        <p:spPr>
          <a:xfrm>
            <a:off x="755576" y="1844824"/>
            <a:ext cx="2088232" cy="50405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7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OP 1. </a:t>
            </a:r>
            <a:r>
              <a:rPr lang="hu-HU" sz="17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Managing</a:t>
            </a:r>
            <a:r>
              <a:rPr lang="hu-HU" sz="17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17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Authority</a:t>
            </a:r>
            <a:endParaRPr lang="hu-HU" sz="17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3563888" y="1844824"/>
            <a:ext cx="2088232" cy="50405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7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OP 2. </a:t>
            </a:r>
            <a:r>
              <a:rPr lang="hu-HU" sz="17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Managing</a:t>
            </a:r>
            <a:r>
              <a:rPr lang="hu-HU" sz="17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17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Authority</a:t>
            </a:r>
            <a:endParaRPr lang="hu-HU" sz="17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Lekerekített téglalap 24"/>
          <p:cNvSpPr/>
          <p:nvPr/>
        </p:nvSpPr>
        <p:spPr>
          <a:xfrm>
            <a:off x="6372200" y="1844824"/>
            <a:ext cx="2088232" cy="50405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7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OP 3. </a:t>
            </a:r>
            <a:r>
              <a:rPr lang="hu-HU" sz="17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Managing</a:t>
            </a:r>
            <a:r>
              <a:rPr lang="hu-HU" sz="17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17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Authority</a:t>
            </a:r>
            <a:endParaRPr lang="hu-HU" sz="17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0" name="Lekerekített téglalap 79"/>
          <p:cNvSpPr/>
          <p:nvPr/>
        </p:nvSpPr>
        <p:spPr>
          <a:xfrm>
            <a:off x="755576" y="2924940"/>
            <a:ext cx="2088232" cy="2226586"/>
          </a:xfrm>
          <a:prstGeom prst="roundRect">
            <a:avLst/>
          </a:prstGeom>
          <a:gradFill>
            <a:gsLst>
              <a:gs pos="0">
                <a:schemeClr val="accent3"/>
              </a:gs>
              <a:gs pos="50000">
                <a:schemeClr val="accent3"/>
              </a:gs>
              <a:gs pos="51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17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hu-HU" sz="17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OP 1. </a:t>
            </a:r>
            <a:r>
              <a:rPr lang="hu-HU" sz="17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Managing</a:t>
            </a:r>
            <a:r>
              <a:rPr lang="hu-HU" sz="17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17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Authority</a:t>
            </a:r>
            <a:endParaRPr lang="hu-HU" sz="17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hu-HU" sz="17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hu-HU" sz="17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hu-HU" sz="1700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Intermediary</a:t>
            </a:r>
            <a:r>
              <a:rPr lang="hu-HU" sz="1700" dirty="0" smtClean="0">
                <a:solidFill>
                  <a:schemeClr val="tx2"/>
                </a:solidFill>
                <a:latin typeface="Garamond" panose="02020404030301010803" pitchFamily="18" charset="0"/>
              </a:rPr>
              <a:t/>
            </a:r>
            <a:br>
              <a:rPr lang="hu-HU" sz="1700" dirty="0" smtClean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hu-HU" sz="17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Body</a:t>
            </a:r>
            <a:endParaRPr lang="hu-HU" sz="17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81" name="Lekerekített téglalap 80"/>
          <p:cNvSpPr/>
          <p:nvPr/>
        </p:nvSpPr>
        <p:spPr>
          <a:xfrm>
            <a:off x="3563888" y="2924939"/>
            <a:ext cx="2088232" cy="2226587"/>
          </a:xfrm>
          <a:prstGeom prst="roundRect">
            <a:avLst/>
          </a:prstGeom>
          <a:gradFill>
            <a:gsLst>
              <a:gs pos="0">
                <a:schemeClr val="accent3"/>
              </a:gs>
              <a:gs pos="50000">
                <a:schemeClr val="accent3"/>
              </a:gs>
              <a:gs pos="51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17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hu-HU" sz="17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OP 2. </a:t>
            </a:r>
            <a:r>
              <a:rPr lang="hu-HU" sz="17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Managing</a:t>
            </a:r>
            <a:r>
              <a:rPr lang="hu-HU" sz="17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17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Authority</a:t>
            </a:r>
            <a:endParaRPr lang="hu-HU" sz="17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hu-HU" sz="17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hu-HU" sz="17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hu-HU" sz="1700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Intermediary</a:t>
            </a:r>
            <a:r>
              <a:rPr lang="hu-HU" sz="1700" dirty="0" smtClean="0">
                <a:solidFill>
                  <a:schemeClr val="tx2"/>
                </a:solidFill>
                <a:latin typeface="Garamond" panose="02020404030301010803" pitchFamily="18" charset="0"/>
              </a:rPr>
              <a:t/>
            </a:r>
            <a:br>
              <a:rPr lang="hu-HU" sz="1700" dirty="0" smtClean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hu-HU" sz="17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Body</a:t>
            </a:r>
            <a:endParaRPr lang="hu-HU" sz="17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82" name="Lekerekített téglalap 81"/>
          <p:cNvSpPr/>
          <p:nvPr/>
        </p:nvSpPr>
        <p:spPr>
          <a:xfrm>
            <a:off x="6372200" y="2924939"/>
            <a:ext cx="2088232" cy="2226591"/>
          </a:xfrm>
          <a:prstGeom prst="roundRect">
            <a:avLst/>
          </a:prstGeom>
          <a:gradFill>
            <a:gsLst>
              <a:gs pos="0">
                <a:schemeClr val="accent3"/>
              </a:gs>
              <a:gs pos="50000">
                <a:schemeClr val="accent3"/>
              </a:gs>
              <a:gs pos="51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17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hu-HU" sz="17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OP 3. </a:t>
            </a:r>
            <a:r>
              <a:rPr lang="hu-HU" sz="17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Managing</a:t>
            </a:r>
            <a:r>
              <a:rPr lang="hu-HU" sz="17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17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Authority</a:t>
            </a:r>
            <a:endParaRPr lang="hu-HU" sz="17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hu-HU" sz="17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hu-HU" sz="17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hu-HU" sz="1700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Intermediary</a:t>
            </a:r>
            <a:r>
              <a:rPr lang="hu-HU" sz="1700" dirty="0" smtClean="0">
                <a:solidFill>
                  <a:schemeClr val="tx2"/>
                </a:solidFill>
                <a:latin typeface="Garamond" panose="02020404030301010803" pitchFamily="18" charset="0"/>
              </a:rPr>
              <a:t/>
            </a:r>
            <a:br>
              <a:rPr lang="hu-HU" sz="1700" dirty="0" smtClean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hu-HU" sz="17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Body</a:t>
            </a:r>
            <a:endParaRPr lang="hu-HU" sz="17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7676B1-52B8-452D-96E7-2DF9D0B87AB4}" type="slidenum">
              <a:rPr lang="hu-HU" altLang="hu-HU" smtClean="0"/>
              <a:pPr>
                <a:defRPr/>
              </a:pPr>
              <a:t>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601218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500"/>
                            </p:stCondLst>
                            <p:childTnLst>
                              <p:par>
                                <p:cTn id="1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000"/>
                            </p:stCondLst>
                            <p:childTnLst>
                              <p:par>
                                <p:cTn id="2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500"/>
                            </p:stCondLst>
                            <p:childTnLst>
                              <p:par>
                                <p:cTn id="2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000"/>
                            </p:stCondLst>
                            <p:childTnLst>
                              <p:par>
                                <p:cTn id="3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2" grpId="0" animBg="1"/>
      <p:bldP spid="59" grpId="0" animBg="1"/>
      <p:bldP spid="59" grpId="1" animBg="1"/>
      <p:bldP spid="55" grpId="0"/>
      <p:bldP spid="55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" grpId="0"/>
      <p:bldP spid="4" grpId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83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80" grpId="0" animBg="1"/>
      <p:bldP spid="81" grpId="0" animBg="1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178692" y="260648"/>
            <a:ext cx="8713788" cy="609600"/>
          </a:xfrm>
        </p:spPr>
        <p:txBody>
          <a:bodyPr/>
          <a:lstStyle/>
          <a:p>
            <a:pPr marL="342900" indent="-342900" eaLnBrk="1" hangingPunct="1">
              <a:lnSpc>
                <a:spcPct val="114000"/>
              </a:lnSpc>
              <a:spcBef>
                <a:spcPts val="300"/>
              </a:spcBef>
            </a:pPr>
            <a:r>
              <a:rPr lang="en-GB" altLang="hu-HU" sz="3200" b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Role of Ministry for National Economy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843588"/>
            <a:ext cx="2454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Csoportba foglalás 27"/>
          <p:cNvGrpSpPr/>
          <p:nvPr/>
        </p:nvGrpSpPr>
        <p:grpSpPr>
          <a:xfrm>
            <a:off x="2123728" y="3501008"/>
            <a:ext cx="5328592" cy="1872209"/>
            <a:chOff x="2558178" y="3275540"/>
            <a:chExt cx="4620723" cy="1965301"/>
          </a:xfrm>
        </p:grpSpPr>
        <p:sp>
          <p:nvSpPr>
            <p:cNvPr id="3" name="Szabadkézi sokszög 2"/>
            <p:cNvSpPr/>
            <p:nvPr/>
          </p:nvSpPr>
          <p:spPr>
            <a:xfrm>
              <a:off x="5465453" y="3292976"/>
              <a:ext cx="1713448" cy="194786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0" tIns="720428" rIns="127000" bIns="720428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noProof="0" dirty="0" smtClean="0">
                  <a:solidFill>
                    <a:schemeClr val="tx2"/>
                  </a:solidFill>
                  <a:latin typeface="Garamond" panose="02020404030301010803" pitchFamily="18" charset="0"/>
                  <a:cs typeface="Arial" pitchFamily="34" charset="0"/>
                </a:rPr>
                <a:t>Economic Development and Innovation OP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i="1" kern="1200" noProof="0" dirty="0" smtClean="0">
                  <a:solidFill>
                    <a:schemeClr val="tx2"/>
                  </a:solidFill>
                  <a:latin typeface="Garamond" panose="02020404030301010803" pitchFamily="18" charset="0"/>
                </a:rPr>
                <a:t>EUR 8 813 million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noProof="0" dirty="0" smtClean="0">
                  <a:solidFill>
                    <a:schemeClr val="tx2"/>
                  </a:solidFill>
                  <a:latin typeface="Garamond" panose="02020404030301010803" pitchFamily="18" charset="0"/>
                </a:rPr>
                <a:t>Convergence regions</a:t>
              </a:r>
              <a:endParaRPr lang="en-GB" sz="1400" kern="1200" noProof="0" dirty="0">
                <a:latin typeface="Garamond" panose="02020404030301010803" pitchFamily="18" charset="0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2558178" y="3275540"/>
              <a:ext cx="1338795" cy="19653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0" tIns="720428" rIns="127000" bIns="720428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noProof="0" dirty="0" smtClean="0">
                  <a:solidFill>
                    <a:schemeClr val="tx2"/>
                  </a:solidFill>
                  <a:latin typeface="Garamond" panose="02020404030301010803" pitchFamily="18" charset="0"/>
                  <a:cs typeface="Arial" pitchFamily="34" charset="0"/>
                </a:rPr>
                <a:t>Territorial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noProof="0" dirty="0" smtClean="0">
                  <a:solidFill>
                    <a:schemeClr val="tx2"/>
                  </a:solidFill>
                  <a:latin typeface="Garamond" panose="02020404030301010803" pitchFamily="18" charset="0"/>
                  <a:cs typeface="Arial" pitchFamily="34" charset="0"/>
                </a:rPr>
                <a:t>OP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i="1" kern="1200" noProof="0" dirty="0" smtClean="0">
                  <a:solidFill>
                    <a:schemeClr val="tx2"/>
                  </a:solidFill>
                  <a:latin typeface="Garamond" panose="02020404030301010803" pitchFamily="18" charset="0"/>
                </a:rPr>
                <a:t>EUR 3 971 million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noProof="0" dirty="0" smtClean="0">
                  <a:solidFill>
                    <a:schemeClr val="tx2"/>
                  </a:solidFill>
                  <a:latin typeface="Garamond" panose="02020404030301010803" pitchFamily="18" charset="0"/>
                </a:rPr>
                <a:t>Counties, capital of counties</a:t>
              </a:r>
              <a:r>
                <a:rPr lang="en-GB" sz="1400" kern="1200" noProof="0" dirty="0" smtClean="0">
                  <a:latin typeface="Garamond" panose="02020404030301010803" pitchFamily="18" charset="0"/>
                </a:rPr>
                <a:t> </a:t>
              </a:r>
              <a:endParaRPr lang="en-GB" sz="1400" kern="1200" noProof="0" dirty="0">
                <a:latin typeface="Garamond" panose="02020404030301010803" pitchFamily="18" charset="0"/>
              </a:endParaRPr>
            </a:p>
          </p:txBody>
        </p:sp>
        <p:sp>
          <p:nvSpPr>
            <p:cNvPr id="5" name="Szabadkézi sokszög 4"/>
            <p:cNvSpPr/>
            <p:nvPr/>
          </p:nvSpPr>
          <p:spPr>
            <a:xfrm>
              <a:off x="3998118" y="3275541"/>
              <a:ext cx="1336613" cy="19653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0" tIns="720428" rIns="127000" bIns="720428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noProof="0" dirty="0" smtClean="0">
                  <a:solidFill>
                    <a:schemeClr val="tx2"/>
                  </a:solidFill>
                  <a:latin typeface="Garamond" panose="02020404030301010803" pitchFamily="18" charset="0"/>
                  <a:cs typeface="Arial" pitchFamily="34" charset="0"/>
                </a:rPr>
                <a:t>Competitive Central-Hungary </a:t>
              </a:r>
              <a:r>
                <a:rPr lang="en-GB" sz="1400" b="1" kern="1200" dirty="0" smtClean="0">
                  <a:solidFill>
                    <a:schemeClr val="tx2"/>
                  </a:solidFill>
                  <a:latin typeface="Garamond" panose="02020404030301010803" pitchFamily="18" charset="0"/>
                  <a:cs typeface="Arial" pitchFamily="34" charset="0"/>
                </a:rPr>
                <a:t>OP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i="1" kern="1200" dirty="0" smtClean="0">
                  <a:solidFill>
                    <a:schemeClr val="tx2"/>
                  </a:solidFill>
                  <a:latin typeface="Garamond" panose="02020404030301010803" pitchFamily="18" charset="0"/>
                </a:rPr>
                <a:t>EUR 927 million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>
                  <a:solidFill>
                    <a:schemeClr val="tx2"/>
                  </a:solidFill>
                  <a:latin typeface="Garamond" panose="02020404030301010803" pitchFamily="18" charset="0"/>
                </a:rPr>
                <a:t>Budapest, Pest county</a:t>
              </a:r>
              <a:endParaRPr lang="en-GB" sz="1400" kern="1200" dirty="0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9" name="Szalagnyíl jobbra 8"/>
          <p:cNvSpPr/>
          <p:nvPr/>
        </p:nvSpPr>
        <p:spPr>
          <a:xfrm>
            <a:off x="1187624" y="3366240"/>
            <a:ext cx="740438" cy="350792"/>
          </a:xfrm>
          <a:prstGeom prst="curv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alagnyíl balra 9"/>
          <p:cNvSpPr/>
          <p:nvPr/>
        </p:nvSpPr>
        <p:spPr>
          <a:xfrm>
            <a:off x="7586442" y="3366436"/>
            <a:ext cx="657966" cy="350596"/>
          </a:xfrm>
          <a:prstGeom prst="curvedLeftArrow">
            <a:avLst>
              <a:gd name="adj1" fmla="val 25000"/>
              <a:gd name="adj2" fmla="val 41919"/>
              <a:gd name="adj3" fmla="val 25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2079898" y="2789276"/>
            <a:ext cx="5372422" cy="639724"/>
            <a:chOff x="3713747" y="2451358"/>
            <a:chExt cx="1508676" cy="639724"/>
          </a:xfrm>
        </p:grpSpPr>
        <p:sp>
          <p:nvSpPr>
            <p:cNvPr id="8" name="Fazetta 7"/>
            <p:cNvSpPr/>
            <p:nvPr/>
          </p:nvSpPr>
          <p:spPr>
            <a:xfrm>
              <a:off x="3713747" y="2451358"/>
              <a:ext cx="1508676" cy="639724"/>
            </a:xfrm>
            <a:prstGeom prst="bevel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Szövegdoboz 9"/>
            <p:cNvSpPr txBox="1">
              <a:spLocks noChangeArrowheads="1"/>
            </p:cNvSpPr>
            <p:nvPr/>
          </p:nvSpPr>
          <p:spPr bwMode="auto">
            <a:xfrm>
              <a:off x="3996580" y="2587026"/>
              <a:ext cx="9629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hu-HU" b="1" dirty="0">
                  <a:solidFill>
                    <a:schemeClr val="bg1"/>
                  </a:solidFill>
                  <a:latin typeface="Garamond" panose="02020404030301010803" pitchFamily="18" charset="0"/>
                  <a:cs typeface="Arial" pitchFamily="34" charset="0"/>
                </a:rPr>
                <a:t>Ministry for National Economy</a:t>
              </a: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2195736" y="1413412"/>
            <a:ext cx="2084740" cy="791452"/>
            <a:chOff x="3713747" y="1340768"/>
            <a:chExt cx="1508676" cy="702368"/>
          </a:xfrm>
        </p:grpSpPr>
        <p:sp>
          <p:nvSpPr>
            <p:cNvPr id="23" name="Fazetta 22"/>
            <p:cNvSpPr/>
            <p:nvPr/>
          </p:nvSpPr>
          <p:spPr>
            <a:xfrm>
              <a:off x="3713747" y="1340768"/>
              <a:ext cx="1508676" cy="70236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Garamond" panose="02020404030301010803" pitchFamily="18" charset="0"/>
                <a:cs typeface="Arial" pitchFamily="34" charset="0"/>
              </a:endParaRPr>
            </a:p>
          </p:txBody>
        </p:sp>
        <p:sp>
          <p:nvSpPr>
            <p:cNvPr id="24" name="Szövegdoboz 9"/>
            <p:cNvSpPr txBox="1">
              <a:spLocks noChangeArrowheads="1"/>
            </p:cNvSpPr>
            <p:nvPr/>
          </p:nvSpPr>
          <p:spPr bwMode="auto">
            <a:xfrm>
              <a:off x="3796783" y="1412776"/>
              <a:ext cx="1321419" cy="518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hu-HU" sz="1600" b="1" dirty="0" smtClean="0">
                  <a:solidFill>
                    <a:schemeClr val="bg1"/>
                  </a:solidFill>
                  <a:latin typeface="Garamond" panose="02020404030301010803" pitchFamily="18" charset="0"/>
                  <a:cs typeface="Arial" pitchFamily="34" charset="0"/>
                </a:rPr>
                <a:t>Prime Minister’s Office</a:t>
              </a:r>
              <a:endParaRPr lang="en-GB" altLang="hu-HU" sz="1600" b="1" dirty="0">
                <a:solidFill>
                  <a:schemeClr val="bg1"/>
                </a:solidFill>
                <a:latin typeface="Garamond" panose="02020404030301010803" pitchFamily="18" charset="0"/>
                <a:cs typeface="Arial" pitchFamily="34" charset="0"/>
              </a:endParaRPr>
            </a:p>
          </p:txBody>
        </p:sp>
      </p:grpSp>
      <p:sp>
        <p:nvSpPr>
          <p:cNvPr id="25" name="Lefelé nyíl 24"/>
          <p:cNvSpPr/>
          <p:nvPr/>
        </p:nvSpPr>
        <p:spPr>
          <a:xfrm>
            <a:off x="4210165" y="2420888"/>
            <a:ext cx="1022981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Balra-jobbra nyíl 25"/>
          <p:cNvSpPr/>
          <p:nvPr/>
        </p:nvSpPr>
        <p:spPr>
          <a:xfrm>
            <a:off x="2123728" y="5373216"/>
            <a:ext cx="3026687" cy="504056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2484815" y="5445224"/>
            <a:ext cx="251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3366"/>
                </a:solidFill>
                <a:latin typeface="Garamond" panose="02020404030301010803" pitchFamily="18" charset="0"/>
              </a:rPr>
              <a:t>MA ( incl. IB)</a:t>
            </a:r>
            <a:endParaRPr lang="en-GB" dirty="0">
              <a:solidFill>
                <a:srgbClr val="003366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Balra-jobbra nyíl 29"/>
          <p:cNvSpPr/>
          <p:nvPr/>
        </p:nvSpPr>
        <p:spPr>
          <a:xfrm>
            <a:off x="5395422" y="5373216"/>
            <a:ext cx="205689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5832899" y="5497487"/>
            <a:ext cx="118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MA  (incl. IB)</a:t>
            </a: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644008" y="1484784"/>
            <a:ext cx="4392488" cy="5693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3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Central coordinating body between MA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</a:t>
            </a:r>
            <a:endParaRPr lang="en-GB" sz="1300" b="1" dirty="0" smtClean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3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Providing common IT system for all call</a:t>
            </a:r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</a:t>
            </a:r>
            <a:r>
              <a:rPr lang="en-GB" sz="13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 for proposals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7676B1-52B8-452D-96E7-2DF9D0B87AB4}" type="slidenum">
              <a:rPr lang="en-GB" altLang="hu-HU" smtClean="0"/>
              <a:pPr>
                <a:defRPr/>
              </a:pPr>
              <a:t>7</a:t>
            </a:fld>
            <a:endParaRPr lang="en-GB" altLang="hu-HU" dirty="0"/>
          </a:p>
        </p:txBody>
      </p:sp>
    </p:spTree>
    <p:extLst>
      <p:ext uri="{BB962C8B-B14F-4D97-AF65-F5344CB8AC3E}">
        <p14:creationId xmlns:p14="http://schemas.microsoft.com/office/powerpoint/2010/main" val="4754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Organizational structure of the EDIOP</a:t>
            </a:r>
            <a:r>
              <a:rPr lang="hu-HU" sz="3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Managing</a:t>
            </a:r>
            <a:r>
              <a:rPr lang="hu-HU" sz="3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Authority</a:t>
            </a:r>
            <a:endParaRPr lang="en-GB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215516" y="1340768"/>
            <a:ext cx="8723464" cy="4320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Deputy</a:t>
            </a:r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State</a:t>
            </a:r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Secretary</a:t>
            </a:r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for</a:t>
            </a:r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Economic</a:t>
            </a:r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Development</a:t>
            </a:r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Programmes</a:t>
            </a:r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–</a:t>
            </a:r>
            <a:r>
              <a:rPr lang="hu-HU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Managing</a:t>
            </a:r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Authority</a:t>
            </a:r>
            <a:endParaRPr lang="hu-HU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107504" y="2283036"/>
            <a:ext cx="2076386" cy="58906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Garamond" panose="02020404030301010803" pitchFamily="18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2361148" y="2283036"/>
            <a:ext cx="2076386" cy="58906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Garamond" panose="02020404030301010803" pitchFamily="18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107504" y="3068960"/>
            <a:ext cx="2076386" cy="43204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Garamond" panose="02020404030301010803" pitchFamily="18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107504" y="3717032"/>
            <a:ext cx="2076386" cy="57606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Garamond" panose="02020404030301010803" pitchFamily="18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2361148" y="3068960"/>
            <a:ext cx="2076386" cy="43204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Garamond" panose="02020404030301010803" pitchFamily="18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716016" y="2060848"/>
            <a:ext cx="206454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6968185" y="2060848"/>
            <a:ext cx="2064540" cy="713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4716016" y="2924944"/>
            <a:ext cx="206454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4716016" y="3789040"/>
            <a:ext cx="206454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6968185" y="2924944"/>
            <a:ext cx="206454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6976529" y="3784848"/>
            <a:ext cx="206454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Lekerekített téglalap 15"/>
          <p:cNvSpPr/>
          <p:nvPr/>
        </p:nvSpPr>
        <p:spPr>
          <a:xfrm>
            <a:off x="4726682" y="4653136"/>
            <a:ext cx="206454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6976529" y="4653136"/>
            <a:ext cx="206454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grpSp>
        <p:nvGrpSpPr>
          <p:cNvPr id="64" name="Csoportba foglalás 63"/>
          <p:cNvGrpSpPr/>
          <p:nvPr/>
        </p:nvGrpSpPr>
        <p:grpSpPr>
          <a:xfrm>
            <a:off x="2183890" y="1772816"/>
            <a:ext cx="4792639" cy="3240360"/>
            <a:chOff x="2183890" y="1742488"/>
            <a:chExt cx="4792639" cy="3240360"/>
          </a:xfrm>
        </p:grpSpPr>
        <p:cxnSp>
          <p:nvCxnSpPr>
            <p:cNvPr id="18" name="Egyenes összekötő 17"/>
            <p:cNvCxnSpPr>
              <a:stCxn id="12" idx="2"/>
            </p:cNvCxnSpPr>
            <p:nvPr/>
          </p:nvCxnSpPr>
          <p:spPr>
            <a:xfrm flipH="1">
              <a:off x="4572000" y="1742488"/>
              <a:ext cx="5248" cy="21318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>
            <a:xfrm>
              <a:off x="2267744" y="1955674"/>
              <a:ext cx="460144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>
              <a:stCxn id="3" idx="3"/>
              <a:endCxn id="5" idx="1"/>
            </p:cNvCxnSpPr>
            <p:nvPr/>
          </p:nvCxnSpPr>
          <p:spPr>
            <a:xfrm>
              <a:off x="2183890" y="2577568"/>
              <a:ext cx="17725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>
              <a:stCxn id="6" idx="3"/>
              <a:endCxn id="8" idx="1"/>
            </p:cNvCxnSpPr>
            <p:nvPr/>
          </p:nvCxnSpPr>
          <p:spPr>
            <a:xfrm>
              <a:off x="2183890" y="3284984"/>
              <a:ext cx="17725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gyenes összekötő 28"/>
            <p:cNvCxnSpPr>
              <a:stCxn id="11" idx="3"/>
              <a:endCxn id="14" idx="1"/>
            </p:cNvCxnSpPr>
            <p:nvPr/>
          </p:nvCxnSpPr>
          <p:spPr>
            <a:xfrm>
              <a:off x="6780556" y="3254656"/>
              <a:ext cx="18762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gyenes összekötő 30"/>
            <p:cNvCxnSpPr>
              <a:stCxn id="13" idx="3"/>
              <a:endCxn id="15" idx="1"/>
            </p:cNvCxnSpPr>
            <p:nvPr/>
          </p:nvCxnSpPr>
          <p:spPr>
            <a:xfrm flipV="1">
              <a:off x="6780556" y="4114560"/>
              <a:ext cx="195973" cy="419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32"/>
            <p:cNvCxnSpPr>
              <a:stCxn id="16" idx="3"/>
              <a:endCxn id="17" idx="1"/>
            </p:cNvCxnSpPr>
            <p:nvPr/>
          </p:nvCxnSpPr>
          <p:spPr>
            <a:xfrm>
              <a:off x="6791222" y="4982848"/>
              <a:ext cx="185307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34"/>
            <p:cNvCxnSpPr/>
            <p:nvPr/>
          </p:nvCxnSpPr>
          <p:spPr>
            <a:xfrm>
              <a:off x="6869185" y="1955674"/>
              <a:ext cx="14690" cy="3027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38"/>
            <p:cNvCxnSpPr/>
            <p:nvPr/>
          </p:nvCxnSpPr>
          <p:spPr>
            <a:xfrm>
              <a:off x="2267744" y="1955674"/>
              <a:ext cx="5923" cy="19773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gyenes összekötő 37"/>
            <p:cNvCxnSpPr>
              <a:stCxn id="7" idx="3"/>
            </p:cNvCxnSpPr>
            <p:nvPr/>
          </p:nvCxnSpPr>
          <p:spPr>
            <a:xfrm flipV="1">
              <a:off x="2183890" y="3933056"/>
              <a:ext cx="89777" cy="7200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42"/>
            <p:cNvCxnSpPr/>
            <p:nvPr/>
          </p:nvCxnSpPr>
          <p:spPr>
            <a:xfrm>
              <a:off x="6780556" y="2492896"/>
              <a:ext cx="17725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Bal oldali kapcsos zárójel 65"/>
          <p:cNvSpPr/>
          <p:nvPr/>
        </p:nvSpPr>
        <p:spPr>
          <a:xfrm rot="-5400000">
            <a:off x="6745012" y="3369763"/>
            <a:ext cx="252938" cy="4330030"/>
          </a:xfrm>
          <a:prstGeom prst="lef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Szövegdoboz 66"/>
          <p:cNvSpPr txBox="1"/>
          <p:nvPr/>
        </p:nvSpPr>
        <p:spPr>
          <a:xfrm>
            <a:off x="323528" y="557994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Programme</a:t>
            </a:r>
            <a:r>
              <a:rPr lang="hu-HU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 management  </a:t>
            </a:r>
            <a:endParaRPr lang="hu-HU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68" name="Szövegdoboz 67"/>
          <p:cNvSpPr txBox="1"/>
          <p:nvPr/>
        </p:nvSpPr>
        <p:spPr>
          <a:xfrm>
            <a:off x="4706465" y="5544854"/>
            <a:ext cx="432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Project management – Ex IB</a:t>
            </a:r>
            <a:endParaRPr lang="hu-HU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7676B1-52B8-452D-96E7-2DF9D0B87AB4}" type="slidenum">
              <a:rPr lang="hu-HU" altLang="hu-HU" smtClean="0"/>
              <a:pPr>
                <a:defRPr/>
              </a:pPr>
              <a:t>8</a:t>
            </a:fld>
            <a:endParaRPr lang="hu-HU" alt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263366" y="2348880"/>
            <a:ext cx="186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>
                <a:latin typeface="Garamond" panose="02020404030301010803" pitchFamily="18" charset="0"/>
              </a:rPr>
              <a:t>Department</a:t>
            </a:r>
            <a:r>
              <a:rPr lang="hu-HU" sz="1400" dirty="0" smtClean="0">
                <a:latin typeface="Garamond" panose="02020404030301010803" pitchFamily="18" charset="0"/>
              </a:rPr>
              <a:t> of P</a:t>
            </a:r>
            <a:r>
              <a:rPr lang="en-GB" sz="1400" dirty="0" err="1" smtClean="0">
                <a:latin typeface="Garamond" panose="02020404030301010803" pitchFamily="18" charset="0"/>
              </a:rPr>
              <a:t>rogram</a:t>
            </a:r>
            <a:r>
              <a:rPr lang="en-GB" sz="1400" dirty="0" smtClean="0">
                <a:latin typeface="Garamond" panose="02020404030301010803" pitchFamily="18" charset="0"/>
              </a:rPr>
              <a:t> </a:t>
            </a:r>
            <a:r>
              <a:rPr lang="hu-HU" sz="1400" dirty="0">
                <a:latin typeface="Garamond" panose="02020404030301010803" pitchFamily="18" charset="0"/>
              </a:rPr>
              <a:t>C</a:t>
            </a:r>
            <a:r>
              <a:rPr lang="en-GB" sz="1400" dirty="0" err="1" smtClean="0">
                <a:latin typeface="Garamond" panose="02020404030301010803" pitchFamily="18" charset="0"/>
              </a:rPr>
              <a:t>oordination</a:t>
            </a:r>
            <a:endParaRPr lang="hu-HU" sz="1400" dirty="0">
              <a:latin typeface="Garamond" panose="02020404030301010803" pitchFamily="18" charset="0"/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215516" y="3121223"/>
            <a:ext cx="1860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Garamond" panose="02020404030301010803" pitchFamily="18" charset="0"/>
              </a:rPr>
              <a:t>Department of Strategy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2456790" y="2364551"/>
            <a:ext cx="186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Garamond" panose="02020404030301010803" pitchFamily="18" charset="0"/>
              </a:rPr>
              <a:t>Dep</a:t>
            </a:r>
            <a:r>
              <a:rPr lang="hu-HU" sz="1400" dirty="0" err="1" smtClean="0">
                <a:latin typeface="Garamond" panose="02020404030301010803" pitchFamily="18" charset="0"/>
              </a:rPr>
              <a:t>artment</a:t>
            </a:r>
            <a:r>
              <a:rPr lang="en-GB" sz="1400" dirty="0" smtClean="0">
                <a:latin typeface="Garamond" panose="02020404030301010803" pitchFamily="18" charset="0"/>
              </a:rPr>
              <a:t> </a:t>
            </a:r>
            <a:r>
              <a:rPr lang="en-GB" sz="1400" dirty="0">
                <a:latin typeface="Garamond" panose="02020404030301010803" pitchFamily="18" charset="0"/>
              </a:rPr>
              <a:t>of </a:t>
            </a:r>
            <a:r>
              <a:rPr lang="en-GB" sz="1400" dirty="0" smtClean="0">
                <a:latin typeface="Garamond" panose="02020404030301010803" pitchFamily="18" charset="0"/>
              </a:rPr>
              <a:t>Finance </a:t>
            </a:r>
            <a:r>
              <a:rPr lang="en-GB" sz="1400" dirty="0">
                <a:latin typeface="Garamond" panose="02020404030301010803" pitchFamily="18" charset="0"/>
              </a:rPr>
              <a:t>and Monitoring</a:t>
            </a:r>
            <a:endParaRPr lang="hu-HU" sz="1400" dirty="0">
              <a:latin typeface="Garamond" panose="02020404030301010803" pitchFamily="18" charset="0"/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2361148" y="3140968"/>
            <a:ext cx="2076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Garamond" panose="02020404030301010803" pitchFamily="18" charset="0"/>
              </a:rPr>
              <a:t>Regulatory and Audit Dep</a:t>
            </a:r>
            <a:endParaRPr lang="hu-HU" sz="1400" dirty="0">
              <a:latin typeface="Garamond" panose="02020404030301010803" pitchFamily="18" charset="0"/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108652" y="3769876"/>
            <a:ext cx="207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>
                <a:latin typeface="Garamond" panose="02020404030301010803" pitchFamily="18" charset="0"/>
              </a:rPr>
              <a:t>Department</a:t>
            </a:r>
            <a:r>
              <a:rPr lang="hu-HU" sz="1400" dirty="0" smtClean="0">
                <a:latin typeface="Garamond" panose="02020404030301010803" pitchFamily="18" charset="0"/>
              </a:rPr>
              <a:t> of </a:t>
            </a:r>
            <a:r>
              <a:rPr lang="hu-HU" sz="1400" dirty="0">
                <a:latin typeface="Garamond" panose="02020404030301010803" pitchFamily="18" charset="0"/>
              </a:rPr>
              <a:t>F</a:t>
            </a:r>
            <a:r>
              <a:rPr lang="en-GB" sz="1400" dirty="0" err="1" smtClean="0">
                <a:latin typeface="Garamond" panose="02020404030301010803" pitchFamily="18" charset="0"/>
              </a:rPr>
              <a:t>inancial</a:t>
            </a:r>
            <a:r>
              <a:rPr lang="en-GB" sz="1400" dirty="0" smtClean="0">
                <a:latin typeface="Garamond" panose="02020404030301010803" pitchFamily="18" charset="0"/>
              </a:rPr>
              <a:t> </a:t>
            </a:r>
            <a:r>
              <a:rPr lang="hu-HU" sz="1400" dirty="0">
                <a:latin typeface="Garamond" panose="02020404030301010803" pitchFamily="18" charset="0"/>
              </a:rPr>
              <a:t>I</a:t>
            </a:r>
            <a:r>
              <a:rPr lang="en-GB" sz="1400" dirty="0" err="1" smtClean="0">
                <a:latin typeface="Garamond" panose="02020404030301010803" pitchFamily="18" charset="0"/>
              </a:rPr>
              <a:t>nstr</a:t>
            </a:r>
            <a:r>
              <a:rPr lang="hu-HU" sz="1400" dirty="0" err="1" smtClean="0">
                <a:latin typeface="Garamond" panose="02020404030301010803" pitchFamily="18" charset="0"/>
              </a:rPr>
              <a:t>uments</a:t>
            </a:r>
            <a:endParaRPr lang="en-GB" sz="1400" dirty="0">
              <a:latin typeface="Garamond" panose="02020404030301010803" pitchFamily="18" charset="0"/>
            </a:endParaRPr>
          </a:p>
        </p:txBody>
      </p:sp>
      <p:sp>
        <p:nvSpPr>
          <p:cNvPr id="62" name="Szövegdoboz 61"/>
          <p:cNvSpPr txBox="1"/>
          <p:nvPr/>
        </p:nvSpPr>
        <p:spPr>
          <a:xfrm>
            <a:off x="7078618" y="4634552"/>
            <a:ext cx="1860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Garamond" panose="02020404030301010803" pitchFamily="18" charset="0"/>
              </a:rPr>
              <a:t>Department of Information Service and Public Relations</a:t>
            </a:r>
            <a:endParaRPr lang="hu-HU" sz="14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63" name="Szövegdoboz 62"/>
          <p:cNvSpPr txBox="1"/>
          <p:nvPr/>
        </p:nvSpPr>
        <p:spPr>
          <a:xfrm>
            <a:off x="6976529" y="3770456"/>
            <a:ext cx="2056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Garamond" panose="02020404030301010803" pitchFamily="18" charset="0"/>
              </a:rPr>
              <a:t>Project </a:t>
            </a:r>
            <a:r>
              <a:rPr lang="en-GB" sz="14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Management </a:t>
            </a:r>
            <a:r>
              <a:rPr lang="en-GB" sz="1400" dirty="0">
                <a:solidFill>
                  <a:schemeClr val="tx2"/>
                </a:solidFill>
                <a:latin typeface="Garamond" panose="02020404030301010803" pitchFamily="18" charset="0"/>
              </a:rPr>
              <a:t>(IV) – Complain</a:t>
            </a:r>
            <a:r>
              <a:rPr lang="hu-HU" sz="1400" dirty="0">
                <a:solidFill>
                  <a:schemeClr val="tx2"/>
                </a:solidFill>
                <a:latin typeface="Garamond" panose="02020404030301010803" pitchFamily="18" charset="0"/>
              </a:rPr>
              <a:t>t</a:t>
            </a:r>
            <a:r>
              <a:rPr lang="en-GB" sz="1400" dirty="0">
                <a:solidFill>
                  <a:schemeClr val="tx2"/>
                </a:solidFill>
                <a:latin typeface="Garamond" panose="02020404030301010803" pitchFamily="18" charset="0"/>
              </a:rPr>
              <a:t> management, irregularities</a:t>
            </a:r>
            <a:endParaRPr lang="hu-HU" sz="14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69" name="Szövegdoboz 68"/>
          <p:cNvSpPr txBox="1"/>
          <p:nvPr/>
        </p:nvSpPr>
        <p:spPr>
          <a:xfrm>
            <a:off x="7078618" y="3040171"/>
            <a:ext cx="186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Garamond" panose="02020404030301010803" pitchFamily="18" charset="0"/>
              </a:rPr>
              <a:t>Project Management (II) – Reimbursement</a:t>
            </a:r>
            <a:endParaRPr lang="hu-HU" sz="14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70" name="Szövegdoboz 69"/>
          <p:cNvSpPr txBox="1"/>
          <p:nvPr/>
        </p:nvSpPr>
        <p:spPr>
          <a:xfrm>
            <a:off x="7078618" y="2060848"/>
            <a:ext cx="1860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Garamond" panose="02020404030301010803" pitchFamily="18" charset="0"/>
              </a:rPr>
              <a:t>Financial and Monitoring </a:t>
            </a:r>
            <a:r>
              <a:rPr lang="en-GB" sz="14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Dep</a:t>
            </a:r>
            <a:r>
              <a:rPr lang="hu-HU" sz="14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. </a:t>
            </a:r>
            <a:r>
              <a:rPr lang="en-GB" sz="14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of </a:t>
            </a:r>
            <a:r>
              <a:rPr lang="en-GB" sz="1400" dirty="0">
                <a:solidFill>
                  <a:schemeClr val="tx2"/>
                </a:solidFill>
                <a:latin typeface="Garamond" panose="02020404030301010803" pitchFamily="18" charset="0"/>
              </a:rPr>
              <a:t>Priority Projects</a:t>
            </a:r>
            <a:endParaRPr lang="hu-HU" sz="14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71" name="Szövegdoboz 70"/>
          <p:cNvSpPr txBox="1"/>
          <p:nvPr/>
        </p:nvSpPr>
        <p:spPr>
          <a:xfrm>
            <a:off x="4841797" y="2185700"/>
            <a:ext cx="1962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Garamond" panose="02020404030301010803" pitchFamily="18" charset="0"/>
              </a:rPr>
              <a:t>Dep</a:t>
            </a:r>
            <a:r>
              <a:rPr lang="hu-HU" sz="1400" dirty="0" err="1">
                <a:solidFill>
                  <a:schemeClr val="tx2"/>
                </a:solidFill>
                <a:latin typeface="Garamond" panose="02020404030301010803" pitchFamily="18" charset="0"/>
              </a:rPr>
              <a:t>artment</a:t>
            </a:r>
            <a:r>
              <a:rPr lang="en-GB" sz="1400" dirty="0">
                <a:solidFill>
                  <a:schemeClr val="tx2"/>
                </a:solidFill>
                <a:latin typeface="Garamond" panose="02020404030301010803" pitchFamily="18" charset="0"/>
              </a:rPr>
              <a:t> of Operational Management</a:t>
            </a:r>
            <a:endParaRPr lang="hu-HU" sz="14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72" name="Szövegdoboz 71"/>
          <p:cNvSpPr txBox="1"/>
          <p:nvPr/>
        </p:nvSpPr>
        <p:spPr>
          <a:xfrm>
            <a:off x="4818105" y="2924944"/>
            <a:ext cx="1860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Garamond" panose="02020404030301010803" pitchFamily="18" charset="0"/>
              </a:rPr>
              <a:t>Project Management (I) – decision making, contracting</a:t>
            </a:r>
            <a:endParaRPr lang="hu-HU" sz="14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73" name="Szövegdoboz 72"/>
          <p:cNvSpPr txBox="1"/>
          <p:nvPr/>
        </p:nvSpPr>
        <p:spPr>
          <a:xfrm>
            <a:off x="4824842" y="3789040"/>
            <a:ext cx="1860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Garamond" panose="02020404030301010803" pitchFamily="18" charset="0"/>
              </a:rPr>
              <a:t>Project Management (III) – On the spot controls</a:t>
            </a:r>
            <a:endParaRPr lang="hu-HU" sz="14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74" name="Szövegdoboz 73"/>
          <p:cNvSpPr txBox="1"/>
          <p:nvPr/>
        </p:nvSpPr>
        <p:spPr>
          <a:xfrm>
            <a:off x="4828771" y="4751566"/>
            <a:ext cx="186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Garamond" panose="02020404030301010803" pitchFamily="18" charset="0"/>
              </a:rPr>
              <a:t>IT and </a:t>
            </a:r>
            <a:r>
              <a:rPr lang="hu-HU" sz="1400" dirty="0">
                <a:solidFill>
                  <a:schemeClr val="tx2"/>
                </a:solidFill>
                <a:latin typeface="Garamond" panose="02020404030301010803" pitchFamily="18" charset="0"/>
              </a:rPr>
              <a:t>S</a:t>
            </a:r>
            <a:r>
              <a:rPr lang="en-GB" sz="1400" dirty="0" err="1">
                <a:solidFill>
                  <a:schemeClr val="tx2"/>
                </a:solidFill>
                <a:latin typeface="Garamond" panose="02020404030301010803" pitchFamily="18" charset="0"/>
              </a:rPr>
              <a:t>upport</a:t>
            </a:r>
            <a:r>
              <a:rPr lang="en-GB" sz="1400" dirty="0">
                <a:solidFill>
                  <a:schemeClr val="tx2"/>
                </a:solidFill>
                <a:latin typeface="Garamond" panose="02020404030301010803" pitchFamily="18" charset="0"/>
              </a:rPr>
              <a:t> Dep</a:t>
            </a:r>
            <a:r>
              <a:rPr lang="hu-HU" sz="1400" dirty="0" err="1">
                <a:solidFill>
                  <a:schemeClr val="tx2"/>
                </a:solidFill>
                <a:latin typeface="Garamond" panose="02020404030301010803" pitchFamily="18" charset="0"/>
              </a:rPr>
              <a:t>artment</a:t>
            </a:r>
            <a:endParaRPr lang="hu-HU" sz="14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75" name="Bal oldali kapcsos zárójel 74"/>
          <p:cNvSpPr/>
          <p:nvPr/>
        </p:nvSpPr>
        <p:spPr>
          <a:xfrm rot="-5400000">
            <a:off x="2264948" y="3383112"/>
            <a:ext cx="252938" cy="4330030"/>
          </a:xfrm>
          <a:prstGeom prst="lef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51726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352928" cy="1470025"/>
          </a:xfrm>
        </p:spPr>
        <p:txBody>
          <a:bodyPr/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State of Play</a:t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Committed and disbursed funds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843588"/>
            <a:ext cx="2454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7676B1-52B8-452D-96E7-2DF9D0B87AB4}" type="slidenum">
              <a:rPr lang="hu-HU" altLang="hu-HU" smtClean="0"/>
              <a:pPr>
                <a:defRPr/>
              </a:pPr>
              <a:t>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792515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-téma">
  <a:themeElements>
    <a:clrScheme name="Egyéni 3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4477</TotalTime>
  <Words>1721</Words>
  <Application>Microsoft Office PowerPoint</Application>
  <PresentationFormat>Diavetítés a képernyőre (4:3 oldalarány)</PresentationFormat>
  <Paragraphs>430</Paragraphs>
  <Slides>25</Slides>
  <Notes>13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3_Office-téma</vt:lpstr>
      <vt:lpstr>PowerPoint bemutató</vt:lpstr>
      <vt:lpstr>PowerPoint bemutató</vt:lpstr>
      <vt:lpstr>Launching of the New Programme – Hungarian OPs 2014-2020</vt:lpstr>
      <vt:lpstr>PowerPoint bemutató</vt:lpstr>
      <vt:lpstr>„Evolution” of the institutional background managing EU Funds in Hungary</vt:lpstr>
      <vt:lpstr>2004-2006</vt:lpstr>
      <vt:lpstr>Role of Ministry for National Economy</vt:lpstr>
      <vt:lpstr>Organizational structure of the EDIOP Managing Authority</vt:lpstr>
      <vt:lpstr>State of Play Committed and disbursed funds</vt:lpstr>
      <vt:lpstr>State of Play  Committed and disbursed funds </vt:lpstr>
      <vt:lpstr>Introduction of the priorities 1-7.  (non-refundable grants)</vt:lpstr>
      <vt:lpstr>Introduction of priorities – 1.</vt:lpstr>
      <vt:lpstr>Introduction of priorities – 2.</vt:lpstr>
      <vt:lpstr>Introduction of priorities – 3.</vt:lpstr>
      <vt:lpstr>Financial Instruments</vt:lpstr>
      <vt:lpstr>Indicative proportion of financial instruments (Larger budget compared to 2007-13)</vt:lpstr>
      <vt:lpstr>Institutional background for the management of financial instruments 2/1</vt:lpstr>
      <vt:lpstr>Financial Instruments</vt:lpstr>
      <vt:lpstr>Major project – ELI ALPS</vt:lpstr>
      <vt:lpstr>ELI-ALPS phased major project in Szeged -2/1</vt:lpstr>
      <vt:lpstr>ELI-ALPS phased major project in Szeged -2/2 http://www.eli-alps.hu/?q=en</vt:lpstr>
      <vt:lpstr>Lessons learned – Challenges, benefits, success stories from the past 10 years</vt:lpstr>
      <vt:lpstr>Lessons learned – challenges, benefits from the past 10 years -1.</vt:lpstr>
      <vt:lpstr>Lessons learned – challenges, benefits from the past 10 years -2.</vt:lpstr>
      <vt:lpstr>Thank you for your kind attention!     Ministry for National Economy  Managing Authority for Economic Development Programmes     </vt:lpstr>
    </vt:vector>
  </TitlesOfParts>
  <Company>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Kardos Gergely</dc:creator>
  <cp:lastModifiedBy>Keller Péter</cp:lastModifiedBy>
  <cp:revision>294</cp:revision>
  <cp:lastPrinted>2017-02-27T13:13:03Z</cp:lastPrinted>
  <dcterms:created xsi:type="dcterms:W3CDTF">2016-10-27T11:57:28Z</dcterms:created>
  <dcterms:modified xsi:type="dcterms:W3CDTF">2017-05-16T10:43:26Z</dcterms:modified>
</cp:coreProperties>
</file>