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drawings/drawing3.xml" ContentType="application/vnd.openxmlformats-officedocument.drawingml.chartshap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charts/chart18.xml" ContentType="application/vnd.openxmlformats-officedocument.drawingml.char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charts/chart10.xml" ContentType="application/vnd.openxmlformats-officedocument.drawingml.char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charts/chart15.xml" ContentType="application/vnd.openxmlformats-officedocument.drawingml.char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charts/chart12.xml" ContentType="application/vnd.openxmlformats-officedocument.drawingml.char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rawings/drawing6.xml" ContentType="application/vnd.openxmlformats-officedocument.drawingml.chartshape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charts/chart17.xml" ContentType="application/vnd.openxmlformats-officedocument.drawingml.char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charts/chart7.xml" ContentType="application/vnd.openxmlformats-officedocument.drawingml.chart+xml"/>
  <Override PartName="/ppt/slideLayouts/slideLayout232.xml" ContentType="application/vnd.openxmlformats-officedocument.presentationml.slideLayout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charts/chart4.xml" ContentType="application/vnd.openxmlformats-officedocument.drawingml.char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223" r:id="rId2"/>
    <p:sldMasterId id="2147484236" r:id="rId3"/>
    <p:sldMasterId id="2147484248" r:id="rId4"/>
    <p:sldMasterId id="2147484260" r:id="rId5"/>
    <p:sldMasterId id="2147484273" r:id="rId6"/>
    <p:sldMasterId id="2147484285" r:id="rId7"/>
    <p:sldMasterId id="2147484309" r:id="rId8"/>
    <p:sldMasterId id="2147484321" r:id="rId9"/>
    <p:sldMasterId id="2147484333" r:id="rId10"/>
    <p:sldMasterId id="2147484345" r:id="rId11"/>
    <p:sldMasterId id="2147484357" r:id="rId12"/>
    <p:sldMasterId id="2147484370" r:id="rId13"/>
    <p:sldMasterId id="2147484382" r:id="rId14"/>
    <p:sldMasterId id="2147484394" r:id="rId15"/>
    <p:sldMasterId id="2147484406" r:id="rId16"/>
    <p:sldMasterId id="2147484418" r:id="rId17"/>
    <p:sldMasterId id="2147484430" r:id="rId18"/>
    <p:sldMasterId id="2147484442" r:id="rId19"/>
    <p:sldMasterId id="2147484515" r:id="rId20"/>
    <p:sldMasterId id="2147484527" r:id="rId21"/>
    <p:sldMasterId id="2147484540" r:id="rId22"/>
  </p:sldMasterIdLst>
  <p:notesMasterIdLst>
    <p:notesMasterId r:id="rId40"/>
  </p:notesMasterIdLst>
  <p:sldIdLst>
    <p:sldId id="340" r:id="rId23"/>
    <p:sldId id="455" r:id="rId24"/>
    <p:sldId id="456" r:id="rId25"/>
    <p:sldId id="449" r:id="rId26"/>
    <p:sldId id="457" r:id="rId27"/>
    <p:sldId id="461" r:id="rId28"/>
    <p:sldId id="467" r:id="rId29"/>
    <p:sldId id="462" r:id="rId30"/>
    <p:sldId id="468" r:id="rId31"/>
    <p:sldId id="460" r:id="rId32"/>
    <p:sldId id="465" r:id="rId33"/>
    <p:sldId id="463" r:id="rId34"/>
    <p:sldId id="466" r:id="rId35"/>
    <p:sldId id="451" r:id="rId36"/>
    <p:sldId id="453" r:id="rId37"/>
    <p:sldId id="454" r:id="rId38"/>
    <p:sldId id="448" r:id="rId39"/>
  </p:sldIdLst>
  <p:sldSz cx="9144000" cy="6858000" type="screen4x3"/>
  <p:notesSz cx="6797675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E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CC"/>
    <a:srgbClr val="A6A6A6"/>
    <a:srgbClr val="EBD3F1"/>
    <a:srgbClr val="FF6600"/>
    <a:srgbClr val="B6DF89"/>
    <a:srgbClr val="EEEEEE"/>
    <a:srgbClr val="DDDDDD"/>
    <a:srgbClr val="D3ECF2"/>
    <a:srgbClr val="C4E59F"/>
    <a:srgbClr val="FFE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6092" autoAdjust="0"/>
  </p:normalViewPr>
  <p:slideViewPr>
    <p:cSldViewPr>
      <p:cViewPr>
        <p:scale>
          <a:sx n="100" d="100"/>
          <a:sy n="100" d="100"/>
        </p:scale>
        <p:origin x="-636" y="1182"/>
      </p:cViewPr>
      <p:guideLst>
        <p:guide orient="horz" pos="2160"/>
        <p:guide orient="horz" pos="3748"/>
        <p:guide orient="horz" pos="935"/>
        <p:guide pos="2880"/>
        <p:guide pos="113"/>
        <p:guide pos="5647"/>
      </p:guideLst>
    </p:cSldViewPr>
  </p:slideViewPr>
  <p:outlineViewPr>
    <p:cViewPr>
      <p:scale>
        <a:sx n="33" d="100"/>
        <a:sy n="33" d="100"/>
      </p:scale>
      <p:origin x="0" y="2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ilux.eib.org\G_Disk\EIF\EIF-RBD\SME%20Initiative\SMEI%20Bulgaria\Q4%2016%20portfolio%20-%20analysis%202304201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LIEV\AppData\Local\Microsoft\Windows\Temporary%20Internet%20Files\Content.Outlook\DMR7YW5F\SMEi%20-%20Bulgaria%20-%20Pivots_3%20(2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ilux.eib.org\G_Disk\EIF\EIF-RBD\SME%20Initiative\SMEI%20Bulgaria\Q4%2016%20portfolio%20-%20analysis%2023042016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beilux.eib.org\G_Disk\EIF\EIF-RBD\SME%20Initiative\SMEI%20Bulgaria\Copy%20of%20Copy%20of%20Q4%2016%20portfolio%20-%20analysis%20(2)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beilux.eib.org\G_Disk\EIF\EIF-RBD\SME%20Initiative\SMEI%20Bulgaria\Copy%20of%20Copy%20of%20Q4%2016%20portfolio%20-%20analysis%20(2)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beilux.eib.org\G_Disk\EIF\EIF-RBD\SME%20Initiative\SMEI%20Bulgaria\Copy%20of%20Copy%20of%20Q4%2016%20portfolio%20-%20analysis%20(2)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beilux.eib.org\G_Disk\EIF\EIF-RBD\SME%20Initiative\SMEI%20Bulgaria\Copy%20of%20Copy%20of%20Q4%2016%20portfolio%20-%20analysis%20(2)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beilux.eib.org\G_Disk\EIF\EIF-RBD\SME%20Initiative\SMEI%20Bulgaria\Copy%20of%20Copy%20of%20Q4%2016%20portfolio%20-%20analysis%20(2)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beilux.eib.org\G_Disk\EIF\EIF-RBD\SME%20Initiative\SMEI%20Bulgaria\Copy%20of%20Copy%20of%20Q4%2016%20portfolio%20-%20analysis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title>
      <c:tx>
        <c:rich>
          <a:bodyPr/>
          <a:lstStyle/>
          <a:p>
            <a:pPr>
              <a:defRPr sz="1800"/>
            </a:pPr>
            <a:r>
              <a:rPr lang="en-GB" sz="1800" dirty="0">
                <a:solidFill>
                  <a:srgbClr val="002060"/>
                </a:solidFill>
              </a:rPr>
              <a:t>ERDF Support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ERDF Support</c:v>
                </c:pt>
              </c:strCache>
            </c:strRef>
          </c:tx>
          <c:dLbls>
            <c:dLbl>
              <c:idx val="1"/>
              <c:layout>
                <c:manualLayout>
                  <c:x val="-4.4669701213818878E-2"/>
                  <c:y val="-6.7388004246284494E-2"/>
                </c:manualLayout>
              </c:layout>
              <c:showPercent val="1"/>
            </c:dLbl>
            <c:dLbl>
              <c:idx val="3"/>
              <c:layout>
                <c:manualLayout>
                  <c:x val="0.16909297520661157"/>
                  <c:y val="-0.12777087756546354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OP Innovation and Competitiveness - 1,080</c:v>
                </c:pt>
                <c:pt idx="1">
                  <c:v>OP SME Initiative - 102</c:v>
                </c:pt>
                <c:pt idx="2">
                  <c:v>OP Science and Education for Smart Growth - 243</c:v>
                </c:pt>
                <c:pt idx="3">
                  <c:v>OP Regions in Growth - 1,312</c:v>
                </c:pt>
                <c:pt idx="4">
                  <c:v>OP Transport - 460</c:v>
                </c:pt>
                <c:pt idx="5">
                  <c:v>OP Environment - 371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1080</c:v>
                </c:pt>
                <c:pt idx="1">
                  <c:v>102</c:v>
                </c:pt>
                <c:pt idx="2">
                  <c:v>243</c:v>
                </c:pt>
                <c:pt idx="3">
                  <c:v>1312</c:v>
                </c:pt>
                <c:pt idx="4">
                  <c:v>460</c:v>
                </c:pt>
                <c:pt idx="5">
                  <c:v>371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1400"/>
          </a:pPr>
          <a:endParaRPr lang="bg-BG"/>
        </a:p>
      </c:txPr>
    </c:legend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style val="10"/>
  <c:pivotSource>
    <c:name>[Q4 16 portfolio - analysis 23042016.xlsx]Pivots!PivotTable6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bg-BG"/>
            </a:p>
          </c:txPr>
          <c:showCatName val="1"/>
          <c:showPercent val="1"/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bg-BG"/>
            </a:p>
          </c:txPr>
          <c:showCatName val="1"/>
          <c:showPercent val="1"/>
        </c:dLbl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bg-BG"/>
            </a:p>
          </c:txPr>
          <c:showCatName val="1"/>
          <c:showPercent val="1"/>
        </c:dLbl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bg-BG"/>
            </a:p>
          </c:txPr>
          <c:showCatName val="1"/>
          <c:showPercent val="1"/>
        </c:dLbl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bg-BG"/>
            </a:p>
          </c:txPr>
          <c:showCatName val="1"/>
          <c:showPercent val="1"/>
        </c:dLbl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/>
                  </a:solidFill>
                </a:defRPr>
              </a:pPr>
              <a:endParaRPr lang="bg-BG"/>
            </a:p>
          </c:txPr>
          <c:showCatName val="1"/>
          <c:showPercent val="1"/>
        </c:dLbl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1474222416503564"/>
          <c:y val="0.14088993827163968"/>
          <c:w val="0.71671359022298398"/>
          <c:h val="0.69849773527790149"/>
        </c:manualLayout>
      </c:layout>
      <c:pieChart>
        <c:varyColors val="1"/>
        <c:ser>
          <c:idx val="0"/>
          <c:order val="0"/>
          <c:tx>
            <c:strRef>
              <c:f>Pivots!$B$3</c:f>
              <c:strCache>
                <c:ptCount val="1"/>
                <c:pt idx="0">
                  <c:v>Sum (principal)</c:v>
                </c:pt>
              </c:strCache>
            </c:strRef>
          </c:tx>
          <c:dLbls>
            <c:dLbl>
              <c:idx val="1"/>
              <c:layout>
                <c:manualLayout>
                  <c:x val="-0.19151269934822207"/>
                  <c:y val="-2.7303123175140956E-2"/>
                </c:manualLayout>
              </c:layout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Percent val="1"/>
            </c:dLbl>
            <c:txPr>
              <a:bodyPr/>
              <a:lstStyle/>
              <a:p>
                <a:pPr>
                  <a:defRPr sz="800"/>
                </a:pPr>
                <a:endParaRPr lang="bg-BG"/>
              </a:p>
            </c:txPr>
            <c:showPercent val="1"/>
          </c:dLbls>
          <c:cat>
            <c:strRef>
              <c:f>Pivots!$A$4:$A$7</c:f>
              <c:strCache>
                <c:ptCount val="3"/>
                <c:pt idx="0">
                  <c:v>MEDIUM</c:v>
                </c:pt>
                <c:pt idx="1">
                  <c:v>MICRO</c:v>
                </c:pt>
                <c:pt idx="2">
                  <c:v>SMALL</c:v>
                </c:pt>
              </c:strCache>
            </c:strRef>
          </c:cat>
          <c:val>
            <c:numRef>
              <c:f>Pivots!$B$4:$B$7</c:f>
              <c:numCache>
                <c:formatCode>_-* #,##0_-;\-* #,##0_-;_-* "-"??_-;_-@_-</c:formatCode>
                <c:ptCount val="3"/>
                <c:pt idx="0">
                  <c:v>1591350.756456</c:v>
                </c:pt>
                <c:pt idx="1">
                  <c:v>1394286.0320210005</c:v>
                </c:pt>
                <c:pt idx="2">
                  <c:v>3950216.1742080012</c:v>
                </c:pt>
              </c:numCache>
            </c:numRef>
          </c:val>
        </c:ser>
        <c:ser>
          <c:idx val="1"/>
          <c:order val="1"/>
          <c:tx>
            <c:strRef>
              <c:f>Pivots!$C$3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Pivots!$A$4:$A$7</c:f>
              <c:strCache>
                <c:ptCount val="3"/>
                <c:pt idx="0">
                  <c:v>MEDIUM</c:v>
                </c:pt>
                <c:pt idx="1">
                  <c:v>MICRO</c:v>
                </c:pt>
                <c:pt idx="2">
                  <c:v>SMALL</c:v>
                </c:pt>
              </c:strCache>
            </c:strRef>
          </c:cat>
          <c:val>
            <c:numRef>
              <c:f>Pivots!$C$4:$C$7</c:f>
              <c:numCache>
                <c:formatCode>0.0%</c:formatCode>
                <c:ptCount val="3"/>
                <c:pt idx="0">
                  <c:v>0.22943836396438808</c:v>
                </c:pt>
                <c:pt idx="1">
                  <c:v>0.20102589249257183</c:v>
                </c:pt>
                <c:pt idx="2">
                  <c:v>0.56953574354304015</c:v>
                </c:pt>
              </c:numCache>
            </c:numRef>
          </c:val>
        </c:ser>
        <c:ser>
          <c:idx val="2"/>
          <c:order val="2"/>
          <c:tx>
            <c:strRef>
              <c:f>Pivots!$D$3</c:f>
              <c:strCache>
                <c:ptCount val="1"/>
                <c:pt idx="0">
                  <c:v>Count</c:v>
                </c:pt>
              </c:strCache>
            </c:strRef>
          </c:tx>
          <c:cat>
            <c:strRef>
              <c:f>Pivots!$A$4:$A$7</c:f>
              <c:strCache>
                <c:ptCount val="3"/>
                <c:pt idx="0">
                  <c:v>MEDIUM</c:v>
                </c:pt>
                <c:pt idx="1">
                  <c:v>MICRO</c:v>
                </c:pt>
                <c:pt idx="2">
                  <c:v>SMALL</c:v>
                </c:pt>
              </c:strCache>
            </c:strRef>
          </c:cat>
          <c:val>
            <c:numRef>
              <c:f>Pivots!$D$4:$D$7</c:f>
              <c:numCache>
                <c:formatCode>General</c:formatCode>
                <c:ptCount val="3"/>
                <c:pt idx="0">
                  <c:v>7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style val="10"/>
  <c:pivotSource>
    <c:name>[SMEi - Bulgaria - Pivots_3 (2).xlsx]Sheet1!PivotTable18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</c:dLbl>
      </c:pivotFmt>
      <c:pivotFmt>
        <c:idx val="1"/>
        <c:dLbl>
          <c:idx val="0"/>
          <c:layout>
            <c:manualLayout>
              <c:x val="0.18424956255468075"/>
              <c:y val="-4.3671259842519683E-2"/>
            </c:manualLayout>
          </c:layout>
          <c:showCatName val="1"/>
          <c:showPercent val="1"/>
        </c:dLbl>
      </c:pivotFmt>
      <c:pivotFmt>
        <c:idx val="2"/>
        <c:dLbl>
          <c:idx val="0"/>
          <c:layout>
            <c:manualLayout>
              <c:x val="-0.12800153105861767"/>
              <c:y val="8.0500510352872617E-2"/>
            </c:manualLayout>
          </c:layout>
          <c:showCatName val="1"/>
          <c:showPercent val="1"/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</c:dLbl>
      </c:pivotFmt>
      <c:pivotFmt>
        <c:idx val="4"/>
        <c:dLbl>
          <c:idx val="0"/>
          <c:layout>
            <c:manualLayout>
              <c:x val="-0.12800153105861767"/>
              <c:y val="8.0500510352872617E-2"/>
            </c:manualLayout>
          </c:layout>
          <c:showCatName val="1"/>
          <c:showPercent val="1"/>
        </c:dLbl>
      </c:pivotFmt>
      <c:pivotFmt>
        <c:idx val="5"/>
        <c:dLbl>
          <c:idx val="0"/>
          <c:layout>
            <c:manualLayout>
              <c:x val="0.18424956255468075"/>
              <c:y val="-4.3671259842519683E-2"/>
            </c:manualLayout>
          </c:layout>
          <c:showCatName val="1"/>
          <c:showPercent val="1"/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</c:dLbl>
      </c:pivotFmt>
      <c:pivotFmt>
        <c:idx val="7"/>
        <c:dLbl>
          <c:idx val="0"/>
          <c:layout>
            <c:manualLayout>
              <c:x val="-0.12800153105861767"/>
              <c:y val="8.0500510352872617E-2"/>
            </c:manualLayout>
          </c:layout>
          <c:showCatName val="1"/>
          <c:showPercent val="1"/>
        </c:dLbl>
      </c:pivotFmt>
      <c:pivotFmt>
        <c:idx val="8"/>
        <c:dLbl>
          <c:idx val="0"/>
          <c:layout>
            <c:manualLayout>
              <c:x val="0.18424956255468075"/>
              <c:y val="-4.3671259842519683E-2"/>
            </c:manualLayout>
          </c:layout>
          <c:showCatName val="1"/>
          <c:showPercent val="1"/>
        </c:dLbl>
      </c:pivotFmt>
    </c:pivotFmts>
    <c:plotArea>
      <c:layout>
        <c:manualLayout>
          <c:layoutTarget val="inner"/>
          <c:xMode val="edge"/>
          <c:yMode val="edge"/>
          <c:x val="0.14263049214179196"/>
          <c:y val="0.14794296689455724"/>
          <c:w val="0.68560055064815895"/>
          <c:h val="0.67540821683112895"/>
        </c:manualLayout>
      </c:layout>
      <c:pieChart>
        <c:varyColors val="1"/>
        <c:ser>
          <c:idx val="0"/>
          <c:order val="0"/>
          <c:tx>
            <c:strRef>
              <c:f>Sheet1!$B$9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layout>
                <c:manualLayout>
                  <c:x val="-0.29305036136285445"/>
                  <c:y val="0.10890321516136268"/>
                </c:manualLayout>
              </c:layout>
              <c:showPercent val="1"/>
            </c:dLbl>
            <c:dLbl>
              <c:idx val="1"/>
              <c:layout>
                <c:manualLayout>
                  <c:x val="0.17851267637948839"/>
                  <c:y val="-6.2209097653908092E-2"/>
                </c:manualLayout>
              </c:layout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Percent val="1"/>
            </c:dLbl>
            <c:txPr>
              <a:bodyPr/>
              <a:lstStyle/>
              <a:p>
                <a:pPr>
                  <a:defRPr sz="800"/>
                </a:pPr>
                <a:endParaRPr lang="bg-BG"/>
              </a:p>
            </c:txPr>
            <c:showPercent val="1"/>
            <c:showLeaderLines val="1"/>
          </c:dLbls>
          <c:cat>
            <c:strRef>
              <c:f>Sheet1!$A$10:$A$12</c:f>
              <c:strCache>
                <c:ptCount val="2"/>
                <c:pt idx="0">
                  <c:v>Tangible investment</c:v>
                </c:pt>
                <c:pt idx="1">
                  <c:v>Working capital</c:v>
                </c:pt>
              </c:strCache>
            </c:strRef>
          </c:cat>
          <c:val>
            <c:numRef>
              <c:f>Sheet1!$B$10:$B$12</c:f>
              <c:numCache>
                <c:formatCode>General</c:formatCode>
                <c:ptCount val="2"/>
                <c:pt idx="0">
                  <c:v>2652678.5814720001</c:v>
                </c:pt>
                <c:pt idx="1">
                  <c:v>4283174.3812129991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Series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style val="10"/>
  <c:pivotSource>
    <c:name>[Q4 16 portfolio - analysis 23042016.xlsx]Pivots2!PivotTable16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</c:dLbl>
      </c:pivotFmt>
      <c:pivotFmt>
        <c:idx val="1"/>
      </c:pivotFmt>
      <c:pivotFmt>
        <c:idx val="2"/>
        <c:dLbl>
          <c:idx val="0"/>
          <c:showCatName val="1"/>
          <c:showPercent val="1"/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</c:dLbl>
      </c:pivotFmt>
      <c:pivotFmt>
        <c:idx val="4"/>
        <c:dLbl>
          <c:idx val="0"/>
          <c:showCatName val="1"/>
          <c:showPercent val="1"/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</c:dLbl>
      </c:pivotFmt>
      <c:pivotFmt>
        <c:idx val="6"/>
        <c:dLbl>
          <c:idx val="0"/>
          <c:showCatName val="1"/>
          <c:showPercent val="1"/>
        </c:dLbl>
      </c:pivotFmt>
    </c:pivotFmts>
    <c:plotArea>
      <c:layout>
        <c:manualLayout>
          <c:layoutTarget val="inner"/>
          <c:xMode val="edge"/>
          <c:yMode val="edge"/>
          <c:x val="2.7152136661097781E-2"/>
          <c:y val="1.536604459056751E-2"/>
          <c:w val="0.9678002959782217"/>
          <c:h val="0.93276286724745749"/>
        </c:manualLayout>
      </c:layout>
      <c:ofPieChart>
        <c:ofPieType val="bar"/>
        <c:varyColors val="1"/>
        <c:ser>
          <c:idx val="0"/>
          <c:order val="0"/>
          <c:tx>
            <c:strRef>
              <c:f>Pivots2!$B$156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spPr>
              <a:solidFill>
                <a:srgbClr val="FF99CC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6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showPercent val="1"/>
            </c:dLbl>
            <c:dLbl>
              <c:idx val="1"/>
              <c:layout>
                <c:manualLayout>
                  <c:x val="-9.3025101212103667E-2"/>
                  <c:y val="6.5306441477715116E-3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Percent val="1"/>
            </c:dLbl>
            <c:dLbl>
              <c:idx val="2"/>
              <c:layout>
                <c:manualLayout>
                  <c:x val="-0.10077719297977894"/>
                  <c:y val="-1.3061288295543023E-2"/>
                </c:manualLayout>
              </c:layout>
              <c:showPercent val="1"/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Percent val="1"/>
            </c:dLbl>
            <c:dLbl>
              <c:idx val="4"/>
              <c:layout>
                <c:manualLayout>
                  <c:x val="-0.10077719297977894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-9.6901147095941262E-2"/>
                  <c:y val="0"/>
                </c:manualLayout>
              </c:layout>
              <c:showPercent val="1"/>
            </c:dLbl>
            <c:dLbl>
              <c:idx val="6"/>
              <c:layout>
                <c:manualLayout>
                  <c:x val="0.12298693589416863"/>
                  <c:y val="-5.304220030256937E-2"/>
                </c:manualLayout>
              </c:layout>
              <c:showPercent val="1"/>
            </c:dLbl>
            <c:dLbl>
              <c:idx val="7"/>
              <c:layout>
                <c:manualLayout>
                  <c:x val="2.6689780515086834E-2"/>
                  <c:y val="0.30694027494526105"/>
                </c:manualLayout>
              </c:layout>
              <c:showPercent val="1"/>
            </c:dLbl>
            <c:txPr>
              <a:bodyPr/>
              <a:lstStyle/>
              <a:p>
                <a:pPr>
                  <a:defRPr sz="1000"/>
                </a:pPr>
                <a:endParaRPr lang="bg-BG"/>
              </a:p>
            </c:txPr>
            <c:showCatName val="1"/>
            <c:showPercent val="1"/>
            <c:showLeaderLines val="1"/>
          </c:dLbls>
          <c:cat>
            <c:strRef>
              <c:f>Pivots2!$A$157:$A$165</c:f>
              <c:strCache>
                <c:ptCount val="8"/>
                <c:pt idx="0">
                  <c:v>ACCOMMODATION AND FOOD SERVICE ACTIVITIES</c:v>
                </c:pt>
                <c:pt idx="1">
                  <c:v>ADMINISTRATIVE AND SUPPORT SERVICE ACTIVITIES</c:v>
                </c:pt>
                <c:pt idx="2">
                  <c:v>CONSTRUCTION</c:v>
                </c:pt>
                <c:pt idx="3">
                  <c:v>MANUFACTURING</c:v>
                </c:pt>
                <c:pt idx="4">
                  <c:v>OTHER SERVICE ACTIVITIES</c:v>
                </c:pt>
                <c:pt idx="5">
                  <c:v>PROFESSIONAL, SCIENTIFIC AND TECHNICAL ACTIVITIES</c:v>
                </c:pt>
                <c:pt idx="6">
                  <c:v>TRANSPORTATION AND STORAGE</c:v>
                </c:pt>
                <c:pt idx="7">
                  <c:v>WHOLESALE AND RETAIL TRADE; REPAIR OF MOTOR VEHICLES AND MOTORCYCLES</c:v>
                </c:pt>
              </c:strCache>
            </c:strRef>
          </c:cat>
          <c:val>
            <c:numRef>
              <c:f>Pivots2!$B$157:$B$165</c:f>
              <c:numCache>
                <c:formatCode>0.00</c:formatCode>
                <c:ptCount val="8"/>
                <c:pt idx="0">
                  <c:v>350000</c:v>
                </c:pt>
                <c:pt idx="1">
                  <c:v>186016.26930799999</c:v>
                </c:pt>
                <c:pt idx="2">
                  <c:v>124141.66875500002</c:v>
                </c:pt>
                <c:pt idx="3">
                  <c:v>1499595.4147329999</c:v>
                </c:pt>
                <c:pt idx="4">
                  <c:v>130677.51287199993</c:v>
                </c:pt>
                <c:pt idx="5">
                  <c:v>51129.188120000006</c:v>
                </c:pt>
                <c:pt idx="6">
                  <c:v>1378307.6494390005</c:v>
                </c:pt>
                <c:pt idx="7">
                  <c:v>3215985.2594579989</c:v>
                </c:pt>
              </c:numCache>
            </c:numRef>
          </c:val>
        </c:ser>
        <c:gapWidth val="150"/>
        <c:splitType val="percent"/>
        <c:splitPos val="5"/>
        <c:secondPieSize val="75"/>
        <c:serLines/>
      </c:ofPie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Series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style val="10"/>
  <c:pivotSource>
    <c:name>[Copy of Copy of Q4 16 portfolio - analysis (2).xlsx]Pivots2!PivotTable5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howVal val="1"/>
        </c:dLbl>
      </c:pivotFmt>
      <c:pivotFmt>
        <c:idx val="1"/>
        <c:spPr>
          <a:noFill/>
          <a:ln>
            <a:noFill/>
          </a:ln>
          <a:effectLst/>
        </c:spPr>
        <c:marker>
          <c:symbol val="none"/>
        </c:marker>
      </c:pivotFmt>
      <c:pivotFmt>
        <c:idx val="2"/>
        <c:marker>
          <c:symbol val="none"/>
        </c:marker>
        <c:dLbl>
          <c:idx val="0"/>
          <c:showVal val="1"/>
        </c:dLbl>
      </c:pivotFmt>
      <c:pivotFmt>
        <c:idx val="3"/>
        <c:spPr>
          <a:noFill/>
          <a:ln>
            <a:noFill/>
          </a:ln>
          <a:effectLst/>
        </c:spPr>
        <c:marker>
          <c:symbol val="none"/>
        </c:marker>
      </c:pivotFmt>
      <c:pivotFmt>
        <c:idx val="4"/>
        <c:marker>
          <c:symbol val="none"/>
        </c:marker>
        <c:dLbl>
          <c:idx val="0"/>
          <c:showVal val="1"/>
        </c:dLbl>
      </c:pivotFmt>
      <c:pivotFmt>
        <c:idx val="5"/>
        <c:spPr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1.3837416646427332E-2"/>
              <c:y val="-6.7964594192505765E-2"/>
            </c:manualLayout>
          </c:layout>
          <c:tx>
            <c:rich>
              <a:bodyPr/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 TRADE; REPAIR OF MOTOR VEHICLES 
48%</a:t>
                </a:r>
                <a:endParaRPr lang="en-US"/>
              </a:p>
            </c:rich>
          </c:tx>
          <c:showCatName val="1"/>
          <c:showPercent val="1"/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Val val="1"/>
          <c:showPercent val="1"/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bg-BG"/>
            </a:p>
          </c:txPr>
          <c:showCatName val="1"/>
          <c:showPercent val="1"/>
        </c:dLbl>
      </c:pivotFmt>
      <c:pivotFmt>
        <c:idx val="9"/>
      </c:pivotFmt>
      <c:pivotFmt>
        <c:idx val="10"/>
        <c:dLbl>
          <c:idx val="0"/>
          <c:layout>
            <c:manualLayout>
              <c:x val="2.5425419406791036E-2"/>
              <c:y val="1.2743361411094742E-2"/>
            </c:manualLayout>
          </c:layout>
          <c:showCatName val="1"/>
          <c:showPercent val="1"/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bg-BG"/>
            </a:p>
          </c:txPr>
          <c:showCatName val="1"/>
          <c:showPercent val="1"/>
        </c:dLbl>
      </c:pivotFmt>
      <c:pivotFmt>
        <c:idx val="12"/>
        <c:dLbl>
          <c:idx val="0"/>
          <c:layout>
            <c:manualLayout>
              <c:x val="2.5425419406791036E-2"/>
              <c:y val="1.2743361411094742E-2"/>
            </c:manualLayout>
          </c:layout>
          <c:showCatName val="1"/>
          <c:showPercent val="1"/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1.3837416646427332E-2"/>
              <c:y val="-6.7964594192505765E-2"/>
            </c:manualLayout>
          </c:layout>
          <c:tx>
            <c:rich>
              <a:bodyPr/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 TRADE; REPAIR OF MOTOR VEHICLES 
48%</a:t>
                </a:r>
                <a:endParaRPr lang="en-US"/>
              </a:p>
            </c:rich>
          </c:tx>
          <c:showCatName val="1"/>
          <c:showPercent val="1"/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bg-BG"/>
            </a:p>
          </c:txPr>
          <c:showCatName val="1"/>
          <c:showPercent val="1"/>
        </c:dLbl>
      </c:pivotFmt>
      <c:pivotFmt>
        <c:idx val="15"/>
        <c:dLbl>
          <c:idx val="0"/>
          <c:layout>
            <c:manualLayout>
              <c:x val="2.5425419406791036E-2"/>
              <c:y val="1.2743361411094742E-2"/>
            </c:manualLayout>
          </c:layout>
          <c:showCatName val="1"/>
          <c:showPercent val="1"/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1.3837416646427332E-2"/>
              <c:y val="-6.7964594192505765E-2"/>
            </c:manualLayout>
          </c:layout>
          <c:tx>
            <c:rich>
              <a:bodyPr/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 TRADE; REPAIR OF MOTOR VEHICLES 
48%</a:t>
                </a:r>
                <a:endParaRPr lang="en-US"/>
              </a:p>
            </c:rich>
          </c:tx>
          <c:showCatName val="1"/>
          <c:showPercent val="1"/>
        </c:dLbl>
      </c:pivotFmt>
    </c:pivotFmts>
    <c:plotArea>
      <c:layout>
        <c:manualLayout>
          <c:layoutTarget val="inner"/>
          <c:xMode val="edge"/>
          <c:yMode val="edge"/>
          <c:x val="0.15713401573592725"/>
          <c:y val="4.8761046428210844E-2"/>
          <c:w val="0.68192717109394352"/>
          <c:h val="0.90624732422857535"/>
        </c:manualLayout>
      </c:layout>
      <c:doughnutChart>
        <c:varyColors val="1"/>
        <c:ser>
          <c:idx val="0"/>
          <c:order val="0"/>
          <c:tx>
            <c:strRef>
              <c:f>Pivots2!$B$3:$B$4</c:f>
              <c:strCache>
                <c:ptCount val="1"/>
                <c:pt idx="0">
                  <c:v>Severozapaden</c:v>
                </c:pt>
              </c:strCache>
            </c:strRef>
          </c:tx>
          <c:explosion val="20"/>
          <c:dPt>
            <c:idx val="0"/>
            <c:explosion val="11"/>
            <c:spPr>
              <a:solidFill>
                <a:schemeClr val="accent3"/>
              </a:solidFill>
            </c:spPr>
          </c:dPt>
          <c:dPt>
            <c:idx val="1"/>
            <c:explosion val="1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2.5425419406791036E-2"/>
                  <c:y val="1.2743361411094742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bg-BG"/>
                </a:p>
              </c:txPr>
              <c:showPercent val="1"/>
            </c:dLbl>
            <c:dLbl>
              <c:idx val="2"/>
              <c:layout>
                <c:manualLayout>
                  <c:x val="1.3837416646427332E-2"/>
                  <c:y val="-6.796459419250576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bg-BG"/>
              </a:p>
            </c:txPr>
            <c:showPercent val="1"/>
            <c:showLeaderLines val="1"/>
          </c:dLbls>
          <c:cat>
            <c:strRef>
              <c:f>Pivots2!$A$5:$A$8</c:f>
              <c:strCache>
                <c:ptCount val="3"/>
                <c:pt idx="0">
                  <c:v>CONSTRUCTION</c:v>
                </c:pt>
                <c:pt idx="1">
                  <c:v>TRANSPORTATION AND STORAGE</c:v>
                </c:pt>
                <c:pt idx="2">
                  <c:v>WHOLESALE AND RETAIL TRADE; REPAIR OF MOTOR VEHICLES AND MOTORCYCLES</c:v>
                </c:pt>
              </c:strCache>
            </c:strRef>
          </c:cat>
          <c:val>
            <c:numRef>
              <c:f>Pivots2!$B$5:$B$8</c:f>
              <c:numCache>
                <c:formatCode>0.00</c:formatCode>
                <c:ptCount val="3"/>
                <c:pt idx="0">
                  <c:v>49595.312476000014</c:v>
                </c:pt>
                <c:pt idx="1">
                  <c:v>60000</c:v>
                </c:pt>
                <c:pt idx="2">
                  <c:v>102258.37624</c:v>
                </c:pt>
              </c:numCache>
            </c:numRef>
          </c:val>
        </c:ser>
        <c:firstSliceAng val="0"/>
        <c:holeSize val="30"/>
      </c:doughnutChart>
      <c:spPr>
        <a:gradFill flip="none" rotWithShape="1">
          <a:gsLst>
            <a:gs pos="0">
              <a:schemeClr val="tx2"/>
            </a:gs>
            <a:gs pos="50000">
              <a:schemeClr val="bg1">
                <a:alpha val="0"/>
              </a:schemeClr>
            </a:gs>
          </a:gsLst>
          <a:lin ang="2700000" scaled="1"/>
          <a:tileRect/>
        </a:gradFill>
      </c:spPr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  <c:userShapes r:id="rId2"/>
  <c:extLst>
    <c:ext xmlns:c14="http://schemas.microsoft.com/office/drawing/2007/8/2/chart" uri="{781A3756-C4B2-4CAC-9D66-4F8BD8637D16}">
      <c14:pivotOptions>
        <c14:dropZoneFilter val="1"/>
        <c14:dropZoneSeries val="1"/>
      </c14:pivotOptions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style val="10"/>
  <c:pivotSource>
    <c:name>[Copy of Copy of Q4 16 portfolio - analysis (2).xlsx]Pivots2!PivotTable6</c:name>
    <c:fmtId val="-1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</c:dLbl>
      </c:pivotFmt>
      <c:pivotFmt>
        <c:idx val="6"/>
        <c:dLbl>
          <c:idx val="0"/>
          <c:layout>
            <c:manualLayout>
              <c:x val="-0.15719301140912864"/>
              <c:y val="7.8703703703703734E-2"/>
            </c:manualLayout>
          </c:layout>
          <c:showCatName val="1"/>
          <c:showPercent val="1"/>
        </c:dLbl>
      </c:pivotFmt>
      <c:pivotFmt>
        <c:idx val="7"/>
        <c:dLbl>
          <c:idx val="0"/>
          <c:layout>
            <c:manualLayout>
              <c:x val="0.12116961296120335"/>
              <c:y val="-2.7778142315543899E-2"/>
            </c:manualLayout>
          </c:layout>
          <c:showCatName val="1"/>
          <c:showPercent val="1"/>
        </c:dLbl>
      </c:pivotFmt>
      <c:pivotFmt>
        <c:idx val="8"/>
        <c:dLbl>
          <c:idx val="0"/>
          <c:layout>
            <c:manualLayout>
              <c:x val="0"/>
              <c:y val="-6.0185185185185147E-2"/>
            </c:manualLayout>
          </c:layout>
          <c:showCatName val="1"/>
          <c:showPercent val="1"/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</c:dLbl>
      </c:pivotFmt>
      <c:pivotFmt>
        <c:idx val="10"/>
        <c:dLbl>
          <c:idx val="0"/>
          <c:layout>
            <c:manualLayout>
              <c:x val="0"/>
              <c:y val="-6.0185185185185147E-2"/>
            </c:manualLayout>
          </c:layout>
          <c:showCatName val="1"/>
          <c:showPercent val="1"/>
        </c:dLbl>
      </c:pivotFmt>
      <c:pivotFmt>
        <c:idx val="11"/>
        <c:dLbl>
          <c:idx val="0"/>
          <c:layout>
            <c:manualLayout>
              <c:x val="0.12116961296120335"/>
              <c:y val="-2.7778142315543899E-2"/>
            </c:manualLayout>
          </c:layout>
          <c:showCatName val="1"/>
          <c:showPercent val="1"/>
        </c:dLbl>
      </c:pivotFmt>
      <c:pivotFmt>
        <c:idx val="12"/>
        <c:dLbl>
          <c:idx val="0"/>
          <c:layout>
            <c:manualLayout>
              <c:x val="-0.15719301140912864"/>
              <c:y val="7.8703703703703734E-2"/>
            </c:manualLayout>
          </c:layout>
          <c:showCatName val="1"/>
          <c:showPercent val="1"/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</c:dLbl>
      </c:pivotFmt>
      <c:pivotFmt>
        <c:idx val="14"/>
        <c:dLbl>
          <c:idx val="0"/>
          <c:layout>
            <c:manualLayout>
              <c:x val="0"/>
              <c:y val="-6.0185185185185147E-2"/>
            </c:manualLayout>
          </c:layout>
          <c:showCatName val="1"/>
          <c:showPercent val="1"/>
        </c:dLbl>
      </c:pivotFmt>
      <c:pivotFmt>
        <c:idx val="15"/>
        <c:dLbl>
          <c:idx val="0"/>
          <c:layout>
            <c:manualLayout>
              <c:x val="0.12116961296120335"/>
              <c:y val="-2.7778142315543899E-2"/>
            </c:manualLayout>
          </c:layout>
          <c:showCatName val="1"/>
          <c:showPercent val="1"/>
        </c:dLbl>
      </c:pivotFmt>
      <c:pivotFmt>
        <c:idx val="16"/>
        <c:dLbl>
          <c:idx val="0"/>
          <c:layout>
            <c:manualLayout>
              <c:x val="-0.15719301140912864"/>
              <c:y val="7.8703703703703734E-2"/>
            </c:manualLayout>
          </c:layout>
          <c:showCatName val="1"/>
          <c:showPercent val="1"/>
        </c:dLbl>
      </c:pivotFmt>
    </c:pivotFmts>
    <c:plotArea>
      <c:layout>
        <c:manualLayout>
          <c:layoutTarget val="inner"/>
          <c:xMode val="edge"/>
          <c:yMode val="edge"/>
          <c:x val="0.17539960837684701"/>
          <c:y val="4.5050364594421972E-2"/>
          <c:w val="0.58121736473725083"/>
          <c:h val="0.92817001987083969"/>
        </c:manualLayout>
      </c:layout>
      <c:doughnutChart>
        <c:varyColors val="1"/>
        <c:ser>
          <c:idx val="0"/>
          <c:order val="0"/>
          <c:tx>
            <c:strRef>
              <c:f>Pivots2!$B$25:$B$26</c:f>
              <c:strCache>
                <c:ptCount val="1"/>
                <c:pt idx="0">
                  <c:v>Severen tsentralen</c:v>
                </c:pt>
              </c:strCache>
            </c:strRef>
          </c:tx>
          <c:explosion val="20"/>
          <c:dPt>
            <c:idx val="0"/>
            <c:spPr>
              <a:solidFill>
                <a:schemeClr val="accent3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explosion val="16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"/>
                  <c:y val="-6.0185185185185147E-2"/>
                </c:manualLayout>
              </c:layout>
              <c:showPercent val="1"/>
            </c:dLbl>
            <c:dLbl>
              <c:idx val="1"/>
              <c:layout>
                <c:manualLayout>
                  <c:x val="2.4166412065326076E-2"/>
                  <c:y val="-2.0736862181534328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Percent val="1"/>
            </c:dLbl>
            <c:dLbl>
              <c:idx val="2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bg-BG"/>
                </a:p>
              </c:txPr>
            </c:dLbl>
            <c:dLbl>
              <c:idx val="3"/>
              <c:layout>
                <c:manualLayout>
                  <c:x val="-2.050674925008333E-2"/>
                  <c:y val="2.9414830388191076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bg-BG"/>
                </a:p>
              </c:txPr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bg-BG"/>
              </a:p>
            </c:txPr>
            <c:showPercent val="1"/>
            <c:showLeaderLines val="1"/>
          </c:dLbls>
          <c:cat>
            <c:strRef>
              <c:f>Pivots2!$A$27:$A$31</c:f>
              <c:strCache>
                <c:ptCount val="4"/>
                <c:pt idx="0">
                  <c:v>CONSTRUCTION</c:v>
                </c:pt>
                <c:pt idx="1">
                  <c:v>MANUFACTURING</c:v>
                </c:pt>
                <c:pt idx="2">
                  <c:v>TRANSPORTATION AND STORAGE</c:v>
                </c:pt>
                <c:pt idx="3">
                  <c:v>WHOLESALE AND RETAIL TRADE; REPAIR OF MOTOR VEHICLES AND MOTORCYCLES</c:v>
                </c:pt>
              </c:strCache>
            </c:strRef>
          </c:cat>
          <c:val>
            <c:numRef>
              <c:f>Pivots2!$B$27:$B$31</c:f>
              <c:numCache>
                <c:formatCode>0.00</c:formatCode>
                <c:ptCount val="4"/>
                <c:pt idx="0">
                  <c:v>23417.168159000001</c:v>
                </c:pt>
                <c:pt idx="1">
                  <c:v>69535.695842000001</c:v>
                </c:pt>
                <c:pt idx="2">
                  <c:v>487904.31683699985</c:v>
                </c:pt>
                <c:pt idx="3">
                  <c:v>103792.251882</c:v>
                </c:pt>
              </c:numCache>
            </c:numRef>
          </c:val>
        </c:ser>
        <c:firstSliceAng val="0"/>
        <c:holeSize val="30"/>
      </c:doughnut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  <c:userShapes r:id="rId2"/>
  <c:extLst>
    <c:ext xmlns:c14="http://schemas.microsoft.com/office/drawing/2007/8/2/chart" uri="{781A3756-C4B2-4CAC-9D66-4F8BD8637D16}">
      <c14:pivotOptions>
        <c14:dropZoneFilter val="1"/>
        <c14:dropZoneSeries val="1"/>
      </c14:pivotOptions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style val="10"/>
  <c:pivotSource>
    <c:name>[Copy of Copy of Q4 16 portfolio - analysis (2).xlsx]Pivots2!PivotTable7</c:name>
    <c:fmtId val="-1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</c:dLbl>
      </c:pivotFmt>
    </c:pivotFmts>
    <c:plotArea>
      <c:layout/>
      <c:doughnutChart>
        <c:varyColors val="1"/>
        <c:ser>
          <c:idx val="0"/>
          <c:order val="0"/>
          <c:tx>
            <c:strRef>
              <c:f>Pivots2!$B$48:$B$49</c:f>
              <c:strCache>
                <c:ptCount val="1"/>
                <c:pt idx="0">
                  <c:v>Severoiztochen</c:v>
                </c:pt>
              </c:strCache>
            </c:strRef>
          </c:tx>
          <c:explosion val="20"/>
          <c:dPt>
            <c:idx val="0"/>
            <c:spPr>
              <a:solidFill>
                <a:srgbClr val="FF99CC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bg-BG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bg-BG"/>
                </a:p>
              </c:txPr>
            </c:dLbl>
            <c:txPr>
              <a:bodyPr/>
              <a:lstStyle/>
              <a:p>
                <a:pPr>
                  <a:defRPr sz="1000" b="1"/>
                </a:pPr>
                <a:endParaRPr lang="bg-BG"/>
              </a:p>
            </c:txPr>
            <c:showPercent val="1"/>
            <c:showLeaderLines val="1"/>
          </c:dLbls>
          <c:cat>
            <c:strRef>
              <c:f>Pivots2!$A$50:$A$54</c:f>
              <c:strCache>
                <c:ptCount val="4"/>
                <c:pt idx="0">
                  <c:v>ACCOMMODATION AND FOOD SERVICE ACTIVITIES</c:v>
                </c:pt>
                <c:pt idx="1">
                  <c:v>CONSTRUCTION</c:v>
                </c:pt>
                <c:pt idx="2">
                  <c:v>TRANSPORTATION AND STORAGE</c:v>
                </c:pt>
                <c:pt idx="3">
                  <c:v>WHOLESALE AND RETAIL TRADE; REPAIR OF MOTOR VEHICLES AND MOTORCYCLES</c:v>
                </c:pt>
              </c:strCache>
            </c:strRef>
          </c:cat>
          <c:val>
            <c:numRef>
              <c:f>Pivots2!$B$50:$B$54</c:f>
              <c:numCache>
                <c:formatCode>0.00</c:formatCode>
                <c:ptCount val="4"/>
                <c:pt idx="0">
                  <c:v>350000</c:v>
                </c:pt>
                <c:pt idx="1">
                  <c:v>51129.188120000006</c:v>
                </c:pt>
                <c:pt idx="2">
                  <c:v>140000</c:v>
                </c:pt>
                <c:pt idx="3">
                  <c:v>61866.317625000003</c:v>
                </c:pt>
              </c:numCache>
            </c:numRef>
          </c:val>
        </c:ser>
        <c:firstSliceAng val="0"/>
        <c:holeSize val="30"/>
      </c:doughnut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  <c:userShapes r:id="rId2"/>
  <c:extLst>
    <c:ext xmlns:c14="http://schemas.microsoft.com/office/drawing/2007/8/2/chart" uri="{781A3756-C4B2-4CAC-9D66-4F8BD8637D16}">
      <c14:pivotOptions>
        <c14:dropZoneFilter val="1"/>
        <c14:dropZoneSeries val="1"/>
      </c14:pivotOptions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style val="10"/>
  <c:pivotSource>
    <c:name>[Copy of Copy of Q4 16 portfolio - analysis (2).xlsx]Pivots2!PivotTable8</c:name>
    <c:fmtId val="-1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</c:dLbl>
      </c:pivotFmt>
    </c:pivotFmts>
    <c:plotArea>
      <c:layout>
        <c:manualLayout>
          <c:layoutTarget val="inner"/>
          <c:xMode val="edge"/>
          <c:yMode val="edge"/>
          <c:x val="9.7101016644860233E-2"/>
          <c:y val="1.4459032328199154E-2"/>
          <c:w val="0.83789336238032952"/>
          <c:h val="0.9819918845312019"/>
        </c:manualLayout>
      </c:layout>
      <c:doughnutChart>
        <c:varyColors val="1"/>
        <c:ser>
          <c:idx val="0"/>
          <c:order val="0"/>
          <c:tx>
            <c:strRef>
              <c:f>Pivots2!$B$73:$B$74</c:f>
              <c:strCache>
                <c:ptCount val="1"/>
                <c:pt idx="0">
                  <c:v>Yugoiztochen</c:v>
                </c:pt>
              </c:strCache>
            </c:strRef>
          </c:tx>
          <c:explosion val="20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</c:dLbl>
            <c:dLbl>
              <c:idx val="1"/>
              <c:layout>
                <c:manualLayout>
                  <c:x val="-5.6893320097050164E-3"/>
                  <c:y val="1.2002305954844758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bg-BG"/>
              </a:p>
            </c:txPr>
            <c:showPercent val="1"/>
            <c:showLeaderLines val="1"/>
          </c:dLbls>
          <c:cat>
            <c:strRef>
              <c:f>Pivots2!$A$75:$A$78</c:f>
              <c:strCache>
                <c:ptCount val="3"/>
                <c:pt idx="0">
                  <c:v>MANUFACTURING</c:v>
                </c:pt>
                <c:pt idx="1">
                  <c:v>TRANSPORTATION AND STORAGE</c:v>
                </c:pt>
                <c:pt idx="2">
                  <c:v>WHOLESALE AND RETAIL TRADE; REPAIR OF MOTOR VEHICLES AND MOTORCYCLES</c:v>
                </c:pt>
              </c:strCache>
            </c:strRef>
          </c:cat>
          <c:val>
            <c:numRef>
              <c:f>Pivots2!$B$75:$B$78</c:f>
              <c:numCache>
                <c:formatCode>0.00</c:formatCode>
                <c:ptCount val="3"/>
                <c:pt idx="0">
                  <c:v>281210.53465699998</c:v>
                </c:pt>
                <c:pt idx="1">
                  <c:v>6646.7944559999996</c:v>
                </c:pt>
                <c:pt idx="2">
                  <c:v>315765.17386499984</c:v>
                </c:pt>
              </c:numCache>
            </c:numRef>
          </c:val>
        </c:ser>
        <c:firstSliceAng val="0"/>
        <c:holeSize val="30"/>
      </c:doughnut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  <c:userShapes r:id="rId2"/>
  <c:extLst>
    <c:ext xmlns:c14="http://schemas.microsoft.com/office/drawing/2007/8/2/chart" uri="{781A3756-C4B2-4CAC-9D66-4F8BD8637D16}">
      <c14:pivotOptions>
        <c14:dropZoneFilter val="1"/>
        <c14:dropZoneSeries val="1"/>
      </c14:pivotOptions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style val="10"/>
  <c:pivotSource>
    <c:name>[Copy of Copy of Q4 16 portfolio - analysis (2).xlsx]Pivots2!PivotTable9</c:name>
    <c:fmtId val="-1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</c:dLbl>
      </c:pivotFmt>
    </c:pivotFmts>
    <c:plotArea>
      <c:layout>
        <c:manualLayout>
          <c:layoutTarget val="inner"/>
          <c:xMode val="edge"/>
          <c:yMode val="edge"/>
          <c:x val="3.1990825842170542E-2"/>
          <c:y val="0.10189161851870364"/>
          <c:w val="0.80159963332820272"/>
          <c:h val="0.89756657197667422"/>
        </c:manualLayout>
      </c:layout>
      <c:doughnutChart>
        <c:varyColors val="1"/>
        <c:ser>
          <c:idx val="0"/>
          <c:order val="0"/>
          <c:tx>
            <c:strRef>
              <c:f>Pivots2!$B$98:$B$99</c:f>
              <c:strCache>
                <c:ptCount val="1"/>
                <c:pt idx="0">
                  <c:v>Yugozapaden</c:v>
                </c:pt>
              </c:strCache>
            </c:strRef>
          </c:tx>
          <c:explosion val="20"/>
          <c:dPt>
            <c:idx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6.5001085838583541E-3"/>
                  <c:y val="-5.2726649505441113E-2"/>
                </c:manualLayout>
              </c:layout>
              <c:showPercent val="1"/>
            </c:dLbl>
            <c:dLbl>
              <c:idx val="1"/>
              <c:layout>
                <c:manualLayout>
                  <c:x val="4.7621777877089363E-2"/>
                  <c:y val="-6.3826862804655562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Percent val="1"/>
            </c:dLbl>
            <c:dLbl>
              <c:idx val="2"/>
              <c:layout>
                <c:manualLayout>
                  <c:x val="5.486135628111477E-2"/>
                  <c:y val="-4.8488663918834329E-2"/>
                </c:manualLayout>
              </c:layout>
              <c:showPercent val="1"/>
            </c:dLbl>
            <c:dLbl>
              <c:idx val="3"/>
              <c:layout>
                <c:manualLayout>
                  <c:x val="7.1886148452641074E-2"/>
                  <c:y val="-2.6681757466523289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bg-BG"/>
                </a:p>
              </c:txPr>
              <c:showPercent val="1"/>
            </c:dLbl>
            <c:dLbl>
              <c:idx val="4"/>
              <c:layout>
                <c:manualLayout>
                  <c:x val="-1.9949584102223562E-2"/>
                  <c:y val="0.1028532375834234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bg-BG"/>
                </a:p>
              </c:txPr>
              <c:showPercent val="1"/>
            </c:dLbl>
            <c:dLbl>
              <c:idx val="5"/>
              <c:layout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bg-BG"/>
              </a:p>
            </c:txPr>
            <c:showCatName val="1"/>
            <c:showPercent val="1"/>
            <c:showLeaderLines val="1"/>
          </c:dLbls>
          <c:cat>
            <c:strRef>
              <c:f>Pivots2!$A$100:$A$106</c:f>
              <c:strCache>
                <c:ptCount val="6"/>
                <c:pt idx="0">
                  <c:v>ADMINISTRATIVE AND SUPPORT SERVICE ACTIVITIES</c:v>
                </c:pt>
                <c:pt idx="1">
                  <c:v>MANUFACTURING</c:v>
                </c:pt>
                <c:pt idx="2">
                  <c:v>OTHER SERVICE ACTIVITIES</c:v>
                </c:pt>
                <c:pt idx="3">
                  <c:v>PROFESSIONAL, SCIENTIFIC AND TECHNICAL ACTIVITIES</c:v>
                </c:pt>
                <c:pt idx="4">
                  <c:v>TRANSPORTATION AND STORAGE</c:v>
                </c:pt>
                <c:pt idx="5">
                  <c:v>WHOLESALE AND RETAIL TRADE; REPAIR OF MOTOR VEHICLES AND MOTORCYCLES</c:v>
                </c:pt>
              </c:strCache>
            </c:strRef>
          </c:cat>
          <c:val>
            <c:numRef>
              <c:f>Pivots2!$B$100:$B$106</c:f>
              <c:numCache>
                <c:formatCode>0.00</c:formatCode>
                <c:ptCount val="6"/>
                <c:pt idx="0">
                  <c:v>186016.26930799999</c:v>
                </c:pt>
                <c:pt idx="1">
                  <c:v>80903.350496000028</c:v>
                </c:pt>
                <c:pt idx="2">
                  <c:v>130677.51287199993</c:v>
                </c:pt>
                <c:pt idx="3">
                  <c:v>51129.188120000006</c:v>
                </c:pt>
                <c:pt idx="4">
                  <c:v>547062.75596599991</c:v>
                </c:pt>
                <c:pt idx="5">
                  <c:v>1346915.350518001</c:v>
                </c:pt>
              </c:numCache>
            </c:numRef>
          </c:val>
        </c:ser>
        <c:firstSliceAng val="0"/>
        <c:holeSize val="30"/>
      </c:doughnut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  <c:userShapes r:id="rId2"/>
  <c:extLst>
    <c:ext xmlns:c14="http://schemas.microsoft.com/office/drawing/2007/8/2/chart" uri="{781A3756-C4B2-4CAC-9D66-4F8BD8637D16}">
      <c14:pivotOptions>
        <c14:dropZoneFilter val="1"/>
        <c14:dropZoneSeries val="1"/>
      </c14:pivotOptions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style val="10"/>
  <c:pivotSource>
    <c:name>[Copy of Copy of Q4 16 portfolio - analysis (2).xlsx]Pivots2!PivotTable10</c:name>
    <c:fmtId val="-1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  <c:marker>
          <c:symbol val="none"/>
        </c:marker>
      </c:pivotFmt>
      <c:pivotFmt>
        <c:idx val="4"/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CatName val="1"/>
          <c:showPercent val="1"/>
        </c:dLbl>
      </c:pivotFmt>
    </c:pivotFmts>
    <c:plotArea>
      <c:layout>
        <c:manualLayout>
          <c:layoutTarget val="inner"/>
          <c:xMode val="edge"/>
          <c:yMode val="edge"/>
          <c:x val="0.1108869326805073"/>
          <c:y val="8.8007821329962918E-2"/>
          <c:w val="0.71282709791911736"/>
          <c:h val="0.91166637496562086"/>
        </c:manualLayout>
      </c:layout>
      <c:doughnutChart>
        <c:varyColors val="1"/>
        <c:ser>
          <c:idx val="0"/>
          <c:order val="0"/>
          <c:tx>
            <c:strRef>
              <c:f>Pivots2!$B$127:$B$128</c:f>
              <c:strCache>
                <c:ptCount val="1"/>
                <c:pt idx="0">
                  <c:v>Yuzhen tsentralen</c:v>
                </c:pt>
              </c:strCache>
            </c:strRef>
          </c:tx>
          <c:explosion val="20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</c:dLbl>
            <c:dLbl>
              <c:idx val="1"/>
              <c:layout>
                <c:manualLayout>
                  <c:x val="7.6682301000371962E-3"/>
                  <c:y val="1.2325023485477826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bg-BG"/>
                </a:p>
              </c:txPr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bg-BG"/>
              </a:p>
            </c:txPr>
            <c:showPercent val="1"/>
            <c:showLeaderLines val="1"/>
          </c:dLbls>
          <c:cat>
            <c:strRef>
              <c:f>Pivots2!$A$129:$A$132</c:f>
              <c:strCache>
                <c:ptCount val="3"/>
                <c:pt idx="0">
                  <c:v>MANUFACTURING</c:v>
                </c:pt>
                <c:pt idx="1">
                  <c:v>TRANSPORTATION AND STORAGE</c:v>
                </c:pt>
                <c:pt idx="2">
                  <c:v>WHOLESALE AND RETAIL TRADE; REPAIR OF MOTOR VEHICLES AND MOTORCYCLES</c:v>
                </c:pt>
              </c:strCache>
            </c:strRef>
          </c:cat>
          <c:val>
            <c:numRef>
              <c:f>Pivots2!$B$129:$B$132</c:f>
              <c:numCache>
                <c:formatCode>0.00</c:formatCode>
                <c:ptCount val="3"/>
                <c:pt idx="0">
                  <c:v>1067945.8337380001</c:v>
                </c:pt>
                <c:pt idx="1">
                  <c:v>136693.78218000001</c:v>
                </c:pt>
                <c:pt idx="2">
                  <c:v>1285387.789328</c:v>
                </c:pt>
              </c:numCache>
            </c:numRef>
          </c:val>
        </c:ser>
        <c:firstSliceAng val="0"/>
        <c:holeSize val="30"/>
      </c:doughnutChart>
      <c:spPr>
        <a:gradFill flip="none" rotWithShape="1">
          <a:gsLst>
            <a:gs pos="0">
              <a:srgbClr val="FF0000"/>
            </a:gs>
            <a:gs pos="54000">
              <a:srgbClr val="FFD100">
                <a:tint val="23500"/>
                <a:satMod val="160000"/>
                <a:alpha val="0"/>
              </a:srgbClr>
            </a:gs>
          </a:gsLst>
          <a:lin ang="2700000" scaled="1"/>
          <a:tileRect/>
        </a:gradFill>
      </c:spPr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  <c:userShapes r:id="rId2"/>
  <c:extLst>
    <c:ext xmlns:c14="http://schemas.microsoft.com/office/drawing/2007/8/2/chart" uri="{781A3756-C4B2-4CAC-9D66-4F8BD8637D16}">
      <c14:pivotOptions>
        <c14:dropZoneFilter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title>
      <c:tx>
        <c:rich>
          <a:bodyPr/>
          <a:lstStyle/>
          <a:p>
            <a:pPr>
              <a:defRPr sz="1800"/>
            </a:pPr>
            <a:r>
              <a:rPr lang="en-GB" sz="1800" dirty="0" smtClean="0">
                <a:solidFill>
                  <a:srgbClr val="002060"/>
                </a:solidFill>
              </a:rPr>
              <a:t>ERDF Support per Thematic Objectives</a:t>
            </a:r>
            <a:endParaRPr lang="en-GB" sz="1800" dirty="0">
              <a:solidFill>
                <a:srgbClr val="002060"/>
              </a:solidFill>
            </a:endParaRP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TA</c:v>
                </c:pt>
                <c:pt idx="1">
                  <c:v>TO 10</c:v>
                </c:pt>
                <c:pt idx="2">
                  <c:v>TO 9</c:v>
                </c:pt>
                <c:pt idx="3">
                  <c:v>TO 7</c:v>
                </c:pt>
                <c:pt idx="4">
                  <c:v>TO 6</c:v>
                </c:pt>
                <c:pt idx="5">
                  <c:v>TO 4</c:v>
                </c:pt>
                <c:pt idx="6">
                  <c:v>TO 3</c:v>
                </c:pt>
                <c:pt idx="7">
                  <c:v>TO 1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161</c:v>
                </c:pt>
                <c:pt idx="1">
                  <c:v>170</c:v>
                </c:pt>
                <c:pt idx="2">
                  <c:v>233</c:v>
                </c:pt>
                <c:pt idx="3">
                  <c:v>282</c:v>
                </c:pt>
                <c:pt idx="4">
                  <c:v>652</c:v>
                </c:pt>
                <c:pt idx="5">
                  <c:v>984</c:v>
                </c:pt>
                <c:pt idx="6">
                  <c:v>593</c:v>
                </c:pt>
                <c:pt idx="7">
                  <c:v>494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OPIC/OPSMEI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TA</c:v>
                </c:pt>
                <c:pt idx="1">
                  <c:v>TO 10</c:v>
                </c:pt>
                <c:pt idx="2">
                  <c:v>TO 9</c:v>
                </c:pt>
                <c:pt idx="3">
                  <c:v>TO 7</c:v>
                </c:pt>
                <c:pt idx="4">
                  <c:v>TO 6</c:v>
                </c:pt>
                <c:pt idx="5">
                  <c:v>TO 4</c:v>
                </c:pt>
                <c:pt idx="6">
                  <c:v>TO 3</c:v>
                </c:pt>
                <c:pt idx="7">
                  <c:v>TO 1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35</c:v>
                </c:pt>
                <c:pt idx="1">
                  <c:v>0</c:v>
                </c:pt>
                <c:pt idx="2">
                  <c:v>0</c:v>
                </c:pt>
                <c:pt idx="3">
                  <c:v>38</c:v>
                </c:pt>
                <c:pt idx="4">
                  <c:v>31</c:v>
                </c:pt>
                <c:pt idx="5">
                  <c:v>233</c:v>
                </c:pt>
                <c:pt idx="6">
                  <c:v>491</c:v>
                </c:pt>
                <c:pt idx="7">
                  <c:v>251</c:v>
                </c:pt>
              </c:numCache>
            </c:numRef>
          </c:val>
        </c:ser>
        <c:dLbls>
          <c:showVal val="1"/>
        </c:dLbls>
        <c:overlap val="-25"/>
        <c:axId val="87849600"/>
        <c:axId val="87855488"/>
      </c:barChart>
      <c:catAx>
        <c:axId val="8784960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600"/>
            </a:pPr>
            <a:endParaRPr lang="bg-BG"/>
          </a:p>
        </c:txPr>
        <c:crossAx val="87855488"/>
        <c:crosses val="autoZero"/>
        <c:auto val="1"/>
        <c:lblAlgn val="ctr"/>
        <c:lblOffset val="100"/>
      </c:catAx>
      <c:valAx>
        <c:axId val="87855488"/>
        <c:scaling>
          <c:orientation val="minMax"/>
        </c:scaling>
        <c:delete val="1"/>
        <c:axPos val="b"/>
        <c:numFmt formatCode="General" sourceLinked="1"/>
        <c:tickLblPos val="none"/>
        <c:crossAx val="878496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</c:chart>
  <c:txPr>
    <a:bodyPr/>
    <a:lstStyle/>
    <a:p>
      <a:pPr>
        <a:defRPr sz="1800"/>
      </a:pPr>
      <a:endParaRPr lang="bg-BG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autoTitleDeleted val="1"/>
    <c:plotArea>
      <c:layout>
        <c:manualLayout>
          <c:layoutTarget val="inner"/>
          <c:xMode val="edge"/>
          <c:yMode val="edge"/>
          <c:x val="0.13713543949718754"/>
          <c:y val="4.3394551603920424E-3"/>
          <c:w val="0.99656419120217832"/>
          <c:h val="0.99566054940159909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explosion val="5"/>
          <c:dPt>
            <c:idx val="1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A6A6A6"/>
                </a:solidFill>
              </a:ln>
            </c:spPr>
          </c:dPt>
          <c:cat>
            <c:strRef>
              <c:f>Sheet1!$B$1:$K$1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25</c:v>
                </c:pt>
                <c:pt idx="1">
                  <c:v>25</c:v>
                </c:pt>
                <c:pt idx="2">
                  <c:v>12.5</c:v>
                </c:pt>
                <c:pt idx="3">
                  <c:v>12.5</c:v>
                </c:pt>
                <c:pt idx="4">
                  <c:v>25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style val="20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registered applications</c:v>
                </c:pt>
              </c:strCache>
            </c:strRef>
          </c:tx>
          <c:dLbls>
            <c:dLbl>
              <c:idx val="2"/>
              <c:layout>
                <c:manualLayout>
                  <c:x val="1.6666666666666673E-2"/>
                  <c:y val="-9.2165898617511521E-3"/>
                </c:manualLayout>
              </c:layout>
              <c:showVal val="1"/>
            </c:dLbl>
            <c:dLbl>
              <c:idx val="3"/>
              <c:layout>
                <c:manualLayout>
                  <c:x val="2.2222222222222233E-2"/>
                  <c:y val="-3.0721966205837182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002060"/>
                    </a:solidFill>
                  </a:defRPr>
                </a:pPr>
                <a:endParaRPr lang="bg-BG"/>
              </a:p>
            </c:txPr>
            <c:showVal val="1"/>
          </c:dLbls>
          <c:cat>
            <c:strRef>
              <c:f>Sheet1!$C$2:$F$2</c:f>
              <c:strCache>
                <c:ptCount val="4"/>
                <c:pt idx="0">
                  <c:v>micro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</c:strCache>
            </c:strRef>
          </c:cat>
          <c:val>
            <c:numRef>
              <c:f>Sheet1!$C$3:$F$3</c:f>
              <c:numCache>
                <c:formatCode>General</c:formatCode>
                <c:ptCount val="4"/>
                <c:pt idx="0">
                  <c:v>1037</c:v>
                </c:pt>
                <c:pt idx="1">
                  <c:v>295</c:v>
                </c:pt>
                <c:pt idx="2">
                  <c:v>93</c:v>
                </c:pt>
                <c:pt idx="3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financed applications</c:v>
                </c:pt>
              </c:strCache>
            </c:strRef>
          </c:tx>
          <c:dLbls>
            <c:dLbl>
              <c:idx val="0"/>
              <c:layout>
                <c:manualLayout>
                  <c:x val="2.5000000000000001E-2"/>
                  <c:y val="3.0721966205837182E-3"/>
                </c:manualLayout>
              </c:layout>
              <c:showVal val="1"/>
            </c:dLbl>
            <c:dLbl>
              <c:idx val="1"/>
              <c:layout>
                <c:manualLayout>
                  <c:x val="1.3888888888888897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-9.2165898617511521E-3"/>
                </c:manualLayout>
              </c:layout>
              <c:showVal val="1"/>
            </c:dLbl>
            <c:dLbl>
              <c:idx val="3"/>
              <c:layout>
                <c:manualLayout>
                  <c:x val="2.500000000000000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002060"/>
                    </a:solidFill>
                  </a:defRPr>
                </a:pPr>
                <a:endParaRPr lang="bg-BG"/>
              </a:p>
            </c:txPr>
            <c:showVal val="1"/>
          </c:dLbls>
          <c:cat>
            <c:strRef>
              <c:f>Sheet1!$C$2:$F$2</c:f>
              <c:strCache>
                <c:ptCount val="4"/>
                <c:pt idx="0">
                  <c:v>micro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</c:strCache>
            </c:strRef>
          </c:cat>
          <c:val>
            <c:numRef>
              <c:f>Sheet1!$C$4:$F$4</c:f>
              <c:numCache>
                <c:formatCode>General</c:formatCode>
                <c:ptCount val="4"/>
                <c:pt idx="0">
                  <c:v>73</c:v>
                </c:pt>
                <c:pt idx="1">
                  <c:v>18</c:v>
                </c:pt>
                <c:pt idx="2">
                  <c:v>39</c:v>
                </c:pt>
                <c:pt idx="3">
                  <c:v>41</c:v>
                </c:pt>
              </c:numCache>
            </c:numRef>
          </c:val>
        </c:ser>
        <c:dLbls>
          <c:showVal val="1"/>
        </c:dLbls>
        <c:gapWidth val="75"/>
        <c:shape val="box"/>
        <c:axId val="88002560"/>
        <c:axId val="88004096"/>
        <c:axId val="0"/>
      </c:bar3DChart>
      <c:catAx>
        <c:axId val="880025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bg-BG"/>
          </a:p>
        </c:txPr>
        <c:crossAx val="88004096"/>
        <c:crosses val="autoZero"/>
        <c:auto val="1"/>
        <c:lblAlgn val="ctr"/>
        <c:lblOffset val="100"/>
      </c:catAx>
      <c:valAx>
        <c:axId val="8800409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bg-BG"/>
          </a:p>
        </c:txPr>
        <c:crossAx val="880025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solidFill>
                <a:srgbClr val="002060"/>
              </a:solidFill>
            </a:defRPr>
          </a:pPr>
          <a:endParaRPr lang="bg-BG"/>
        </a:p>
      </c:txPr>
    </c:legend>
    <c:plotVisOnly val="1"/>
    <c:dispBlanksAs val="gap"/>
  </c:chart>
  <c:txPr>
    <a:bodyPr/>
    <a:lstStyle/>
    <a:p>
      <a:pPr>
        <a:defRPr sz="1800"/>
      </a:pPr>
      <a:endParaRPr lang="bg-BG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title>
      <c:tx>
        <c:rich>
          <a:bodyPr/>
          <a:lstStyle/>
          <a:p>
            <a: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Financial implementation</a:t>
            </a:r>
          </a:p>
        </c:rich>
      </c:tx>
      <c:layout>
        <c:manualLayout>
          <c:xMode val="edge"/>
          <c:yMode val="edge"/>
          <c:x val="0.14697251773049647"/>
          <c:y val="2.272029702970297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Financial implementation</c:v>
                </c:pt>
              </c:strCache>
            </c:strRef>
          </c:tx>
          <c:dLbls>
            <c:dLbl>
              <c:idx val="0"/>
              <c:layout>
                <c:manualLayout>
                  <c:x val="-0.1652396572104019"/>
                  <c:y val="5.4317381738173784E-2"/>
                </c:manualLayout>
              </c:layout>
              <c:showPercent val="1"/>
            </c:dLbl>
            <c:dLbl>
              <c:idx val="2"/>
              <c:layout>
                <c:manualLayout>
                  <c:x val="3.5650709219858155E-2"/>
                  <c:y val="5.3195819581958181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PA 1 Remaining budget</c:v>
                </c:pt>
                <c:pt idx="1">
                  <c:v>PA 1 Commitments</c:v>
                </c:pt>
                <c:pt idx="2">
                  <c:v>PA 1 Payments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70582559</c:v>
                </c:pt>
                <c:pt idx="1">
                  <c:v>172517612</c:v>
                </c:pt>
                <c:pt idx="2">
                  <c:v>16182388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/>
      <c:txPr>
        <a:bodyPr/>
        <a:lstStyle/>
        <a:p>
          <a:pPr>
            <a:defRPr sz="1200"/>
          </a:pPr>
          <a:endParaRPr lang="bg-BG"/>
        </a:p>
      </c:txPr>
    </c:legend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style val="20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registered applications</c:v>
                </c:pt>
              </c:strCache>
            </c:strRef>
          </c:tx>
          <c:dLbls>
            <c:dLbl>
              <c:idx val="2"/>
              <c:layout>
                <c:manualLayout>
                  <c:x val="1.6666666666666673E-2"/>
                  <c:y val="-9.2165898617511521E-3"/>
                </c:manualLayout>
              </c:layout>
              <c:showVal val="1"/>
            </c:dLbl>
            <c:dLbl>
              <c:idx val="3"/>
              <c:layout>
                <c:manualLayout>
                  <c:x val="2.2222222222222233E-2"/>
                  <c:y val="-3.0721966205837182E-3"/>
                </c:manualLayout>
              </c:layout>
              <c:showVal val="1"/>
            </c:dLbl>
            <c:showVal val="1"/>
          </c:dLbls>
          <c:cat>
            <c:strRef>
              <c:f>Sheet1!$C$2:$E$2</c:f>
              <c:strCache>
                <c:ptCount val="3"/>
                <c:pt idx="0">
                  <c:v>micro</c:v>
                </c:pt>
                <c:pt idx="1">
                  <c:v>small</c:v>
                </c:pt>
                <c:pt idx="2">
                  <c:v>medium</c:v>
                </c:pt>
              </c:strCache>
            </c:strRef>
          </c:cat>
          <c:val>
            <c:numRef>
              <c:f>Sheet1!$C$3:$E$3</c:f>
              <c:numCache>
                <c:formatCode>General</c:formatCode>
                <c:ptCount val="3"/>
                <c:pt idx="0">
                  <c:v>441</c:v>
                </c:pt>
                <c:pt idx="1">
                  <c:v>921</c:v>
                </c:pt>
                <c:pt idx="2">
                  <c:v>573</c:v>
                </c:pt>
              </c:numCache>
            </c:numRef>
          </c:val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financed applications</c:v>
                </c:pt>
              </c:strCache>
            </c:strRef>
          </c:tx>
          <c:dLbls>
            <c:dLbl>
              <c:idx val="0"/>
              <c:layout>
                <c:manualLayout>
                  <c:x val="2.5000000000000001E-2"/>
                  <c:y val="3.0721966205837182E-3"/>
                </c:manualLayout>
              </c:layout>
              <c:showVal val="1"/>
            </c:dLbl>
            <c:dLbl>
              <c:idx val="1"/>
              <c:layout>
                <c:manualLayout>
                  <c:x val="1.3888888888888897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-9.2165898617511521E-3"/>
                </c:manualLayout>
              </c:layout>
              <c:showVal val="1"/>
            </c:dLbl>
            <c:dLbl>
              <c:idx val="3"/>
              <c:layout>
                <c:manualLayout>
                  <c:x val="2.5000000000000001E-2"/>
                  <c:y val="0"/>
                </c:manualLayout>
              </c:layout>
              <c:showVal val="1"/>
            </c:dLbl>
            <c:showVal val="1"/>
          </c:dLbls>
          <c:cat>
            <c:strRef>
              <c:f>Sheet1!$C$2:$E$2</c:f>
              <c:strCache>
                <c:ptCount val="3"/>
                <c:pt idx="0">
                  <c:v>micro</c:v>
                </c:pt>
                <c:pt idx="1">
                  <c:v>small</c:v>
                </c:pt>
                <c:pt idx="2">
                  <c:v>medium</c:v>
                </c:pt>
              </c:strCache>
            </c:strRef>
          </c:cat>
          <c:val>
            <c:numRef>
              <c:f>Sheet1!$C$4:$E$4</c:f>
              <c:numCache>
                <c:formatCode>General</c:formatCode>
                <c:ptCount val="3"/>
                <c:pt idx="0">
                  <c:v>183</c:v>
                </c:pt>
                <c:pt idx="1">
                  <c:v>455</c:v>
                </c:pt>
                <c:pt idx="2">
                  <c:v>337</c:v>
                </c:pt>
              </c:numCache>
            </c:numRef>
          </c:val>
        </c:ser>
        <c:dLbls>
          <c:showVal val="1"/>
        </c:dLbls>
        <c:gapWidth val="75"/>
        <c:shape val="box"/>
        <c:axId val="88442752"/>
        <c:axId val="88473984"/>
        <c:axId val="0"/>
      </c:bar3DChart>
      <c:catAx>
        <c:axId val="88442752"/>
        <c:scaling>
          <c:orientation val="minMax"/>
        </c:scaling>
        <c:axPos val="b"/>
        <c:majorTickMark val="none"/>
        <c:tickLblPos val="nextTo"/>
        <c:crossAx val="88473984"/>
        <c:crosses val="autoZero"/>
        <c:auto val="1"/>
        <c:lblAlgn val="ctr"/>
        <c:lblOffset val="100"/>
      </c:catAx>
      <c:valAx>
        <c:axId val="88473984"/>
        <c:scaling>
          <c:orientation val="minMax"/>
        </c:scaling>
        <c:axPos val="l"/>
        <c:numFmt formatCode="General" sourceLinked="1"/>
        <c:majorTickMark val="none"/>
        <c:tickLblPos val="nextTo"/>
        <c:crossAx val="88442752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title>
      <c:tx>
        <c:rich>
          <a:bodyPr/>
          <a:lstStyle/>
          <a:p>
            <a:pPr algn="ctr" rtl="0">
              <a:defRPr sz="1600" b="1" i="0" u="none" strike="noStrike" kern="1200" baseline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Financial implementation</a:t>
            </a:r>
          </a:p>
        </c:rich>
      </c:tx>
      <c:layout>
        <c:manualLayout>
          <c:xMode val="edge"/>
          <c:yMode val="edge"/>
          <c:x val="0.16949024822695041"/>
          <c:y val="6.8127337733773372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Financial implementation</c:v>
                </c:pt>
              </c:strCache>
            </c:strRef>
          </c:tx>
          <c:dLbls>
            <c:dLbl>
              <c:idx val="0"/>
              <c:layout>
                <c:manualLayout>
                  <c:x val="-0.19526329787234042"/>
                  <c:y val="1.938888888888889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bg-BG"/>
                </a:p>
              </c:txPr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bg-BG"/>
                </a:p>
              </c:txPr>
            </c:dLbl>
            <c:dLbl>
              <c:idx val="2"/>
              <c:layout>
                <c:manualLayout>
                  <c:x val="0.11446276595744682"/>
                  <c:y val="6.018151815181518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bg-BG"/>
                </a:p>
              </c:txPr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bg-BG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PA 2 Remaining budget</c:v>
                </c:pt>
                <c:pt idx="1">
                  <c:v>PA 2 Commitments</c:v>
                </c:pt>
                <c:pt idx="2">
                  <c:v>PA 2 Payments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193629698</c:v>
                </c:pt>
                <c:pt idx="1">
                  <c:v>234058944</c:v>
                </c:pt>
                <c:pt idx="2">
                  <c:v>149803408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/>
      <c:txPr>
        <a:bodyPr/>
        <a:lstStyle/>
        <a:p>
          <a:pPr>
            <a:defRPr sz="1200"/>
          </a:pPr>
          <a:endParaRPr lang="bg-BG"/>
        </a:p>
      </c:txPr>
    </c:legend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title>
      <c:tx>
        <c:rich>
          <a:bodyPr/>
          <a:lstStyle/>
          <a:p>
            <a: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Energy efficiency in SMEs distribution per category of enterprise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Energy efficiency in SMEs distribution per category of enterprise </c:v>
                </c:pt>
              </c:strCache>
            </c:strRef>
          </c:tx>
          <c:dLbls>
            <c:dLbl>
              <c:idx val="1"/>
              <c:layout>
                <c:manualLayout>
                  <c:x val="-0.18915056891826829"/>
                  <c:y val="-0.17398328906851021"/>
                </c:manualLayout>
              </c:layout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bg-BG"/>
              </a:p>
            </c:tx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micro - 173</c:v>
                </c:pt>
                <c:pt idx="1">
                  <c:v>small - 434</c:v>
                </c:pt>
                <c:pt idx="2">
                  <c:v>medium - 334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173</c:v>
                </c:pt>
                <c:pt idx="1">
                  <c:v>434</c:v>
                </c:pt>
                <c:pt idx="2">
                  <c:v>334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10484251749805576"/>
          <c:y val="0.79472983085736804"/>
          <c:w val="0.73887392141613895"/>
          <c:h val="0.14204344171402347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defRPr>
          </a:pPr>
          <a:endParaRPr lang="bg-BG"/>
        </a:p>
      </c:txPr>
    </c:legend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title>
      <c:tx>
        <c:rich>
          <a:bodyPr/>
          <a:lstStyle/>
          <a:p>
            <a:pPr algn="ctr" rtl="0">
              <a:defRPr sz="1600" b="1" i="0" u="none" strike="noStrike" kern="1200" baseline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Financial implementation</a:t>
            </a:r>
          </a:p>
        </c:rich>
      </c:tx>
      <c:layout>
        <c:manualLayout>
          <c:xMode val="edge"/>
          <c:yMode val="edge"/>
          <c:x val="0.16949024822695041"/>
          <c:y val="6.8127337733773372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Financial implementation</c:v>
                </c:pt>
              </c:strCache>
            </c:strRef>
          </c:tx>
          <c:dLbls>
            <c:dLbl>
              <c:idx val="0"/>
              <c:layout>
                <c:manualLayout>
                  <c:x val="-9.0180555555555555E-2"/>
                  <c:y val="-0.20415346534653464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bg-BG"/>
                </a:p>
              </c:txPr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bg-BG"/>
                </a:p>
              </c:txPr>
            </c:dLbl>
            <c:dLbl>
              <c:idx val="2"/>
              <c:layout>
                <c:manualLayout>
                  <c:x val="3.5650709219858155E-2"/>
                  <c:y val="4.271727172717274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bg-BG"/>
                </a:p>
              </c:txPr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bg-BG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PA 3 Total Budget</c:v>
                </c:pt>
                <c:pt idx="1">
                  <c:v>PA 3 Commitments</c:v>
                </c:pt>
                <c:pt idx="2">
                  <c:v>PA 3 Payments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270686632</c:v>
                </c:pt>
                <c:pt idx="1">
                  <c:v>29999131</c:v>
                </c:pt>
                <c:pt idx="2">
                  <c:v>10000869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/>
      <c:txPr>
        <a:bodyPr/>
        <a:lstStyle/>
        <a:p>
          <a:pPr>
            <a:defRPr sz="1200"/>
          </a:pPr>
          <a:endParaRPr lang="bg-BG"/>
        </a:p>
      </c:txPr>
    </c:legend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B81E1-2C74-48DE-AF1A-FD1D40DF6C5E}" type="doc">
      <dgm:prSet loTypeId="urn:microsoft.com/office/officeart/2005/8/layout/radial4" loCatId="relationship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bg-BG"/>
        </a:p>
      </dgm:t>
    </dgm:pt>
    <dgm:pt modelId="{4DF752BD-50D5-4ED7-BE11-06F0602C14E8}">
      <dgm:prSet phldrT="[Text]" custT="1"/>
      <dgm:spPr>
        <a:xfrm>
          <a:off x="2896172" y="2830798"/>
          <a:ext cx="2324072" cy="2324072"/>
        </a:xfrm>
        <a:prstGeom prst="ellipse">
          <a:avLst/>
        </a:prstGeom>
        <a:solidFill>
          <a:srgbClr val="40BAD2">
            <a:shade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sz="1600" b="1" kern="1200" spc="-100" baseline="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Internationalization of SMEs</a:t>
          </a:r>
          <a:endParaRPr lang="bg-BG" sz="1600" b="1" kern="1200" spc="-100" baseline="0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9CC07E7F-F138-4D58-A784-8AAADB475426}" type="parTrans" cxnId="{E05EAA9C-0700-47D7-87BE-1BFDA2AB5C78}">
      <dgm:prSet/>
      <dgm:spPr/>
      <dgm:t>
        <a:bodyPr/>
        <a:lstStyle/>
        <a:p>
          <a:endParaRPr lang="bg-BG"/>
        </a:p>
      </dgm:t>
    </dgm:pt>
    <dgm:pt modelId="{CB6B2E14-C255-480D-A50A-6510DCC5F176}" type="sibTrans" cxnId="{E05EAA9C-0700-47D7-87BE-1BFDA2AB5C78}">
      <dgm:prSet/>
      <dgm:spPr/>
      <dgm:t>
        <a:bodyPr/>
        <a:lstStyle/>
        <a:p>
          <a:endParaRPr lang="bg-BG"/>
        </a:p>
      </dgm:t>
    </dgm:pt>
    <dgm:pt modelId="{2EF8C1BA-03E4-4AE4-9B48-FACC68D9F996}">
      <dgm:prSet custT="1"/>
      <dgm:spPr>
        <a:xfrm>
          <a:off x="305105" y="1335445"/>
          <a:ext cx="2207868" cy="1766295"/>
        </a:xfrm>
        <a:prstGeom prst="roundRect">
          <a:avLst>
            <a:gd name="adj" fmla="val 10000"/>
          </a:avLst>
        </a:prstGeom>
        <a:solidFill>
          <a:srgbClr val="40BAD2">
            <a:shade val="5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sz="1400" b="1" spc="-1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Participation </a:t>
          </a:r>
          <a:r>
            <a:rPr lang="en-US" sz="1400" b="1" spc="-1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of </a:t>
          </a:r>
          <a:r>
            <a:rPr lang="en-US" sz="1400" b="1" spc="-1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SMEs in trade missions  and business forums</a:t>
          </a:r>
          <a:endParaRPr lang="bg-BG" sz="1400" b="1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347A24C5-8003-4655-A90D-985164DE390F}" type="parTrans" cxnId="{7C0D08BC-534B-4ABF-9859-CC53AF08AD71}">
      <dgm:prSet/>
      <dgm:spPr>
        <a:xfrm rot="12828697">
          <a:off x="1247104" y="2420208"/>
          <a:ext cx="1914934" cy="662360"/>
        </a:xfrm>
        <a:prstGeom prst="leftArrow">
          <a:avLst>
            <a:gd name="adj1" fmla="val 60000"/>
            <a:gd name="adj2" fmla="val 50000"/>
          </a:avLst>
        </a:prstGeom>
        <a:solidFill>
          <a:srgbClr val="40BAD2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bg-BG"/>
        </a:p>
      </dgm:t>
    </dgm:pt>
    <dgm:pt modelId="{0CAA32FB-65DC-4775-8CEE-B39F64C8ADE7}" type="sibTrans" cxnId="{7C0D08BC-534B-4ABF-9859-CC53AF08AD71}">
      <dgm:prSet/>
      <dgm:spPr/>
      <dgm:t>
        <a:bodyPr/>
        <a:lstStyle/>
        <a:p>
          <a:endParaRPr lang="bg-BG"/>
        </a:p>
      </dgm:t>
    </dgm:pt>
    <dgm:pt modelId="{6C673A7C-C673-4099-9EC3-A4FFC3C89D8C}">
      <dgm:prSet custT="1"/>
      <dgm:spPr>
        <a:xfrm>
          <a:off x="2864599" y="3056"/>
          <a:ext cx="2207868" cy="1766295"/>
        </a:xfrm>
        <a:prstGeom prst="roundRect">
          <a:avLst>
            <a:gd name="adj" fmla="val 10000"/>
          </a:avLst>
        </a:prstGeom>
        <a:solidFill>
          <a:srgbClr val="40BAD2">
            <a:shade val="50000"/>
            <a:hueOff val="161356"/>
            <a:satOff val="-3010"/>
            <a:lumOff val="28399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sz="1400" b="1" spc="-1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Participation </a:t>
          </a:r>
          <a:r>
            <a:rPr lang="en-US" sz="1400" b="1" spc="-1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of </a:t>
          </a:r>
          <a:r>
            <a:rPr lang="en-US" sz="1400" b="1" spc="-1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SMEs in trade fairs and conferences</a:t>
          </a:r>
          <a:endParaRPr lang="bg-BG" sz="1400" b="1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2A429F9B-06B5-4A8D-B549-3BF12E33A410}" type="parTrans" cxnId="{2E78A12B-7830-4F08-8CE2-04505DDD4CB0}">
      <dgm:prSet/>
      <dgm:spPr>
        <a:xfrm rot="16100795">
          <a:off x="3075630" y="1474073"/>
          <a:ext cx="1838864" cy="662360"/>
        </a:xfrm>
        <a:prstGeom prst="leftArrow">
          <a:avLst>
            <a:gd name="adj1" fmla="val 60000"/>
            <a:gd name="adj2" fmla="val 50000"/>
          </a:avLst>
        </a:prstGeom>
        <a:solidFill>
          <a:srgbClr val="40BAD2">
            <a:shade val="90000"/>
            <a:hueOff val="169888"/>
            <a:satOff val="-4067"/>
            <a:lumOff val="21525"/>
            <a:alphaOff val="0"/>
          </a:srgbClr>
        </a:solidFill>
        <a:ln>
          <a:noFill/>
        </a:ln>
        <a:effectLst/>
      </dgm:spPr>
      <dgm:t>
        <a:bodyPr/>
        <a:lstStyle/>
        <a:p>
          <a:endParaRPr lang="bg-BG"/>
        </a:p>
      </dgm:t>
    </dgm:pt>
    <dgm:pt modelId="{EAC5E4F3-B59E-4A0F-9086-644B68906451}" type="sibTrans" cxnId="{2E78A12B-7830-4F08-8CE2-04505DDD4CB0}">
      <dgm:prSet/>
      <dgm:spPr/>
      <dgm:t>
        <a:bodyPr/>
        <a:lstStyle/>
        <a:p>
          <a:endParaRPr lang="bg-BG"/>
        </a:p>
      </dgm:t>
    </dgm:pt>
    <dgm:pt modelId="{6AAF18F6-4355-40ED-8593-9E3D6DD7255C}">
      <dgm:prSet custT="1"/>
      <dgm:spPr>
        <a:xfrm>
          <a:off x="5495812" y="1281693"/>
          <a:ext cx="2207868" cy="1766295"/>
        </a:xfrm>
        <a:prstGeom prst="roundRect">
          <a:avLst>
            <a:gd name="adj" fmla="val 10000"/>
          </a:avLst>
        </a:prstGeom>
        <a:solidFill>
          <a:srgbClr val="40BAD2"/>
        </a:solidFill>
        <a:ln>
          <a:noFill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sz="1400" b="1" spc="-1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New technologies </a:t>
          </a:r>
        </a:p>
        <a:p>
          <a:pPr>
            <a:spcAft>
              <a:spcPts val="0"/>
            </a:spcAft>
          </a:pPr>
          <a:r>
            <a:rPr lang="en-US" sz="1400" b="1" spc="-1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for</a:t>
          </a:r>
        </a:p>
        <a:p>
          <a:pPr>
            <a:spcAft>
              <a:spcPts val="0"/>
            </a:spcAft>
          </a:pPr>
          <a:r>
            <a:rPr lang="en-US" sz="1400" b="1" spc="-1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better e-services</a:t>
          </a:r>
          <a:endParaRPr lang="bg-BG" sz="1400" b="1" spc="-100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B229D1F9-6577-4B79-BAC0-D47F1F4D15E8}" type="parTrans" cxnId="{D2BA706C-0B72-4BFC-AD5F-8C58888D102D}">
      <dgm:prSet/>
      <dgm:spPr>
        <a:xfrm rot="19456472">
          <a:off x="4914441" y="2376789"/>
          <a:ext cx="1860341" cy="662360"/>
        </a:xfrm>
        <a:prstGeom prst="leftArrow">
          <a:avLst>
            <a:gd name="adj1" fmla="val 60000"/>
            <a:gd name="adj2" fmla="val 50000"/>
          </a:avLst>
        </a:prstGeom>
        <a:solidFill>
          <a:srgbClr val="40BAD2">
            <a:shade val="90000"/>
            <a:hueOff val="169888"/>
            <a:satOff val="-4067"/>
            <a:lumOff val="21525"/>
            <a:alphaOff val="0"/>
          </a:srgbClr>
        </a:solidFill>
        <a:ln>
          <a:noFill/>
        </a:ln>
        <a:effectLst/>
      </dgm:spPr>
      <dgm:t>
        <a:bodyPr/>
        <a:lstStyle/>
        <a:p>
          <a:endParaRPr lang="bg-BG"/>
        </a:p>
      </dgm:t>
    </dgm:pt>
    <dgm:pt modelId="{F5C57888-AD83-404E-B9F0-E8B81134BA9A}" type="sibTrans" cxnId="{D2BA706C-0B72-4BFC-AD5F-8C58888D102D}">
      <dgm:prSet/>
      <dgm:spPr/>
      <dgm:t>
        <a:bodyPr/>
        <a:lstStyle/>
        <a:p>
          <a:endParaRPr lang="bg-BG"/>
        </a:p>
      </dgm:t>
    </dgm:pt>
    <dgm:pt modelId="{8264D7E4-41B1-475F-A935-22B6BB252379}" type="pres">
      <dgm:prSet presAssocID="{5D0B81E1-2C74-48DE-AF1A-FD1D40DF6C5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EF1A8928-FFCA-4304-8FBD-6E06AC4C8028}" type="pres">
      <dgm:prSet presAssocID="{4DF752BD-50D5-4ED7-BE11-06F0602C14E8}" presName="centerShape" presStyleLbl="node0" presStyleIdx="0" presStyleCnt="1" custLinFactNeighborX="1435" custLinFactNeighborY="-287"/>
      <dgm:spPr/>
      <dgm:t>
        <a:bodyPr/>
        <a:lstStyle/>
        <a:p>
          <a:endParaRPr lang="bg-BG"/>
        </a:p>
      </dgm:t>
    </dgm:pt>
    <dgm:pt modelId="{D9AFB147-97E7-41AB-B719-D61E9E42764E}" type="pres">
      <dgm:prSet presAssocID="{347A24C5-8003-4655-A90D-985164DE390F}" presName="parTrans" presStyleLbl="bgSibTrans2D1" presStyleIdx="0" presStyleCnt="3"/>
      <dgm:spPr/>
      <dgm:t>
        <a:bodyPr/>
        <a:lstStyle/>
        <a:p>
          <a:endParaRPr lang="bg-BG"/>
        </a:p>
      </dgm:t>
    </dgm:pt>
    <dgm:pt modelId="{B176F8F5-330A-4994-A02A-6CDD1CE69C93}" type="pres">
      <dgm:prSet presAssocID="{2EF8C1BA-03E4-4AE4-9B48-FACC68D9F9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1A4C0F7-6414-481A-A583-FCCFD450EE84}" type="pres">
      <dgm:prSet presAssocID="{2A429F9B-06B5-4A8D-B549-3BF12E33A410}" presName="parTrans" presStyleLbl="bgSibTrans2D1" presStyleIdx="1" presStyleCnt="3"/>
      <dgm:spPr/>
      <dgm:t>
        <a:bodyPr/>
        <a:lstStyle/>
        <a:p>
          <a:endParaRPr lang="bg-BG"/>
        </a:p>
      </dgm:t>
    </dgm:pt>
    <dgm:pt modelId="{38FD057A-494E-49C5-95BA-6D2410107065}" type="pres">
      <dgm:prSet presAssocID="{6C673A7C-C673-4099-9EC3-A4FFC3C89D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221C02C-6575-4645-BC43-ECC0DFAADA5F}" type="pres">
      <dgm:prSet presAssocID="{B229D1F9-6577-4B79-BAC0-D47F1F4D15E8}" presName="parTrans" presStyleLbl="bgSibTrans2D1" presStyleIdx="2" presStyleCnt="3"/>
      <dgm:spPr/>
      <dgm:t>
        <a:bodyPr/>
        <a:lstStyle/>
        <a:p>
          <a:endParaRPr lang="bg-BG"/>
        </a:p>
      </dgm:t>
    </dgm:pt>
    <dgm:pt modelId="{7DFDA10A-57F2-49DE-ACA9-3B8ACECDED13}" type="pres">
      <dgm:prSet presAssocID="{6AAF18F6-4355-40ED-8593-9E3D6DD7255C}" presName="node" presStyleLbl="node1" presStyleIdx="2" presStyleCnt="3" custRadScaleRad="102867" custRadScaleInc="-8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5A2A7ACF-27FA-4E13-B0BD-B012B1816C08}" type="presOf" srcId="{2A429F9B-06B5-4A8D-B549-3BF12E33A410}" destId="{41A4C0F7-6414-481A-A583-FCCFD450EE84}" srcOrd="0" destOrd="0" presId="urn:microsoft.com/office/officeart/2005/8/layout/radial4"/>
    <dgm:cxn modelId="{51354701-B721-4FE3-ABA8-FD1C3647AE11}" type="presOf" srcId="{6AAF18F6-4355-40ED-8593-9E3D6DD7255C}" destId="{7DFDA10A-57F2-49DE-ACA9-3B8ACECDED13}" srcOrd="0" destOrd="0" presId="urn:microsoft.com/office/officeart/2005/8/layout/radial4"/>
    <dgm:cxn modelId="{51C022DC-F70C-4466-8520-71A5CDAE26C9}" type="presOf" srcId="{347A24C5-8003-4655-A90D-985164DE390F}" destId="{D9AFB147-97E7-41AB-B719-D61E9E42764E}" srcOrd="0" destOrd="0" presId="urn:microsoft.com/office/officeart/2005/8/layout/radial4"/>
    <dgm:cxn modelId="{5BFF3C9F-ACF8-4F2C-B3AC-C5A6E85D7E62}" type="presOf" srcId="{2EF8C1BA-03E4-4AE4-9B48-FACC68D9F996}" destId="{B176F8F5-330A-4994-A02A-6CDD1CE69C93}" srcOrd="0" destOrd="0" presId="urn:microsoft.com/office/officeart/2005/8/layout/radial4"/>
    <dgm:cxn modelId="{E5C84E5F-654A-4098-B842-780490687523}" type="presOf" srcId="{4DF752BD-50D5-4ED7-BE11-06F0602C14E8}" destId="{EF1A8928-FFCA-4304-8FBD-6E06AC4C8028}" srcOrd="0" destOrd="0" presId="urn:microsoft.com/office/officeart/2005/8/layout/radial4"/>
    <dgm:cxn modelId="{DAB12DA9-D058-48AD-AF24-FCB807FC6D2E}" type="presOf" srcId="{5D0B81E1-2C74-48DE-AF1A-FD1D40DF6C5E}" destId="{8264D7E4-41B1-475F-A935-22B6BB252379}" srcOrd="0" destOrd="0" presId="urn:microsoft.com/office/officeart/2005/8/layout/radial4"/>
    <dgm:cxn modelId="{D2BA706C-0B72-4BFC-AD5F-8C58888D102D}" srcId="{4DF752BD-50D5-4ED7-BE11-06F0602C14E8}" destId="{6AAF18F6-4355-40ED-8593-9E3D6DD7255C}" srcOrd="2" destOrd="0" parTransId="{B229D1F9-6577-4B79-BAC0-D47F1F4D15E8}" sibTransId="{F5C57888-AD83-404E-B9F0-E8B81134BA9A}"/>
    <dgm:cxn modelId="{8BBD332B-5B01-40F9-B801-5A5C1FA6511C}" type="presOf" srcId="{6C673A7C-C673-4099-9EC3-A4FFC3C89D8C}" destId="{38FD057A-494E-49C5-95BA-6D2410107065}" srcOrd="0" destOrd="0" presId="urn:microsoft.com/office/officeart/2005/8/layout/radial4"/>
    <dgm:cxn modelId="{EBA244AE-6C80-401D-A35D-F5E584D41EE5}" type="presOf" srcId="{B229D1F9-6577-4B79-BAC0-D47F1F4D15E8}" destId="{1221C02C-6575-4645-BC43-ECC0DFAADA5F}" srcOrd="0" destOrd="0" presId="urn:microsoft.com/office/officeart/2005/8/layout/radial4"/>
    <dgm:cxn modelId="{E05EAA9C-0700-47D7-87BE-1BFDA2AB5C78}" srcId="{5D0B81E1-2C74-48DE-AF1A-FD1D40DF6C5E}" destId="{4DF752BD-50D5-4ED7-BE11-06F0602C14E8}" srcOrd="0" destOrd="0" parTransId="{9CC07E7F-F138-4D58-A784-8AAADB475426}" sibTransId="{CB6B2E14-C255-480D-A50A-6510DCC5F176}"/>
    <dgm:cxn modelId="{2E78A12B-7830-4F08-8CE2-04505DDD4CB0}" srcId="{4DF752BD-50D5-4ED7-BE11-06F0602C14E8}" destId="{6C673A7C-C673-4099-9EC3-A4FFC3C89D8C}" srcOrd="1" destOrd="0" parTransId="{2A429F9B-06B5-4A8D-B549-3BF12E33A410}" sibTransId="{EAC5E4F3-B59E-4A0F-9086-644B68906451}"/>
    <dgm:cxn modelId="{7C0D08BC-534B-4ABF-9859-CC53AF08AD71}" srcId="{4DF752BD-50D5-4ED7-BE11-06F0602C14E8}" destId="{2EF8C1BA-03E4-4AE4-9B48-FACC68D9F996}" srcOrd="0" destOrd="0" parTransId="{347A24C5-8003-4655-A90D-985164DE390F}" sibTransId="{0CAA32FB-65DC-4775-8CEE-B39F64C8ADE7}"/>
    <dgm:cxn modelId="{B782F069-5601-45FE-9477-240C4BCEDF87}" type="presParOf" srcId="{8264D7E4-41B1-475F-A935-22B6BB252379}" destId="{EF1A8928-FFCA-4304-8FBD-6E06AC4C8028}" srcOrd="0" destOrd="0" presId="urn:microsoft.com/office/officeart/2005/8/layout/radial4"/>
    <dgm:cxn modelId="{9E32D1B6-6ECB-4448-AD97-79421E9138AE}" type="presParOf" srcId="{8264D7E4-41B1-475F-A935-22B6BB252379}" destId="{D9AFB147-97E7-41AB-B719-D61E9E42764E}" srcOrd="1" destOrd="0" presId="urn:microsoft.com/office/officeart/2005/8/layout/radial4"/>
    <dgm:cxn modelId="{3C1EE542-F28F-44ED-9374-AB6F0FB16AD9}" type="presParOf" srcId="{8264D7E4-41B1-475F-A935-22B6BB252379}" destId="{B176F8F5-330A-4994-A02A-6CDD1CE69C93}" srcOrd="2" destOrd="0" presId="urn:microsoft.com/office/officeart/2005/8/layout/radial4"/>
    <dgm:cxn modelId="{0F406D05-FEF9-4C95-A594-6ED3DAB91508}" type="presParOf" srcId="{8264D7E4-41B1-475F-A935-22B6BB252379}" destId="{41A4C0F7-6414-481A-A583-FCCFD450EE84}" srcOrd="3" destOrd="0" presId="urn:microsoft.com/office/officeart/2005/8/layout/radial4"/>
    <dgm:cxn modelId="{F40AD6DC-62B0-48DE-A310-8C1707684327}" type="presParOf" srcId="{8264D7E4-41B1-475F-A935-22B6BB252379}" destId="{38FD057A-494E-49C5-95BA-6D2410107065}" srcOrd="4" destOrd="0" presId="urn:microsoft.com/office/officeart/2005/8/layout/radial4"/>
    <dgm:cxn modelId="{B9A7A6E4-F805-4C02-919B-367CCD43D774}" type="presParOf" srcId="{8264D7E4-41B1-475F-A935-22B6BB252379}" destId="{1221C02C-6575-4645-BC43-ECC0DFAADA5F}" srcOrd="5" destOrd="0" presId="urn:microsoft.com/office/officeart/2005/8/layout/radial4"/>
    <dgm:cxn modelId="{9B6E79E9-7910-46B2-979A-D5096DB331EE}" type="presParOf" srcId="{8264D7E4-41B1-475F-A935-22B6BB252379}" destId="{7DFDA10A-57F2-49DE-ACA9-3B8ACECDED1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1A8928-FFCA-4304-8FBD-6E06AC4C8028}">
      <dsp:nvSpPr>
        <dsp:cNvPr id="0" name=""/>
        <dsp:cNvSpPr/>
      </dsp:nvSpPr>
      <dsp:spPr>
        <a:xfrm>
          <a:off x="1735549" y="1968255"/>
          <a:ext cx="1545471" cy="1545471"/>
        </a:xfrm>
        <a:prstGeom prst="ellipse">
          <a:avLst/>
        </a:prstGeom>
        <a:solidFill>
          <a:srgbClr val="40BAD2">
            <a:shade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pc="-100" baseline="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Internationalization of SMEs</a:t>
          </a:r>
          <a:endParaRPr lang="bg-BG" sz="1600" b="1" kern="1200" spc="-100" baseline="0" dirty="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>
        <a:off x="1735549" y="1968255"/>
        <a:ext cx="1545471" cy="1545471"/>
      </dsp:txXfrm>
    </dsp:sp>
    <dsp:sp modelId="{D9AFB147-97E7-41AB-B719-D61E9E42764E}">
      <dsp:nvSpPr>
        <dsp:cNvPr id="0" name=""/>
        <dsp:cNvSpPr/>
      </dsp:nvSpPr>
      <dsp:spPr>
        <a:xfrm rot="12828697">
          <a:off x="626623" y="1691248"/>
          <a:ext cx="1286185" cy="440459"/>
        </a:xfrm>
        <a:prstGeom prst="leftArrow">
          <a:avLst>
            <a:gd name="adj1" fmla="val 60000"/>
            <a:gd name="adj2" fmla="val 50000"/>
          </a:avLst>
        </a:prstGeom>
        <a:solidFill>
          <a:srgbClr val="40BAD2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76F8F5-330A-4994-A02A-6CDD1CE69C93}">
      <dsp:nvSpPr>
        <dsp:cNvPr id="0" name=""/>
        <dsp:cNvSpPr/>
      </dsp:nvSpPr>
      <dsp:spPr>
        <a:xfrm>
          <a:off x="1289" y="966340"/>
          <a:ext cx="1468198" cy="1174558"/>
        </a:xfrm>
        <a:prstGeom prst="roundRect">
          <a:avLst>
            <a:gd name="adj" fmla="val 10000"/>
          </a:avLst>
        </a:prstGeom>
        <a:solidFill>
          <a:srgbClr val="40BAD2">
            <a:shade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pc="-1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Participation </a:t>
          </a:r>
          <a:r>
            <a:rPr lang="en-US" sz="1400" b="1" kern="1200" spc="-1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of </a:t>
          </a:r>
          <a:r>
            <a:rPr lang="en-US" sz="1400" b="1" kern="1200" spc="-1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SMEs in trade missions  and business forums</a:t>
          </a:r>
          <a:endParaRPr lang="bg-BG" sz="1400" b="1" kern="1200" dirty="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>
        <a:off x="1289" y="966340"/>
        <a:ext cx="1468198" cy="1174558"/>
      </dsp:txXfrm>
    </dsp:sp>
    <dsp:sp modelId="{41A4C0F7-6414-481A-A583-FCCFD450EE84}">
      <dsp:nvSpPr>
        <dsp:cNvPr id="0" name=""/>
        <dsp:cNvSpPr/>
      </dsp:nvSpPr>
      <dsp:spPr>
        <a:xfrm rot="16100795">
          <a:off x="1848454" y="1059101"/>
          <a:ext cx="1235277" cy="440459"/>
        </a:xfrm>
        <a:prstGeom prst="leftArrow">
          <a:avLst>
            <a:gd name="adj1" fmla="val 60000"/>
            <a:gd name="adj2" fmla="val 50000"/>
          </a:avLst>
        </a:prstGeom>
        <a:solidFill>
          <a:srgbClr val="40BAD2">
            <a:shade val="90000"/>
            <a:hueOff val="169888"/>
            <a:satOff val="-4067"/>
            <a:lumOff val="21525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FD057A-494E-49C5-95BA-6D2410107065}">
      <dsp:nvSpPr>
        <dsp:cNvPr id="0" name=""/>
        <dsp:cNvSpPr/>
      </dsp:nvSpPr>
      <dsp:spPr>
        <a:xfrm>
          <a:off x="1714172" y="74670"/>
          <a:ext cx="1468198" cy="1174558"/>
        </a:xfrm>
        <a:prstGeom prst="roundRect">
          <a:avLst>
            <a:gd name="adj" fmla="val 10000"/>
          </a:avLst>
        </a:prstGeom>
        <a:solidFill>
          <a:srgbClr val="40BAD2">
            <a:shade val="50000"/>
            <a:hueOff val="161356"/>
            <a:satOff val="-3010"/>
            <a:lumOff val="2839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pc="-1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Participation </a:t>
          </a:r>
          <a:r>
            <a:rPr lang="en-US" sz="1400" b="1" kern="1200" spc="-1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of </a:t>
          </a:r>
          <a:r>
            <a:rPr lang="en-US" sz="1400" b="1" kern="1200" spc="-1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SMEs in trade fairs and conferences</a:t>
          </a:r>
          <a:endParaRPr lang="bg-BG" sz="1400" b="1" kern="1200" dirty="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>
        <a:off x="1714172" y="74670"/>
        <a:ext cx="1468198" cy="1174558"/>
      </dsp:txXfrm>
    </dsp:sp>
    <dsp:sp modelId="{1221C02C-6575-4645-BC43-ECC0DFAADA5F}">
      <dsp:nvSpPr>
        <dsp:cNvPr id="0" name=""/>
        <dsp:cNvSpPr/>
      </dsp:nvSpPr>
      <dsp:spPr>
        <a:xfrm rot="19410900">
          <a:off x="3067418" y="1658344"/>
          <a:ext cx="1213989" cy="440459"/>
        </a:xfrm>
        <a:prstGeom prst="leftArrow">
          <a:avLst>
            <a:gd name="adj1" fmla="val 60000"/>
            <a:gd name="adj2" fmla="val 50000"/>
          </a:avLst>
        </a:prstGeom>
        <a:solidFill>
          <a:srgbClr val="40BAD2">
            <a:shade val="90000"/>
            <a:hueOff val="169888"/>
            <a:satOff val="-4067"/>
            <a:lumOff val="21525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FDA10A-57F2-49DE-ACA9-3B8ACECDED13}">
      <dsp:nvSpPr>
        <dsp:cNvPr id="0" name=""/>
        <dsp:cNvSpPr/>
      </dsp:nvSpPr>
      <dsp:spPr>
        <a:xfrm>
          <a:off x="3428345" y="930368"/>
          <a:ext cx="1468198" cy="1174558"/>
        </a:xfrm>
        <a:prstGeom prst="roundRect">
          <a:avLst>
            <a:gd name="adj" fmla="val 10000"/>
          </a:avLst>
        </a:prstGeom>
        <a:solidFill>
          <a:srgbClr val="40BAD2"/>
        </a:solidFill>
        <a:ln>
          <a:noFill/>
        </a:ln>
        <a:effectLst/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spc="-1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New technologies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spc="-1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for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spc="-1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better e-services</a:t>
          </a:r>
          <a:endParaRPr lang="bg-BG" sz="1400" b="1" kern="1200" spc="-100" dirty="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>
        <a:off x="3428345" y="930368"/>
        <a:ext cx="1468198" cy="1174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0.34487</cdr:x>
      <cdr:y>0.09826</cdr:y>
    </cdr:from>
    <cdr:to>
      <cdr:x>0.96894</cdr:x>
      <cdr:y>0.28148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40988" y="414780"/>
          <a:ext cx="2426651" cy="77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spcBef>
              <a:spcPts val="600"/>
            </a:spcBef>
            <a:spcAft>
              <a:spcPts val="600"/>
            </a:spcAft>
          </a:pPr>
          <a:r>
            <a:rPr lang="en-US" sz="1300" b="1" dirty="0" smtClean="0">
              <a:solidFill>
                <a:srgbClr val="002060"/>
              </a:solidFill>
              <a:cs typeface="Tahoma" pitchFamily="34" charset="0"/>
            </a:rPr>
            <a:t>302.4 MEUR grant requested</a:t>
          </a:r>
        </a:p>
        <a:p xmlns:a="http://schemas.openxmlformats.org/drawingml/2006/main">
          <a:pPr algn="ctr">
            <a:spcBef>
              <a:spcPts val="600"/>
            </a:spcBef>
            <a:spcAft>
              <a:spcPts val="600"/>
            </a:spcAft>
          </a:pPr>
          <a:r>
            <a:rPr lang="en-US" sz="1300" b="1" dirty="0" smtClean="0">
              <a:solidFill>
                <a:srgbClr val="002060"/>
              </a:solidFill>
              <a:cs typeface="Tahoma" pitchFamily="34" charset="0"/>
            </a:rPr>
            <a:t>58.8 MEUR grant committed</a:t>
          </a:r>
          <a:endParaRPr lang="bg-BG" sz="1300" b="1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0.37736</cdr:x>
      <cdr:y>0.38826</cdr:y>
    </cdr:from>
    <cdr:to>
      <cdr:x>0.60131</cdr:x>
      <cdr:y>0.6004</cdr:y>
    </cdr:to>
    <cdr:sp macro="" textlink="">
      <cdr:nvSpPr>
        <cdr:cNvPr id="2" name="Oval 1"/>
        <cdr:cNvSpPr>
          <a:spLocks xmlns:a="http://schemas.openxmlformats.org/drawingml/2006/main"/>
        </cdr:cNvSpPr>
      </cdr:nvSpPr>
      <cdr:spPr>
        <a:xfrm xmlns:a="http://schemas.openxmlformats.org/drawingml/2006/main">
          <a:off x="849355" y="792089"/>
          <a:ext cx="504061" cy="432792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lIns="0" tIns="0" rIns="0" bIns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>
              <a:solidFill>
                <a:srgbClr val="00B050"/>
              </a:solidFill>
            </a:rPr>
            <a:t>EUR </a:t>
          </a:r>
          <a:r>
            <a:rPr lang="en-US" sz="1000" b="1" dirty="0">
              <a:solidFill>
                <a:srgbClr val="00B050"/>
              </a:solidFill>
            </a:rPr>
            <a:t>0.21m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0.38506</cdr:x>
      <cdr:y>0.39882</cdr:y>
    </cdr:from>
    <cdr:to>
      <cdr:x>0.55604</cdr:x>
      <cdr:y>0.63878</cdr:y>
    </cdr:to>
    <cdr:sp macro="" textlink="">
      <cdr:nvSpPr>
        <cdr:cNvPr id="3" name="Oval 2"/>
        <cdr:cNvSpPr>
          <a:spLocks xmlns:a="http://schemas.openxmlformats.org/drawingml/2006/main"/>
        </cdr:cNvSpPr>
      </cdr:nvSpPr>
      <cdr:spPr>
        <a:xfrm xmlns:a="http://schemas.openxmlformats.org/drawingml/2006/main">
          <a:off x="1109101" y="719336"/>
          <a:ext cx="492465" cy="432792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 smtClean="0">
              <a:solidFill>
                <a:srgbClr val="00B050"/>
              </a:solidFill>
            </a:rPr>
            <a:t>EUR 0.68m</a:t>
          </a:r>
          <a:endParaRPr lang="en-US" sz="1000" b="1" dirty="0">
            <a:solidFill>
              <a:srgbClr val="00B05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0.38668</cdr:x>
      <cdr:y>0.41379</cdr:y>
    </cdr:from>
    <cdr:to>
      <cdr:x>0.64446</cdr:x>
      <cdr:y>0.59143</cdr:y>
    </cdr:to>
    <cdr:sp macro="" textlink="">
      <cdr:nvSpPr>
        <cdr:cNvPr id="3" name="Oval 2"/>
        <cdr:cNvSpPr>
          <a:spLocks xmlns:a="http://schemas.openxmlformats.org/drawingml/2006/main"/>
        </cdr:cNvSpPr>
      </cdr:nvSpPr>
      <cdr:spPr>
        <a:xfrm xmlns:a="http://schemas.openxmlformats.org/drawingml/2006/main">
          <a:off x="864096" y="1008112"/>
          <a:ext cx="576064" cy="432792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 smtClean="0">
              <a:solidFill>
                <a:srgbClr val="00B050"/>
              </a:solidFill>
            </a:rPr>
            <a:t>EUR 0.60m</a:t>
          </a:r>
          <a:endParaRPr lang="en-US" sz="1000" b="1" dirty="0">
            <a:solidFill>
              <a:srgbClr val="00B05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0.41935</cdr:x>
      <cdr:y>0.40831</cdr:y>
    </cdr:from>
    <cdr:to>
      <cdr:x>0.67742</cdr:x>
      <cdr:y>0.61282</cdr:y>
    </cdr:to>
    <cdr:sp macro="" textlink="">
      <cdr:nvSpPr>
        <cdr:cNvPr id="3" name="Oval 2"/>
        <cdr:cNvSpPr>
          <a:spLocks xmlns:a="http://schemas.openxmlformats.org/drawingml/2006/main"/>
        </cdr:cNvSpPr>
      </cdr:nvSpPr>
      <cdr:spPr>
        <a:xfrm xmlns:a="http://schemas.openxmlformats.org/drawingml/2006/main">
          <a:off x="936104" y="864096"/>
          <a:ext cx="576064" cy="432792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 smtClean="0">
              <a:solidFill>
                <a:srgbClr val="00B050"/>
              </a:solidFill>
            </a:rPr>
            <a:t>EUR 0.60m</a:t>
          </a:r>
          <a:endParaRPr lang="en-US" sz="1000" b="1" dirty="0">
            <a:solidFill>
              <a:srgbClr val="00B05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0.29226</cdr:x>
      <cdr:y>0.48197</cdr:y>
    </cdr:from>
    <cdr:to>
      <cdr:x>0.54226</cdr:x>
      <cdr:y>0.66623</cdr:y>
    </cdr:to>
    <cdr:sp macro="" textlink="">
      <cdr:nvSpPr>
        <cdr:cNvPr id="3" name="Oval 2"/>
        <cdr:cNvSpPr>
          <a:spLocks xmlns:a="http://schemas.openxmlformats.org/drawingml/2006/main"/>
        </cdr:cNvSpPr>
      </cdr:nvSpPr>
      <cdr:spPr>
        <a:xfrm xmlns:a="http://schemas.openxmlformats.org/drawingml/2006/main">
          <a:off x="744209" y="1136125"/>
          <a:ext cx="636605" cy="434347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 smtClean="0">
              <a:solidFill>
                <a:srgbClr val="00B050"/>
              </a:solidFill>
            </a:rPr>
            <a:t>EUR 2.34m</a:t>
          </a:r>
          <a:endParaRPr lang="en-US" sz="1000" b="1" dirty="0">
            <a:solidFill>
              <a:srgbClr val="00B05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0.37963</cdr:x>
      <cdr:y>0.4322</cdr:y>
    </cdr:from>
    <cdr:to>
      <cdr:x>0.56023</cdr:x>
      <cdr:y>0.66656</cdr:y>
    </cdr:to>
    <cdr:sp macro="" textlink="">
      <cdr:nvSpPr>
        <cdr:cNvPr id="3" name="Oval 2"/>
        <cdr:cNvSpPr>
          <a:spLocks xmlns:a="http://schemas.openxmlformats.org/drawingml/2006/main"/>
        </cdr:cNvSpPr>
      </cdr:nvSpPr>
      <cdr:spPr>
        <a:xfrm xmlns:a="http://schemas.openxmlformats.org/drawingml/2006/main">
          <a:off x="1006813" y="798165"/>
          <a:ext cx="478983" cy="432792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 smtClean="0">
              <a:solidFill>
                <a:srgbClr val="00B050"/>
              </a:solidFill>
            </a:rPr>
            <a:t>EUR 2.49m</a:t>
          </a:r>
          <a:endParaRPr lang="en-US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0.5724</cdr:x>
      <cdr:y>0.80585</cdr:y>
    </cdr:from>
    <cdr:to>
      <cdr:x>0.9132</cdr:x>
      <cdr:y>1</cdr:y>
    </cdr:to>
    <cdr:sp macro="" textlink="">
      <cdr:nvSpPr>
        <cdr:cNvPr id="4" name="TextBox 23"/>
        <cdr:cNvSpPr txBox="1"/>
      </cdr:nvSpPr>
      <cdr:spPr>
        <a:xfrm xmlns:a="http://schemas.openxmlformats.org/drawingml/2006/main">
          <a:off x="1896012" y="1660738"/>
          <a:ext cx="112883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/>
            <a:t>Transportation &amp; </a:t>
          </a:r>
        </a:p>
        <a:p xmlns:a="http://schemas.openxmlformats.org/drawingml/2006/main">
          <a:r>
            <a:rPr lang="en-US" sz="1000" b="1" dirty="0" smtClean="0"/>
            <a:t>Storage</a:t>
          </a:r>
          <a:endParaRPr lang="en-GB" sz="1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512CBB-8246-42B3-BA18-F6EB28FE5AB4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753138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3527-8418-4418-887A-53D68217BD7E}" type="slidenum">
              <a:rPr lang="bg-BG" smtClean="0">
                <a:solidFill>
                  <a:prstClr val="black"/>
                </a:solidFill>
              </a:rPr>
              <a:pPr/>
              <a:t>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565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/>
              <a:pPr>
                <a:defRPr/>
              </a:pPr>
              <a:t>10</a:t>
            </a:fld>
            <a:endParaRPr lang="bg-BG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F651-BB90-4446-B300-2AC0E4A55973}" type="slidenum">
              <a:rPr lang="bg-BG" smtClean="0">
                <a:solidFill>
                  <a:prstClr val="black"/>
                </a:solidFill>
              </a:rPr>
              <a:pPr/>
              <a:t>12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15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8E92D-EB1F-4840-B4AA-FBCC7433056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08463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8E92D-EB1F-4840-B4AA-FBCC74330564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0524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299696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699677673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3858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528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435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73264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6002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149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9243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4552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882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24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689867265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661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8202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2843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268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35758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196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4091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6422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6476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7151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503392696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4394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136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0694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7200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472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41221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9931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233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4891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1951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bg-BG" noProof="0" dirty="0" smtClean="0"/>
          </a:p>
        </p:txBody>
      </p:sp>
    </p:spTree>
    <p:extLst>
      <p:ext uri="{BB962C8B-B14F-4D97-AF65-F5344CB8AC3E}">
        <p14:creationId xmlns="" xmlns:p14="http://schemas.microsoft.com/office/powerpoint/2010/main" val="4022716403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778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7477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839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7397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200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415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02205199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89121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9160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035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2686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3029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103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546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915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9208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709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10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82657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449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956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5952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9612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8346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064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691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9260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237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717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45048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2591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288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1249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6718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3245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355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819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3028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355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436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10328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8263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776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5627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7165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30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56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473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8454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31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923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40216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2571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495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3777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9042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3580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5061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8178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2100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748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8544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78764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711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671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6718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4600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157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6475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7494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49352714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3832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805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380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87160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7804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219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5870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4510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692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798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435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599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52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681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2107493"/>
      </p:ext>
    </p:extLst>
  </p:cSld>
  <p:clrMapOvr>
    <a:masterClrMapping/>
  </p:clrMapOvr>
  <p:transition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19156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8239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8745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8908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835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6977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852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41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439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841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751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73593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531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715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803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0680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810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7738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601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3561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899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2937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2061438"/>
      </p:ext>
    </p:extLst>
  </p:cSld>
  <p:clrMapOvr>
    <a:masterClrMapping/>
  </p:clrMapOvr>
  <p:transition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3069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8631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052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8141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5404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662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5512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7354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0208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393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153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0172461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2996964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171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45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76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9930456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699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73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350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25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389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17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736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854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857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78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4114392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565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704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19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49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41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86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39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20194871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171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96477698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45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76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699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73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350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25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389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17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736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10293974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854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857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78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565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704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19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49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41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86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48594841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39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051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880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254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843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003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88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84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18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367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50236525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88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69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55753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4224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987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497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8009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2230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065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3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222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</p:sldLayoutIdLst>
  <p:transition>
    <p:fade/>
  </p:transition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chemeClr val="bg1"/>
          </a:solidFill>
          <a:latin typeface="+mn-lt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5pPr>
      <a:lvl6pPr marL="23987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6pPr>
      <a:lvl7pPr marL="28559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7pPr>
      <a:lvl8pPr marL="33131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8pPr>
      <a:lvl9pPr marL="37703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13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92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43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9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37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3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18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16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859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768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7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  <p:sldLayoutId id="2147484539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492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  <p:sldLayoutId id="2147484552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7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0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/>
              <a:pPr/>
              <a:t>18.5.2017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7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0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292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18.5.2017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52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10.pn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Relationship Id="rId9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1512168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Progress in the implementation of OP</a:t>
            </a:r>
            <a:r>
              <a:rPr lang="bg-BG" sz="3200" dirty="0" smtClean="0">
                <a:solidFill>
                  <a:srgbClr val="002060"/>
                </a:solidFill>
              </a:rPr>
              <a:t/>
            </a:r>
            <a:br>
              <a:rPr lang="bg-BG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Innovation and Competitiveness</a:t>
            </a:r>
            <a:r>
              <a:rPr lang="bg-BG" sz="3200" dirty="0" smtClean="0">
                <a:solidFill>
                  <a:srgbClr val="002060"/>
                </a:solidFill>
              </a:rPr>
              <a:t> </a:t>
            </a:r>
            <a:br>
              <a:rPr lang="bg-BG" sz="3200" dirty="0" smtClean="0">
                <a:solidFill>
                  <a:srgbClr val="002060"/>
                </a:solidFill>
              </a:rPr>
            </a:br>
            <a:r>
              <a:rPr lang="bg-BG" sz="3200" dirty="0" smtClean="0">
                <a:solidFill>
                  <a:srgbClr val="002060"/>
                </a:solidFill>
              </a:rPr>
              <a:t>2014-2020</a:t>
            </a:r>
            <a:endParaRPr lang="bg-BG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3" y="4391233"/>
            <a:ext cx="70393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Budapest, 18</a:t>
            </a:r>
            <a:r>
              <a:rPr lang="bg-BG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.0</a:t>
            </a:r>
            <a:r>
              <a:rPr lang="en-US" sz="2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5</a:t>
            </a:r>
            <a:r>
              <a:rPr lang="bg-BG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.2016</a:t>
            </a:r>
          </a:p>
          <a:p>
            <a:pPr algn="ctr"/>
            <a:endParaRPr lang="bg-BG" sz="2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/>
            <a:endParaRPr lang="bg-BG" sz="20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GD</a:t>
            </a:r>
            <a:r>
              <a:rPr lang="bg-BG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European funds for Competitiveness</a:t>
            </a:r>
          </a:p>
          <a:p>
            <a:pPr algn="ctr"/>
            <a:r>
              <a:rPr lang="bg-BG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Ministry of Economy</a:t>
            </a:r>
            <a:r>
              <a:rPr lang="bg-BG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endParaRPr lang="en-US" sz="20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Bulgaria</a:t>
            </a:r>
            <a:endParaRPr lang="bg-BG" sz="2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9238" y="4031353"/>
            <a:ext cx="86455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27" y="260648"/>
            <a:ext cx="1714713" cy="1512000"/>
          </a:xfrm>
          <a:prstGeom prst="rect">
            <a:avLst/>
          </a:prstGeom>
        </p:spPr>
      </p:pic>
      <p:pic>
        <p:nvPicPr>
          <p:cNvPr id="5" name="Picture 2" descr="http://www.opcompetitiveness.bg/images/module3/101_logo_e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1621193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34250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European Union</a:t>
            </a:r>
          </a:p>
          <a:p>
            <a:pPr algn="ctr"/>
            <a:r>
              <a:rPr lang="en-US" sz="1200" dirty="0" smtClean="0"/>
              <a:t>European Fund for Regional </a:t>
            </a:r>
            <a:r>
              <a:rPr lang="en-US" sz="1200" dirty="0"/>
              <a:t>D</a:t>
            </a:r>
            <a:r>
              <a:rPr lang="en-US" sz="1200" dirty="0" smtClean="0"/>
              <a:t>evelopment</a:t>
            </a:r>
            <a:endParaRPr lang="bg-BG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8"/>
            <a:ext cx="1728192" cy="1559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87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PA </a:t>
            </a:r>
            <a:r>
              <a:rPr lang="en-US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3 Energy and Resource Efficiency</a:t>
            </a:r>
            <a: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bg-BG" sz="2000" b="1" i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467544" y="764704"/>
            <a:ext cx="8424936" cy="187220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1400" b="1" dirty="0" smtClean="0">
                <a:solidFill>
                  <a:srgbClr val="002060"/>
                </a:solidFill>
                <a:cs typeface="Tahoma" pitchFamily="34" charset="0"/>
              </a:rPr>
              <a:t>2 </a:t>
            </a:r>
            <a:r>
              <a:rPr lang="en-US" sz="1400" b="1" dirty="0">
                <a:solidFill>
                  <a:srgbClr val="002060"/>
                </a:solidFill>
                <a:cs typeface="Tahoma" pitchFamily="34" charset="0"/>
              </a:rPr>
              <a:t>calls for proposals</a:t>
            </a:r>
            <a:r>
              <a:rPr lang="en-US" sz="14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cs typeface="Tahoma" pitchFamily="34" charset="0"/>
              </a:rPr>
              <a:t>launched</a:t>
            </a:r>
            <a:endParaRPr lang="en-US" sz="14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447675" lvl="0" indent="-180975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Trebuchet MS" pitchFamily="34" charset="0"/>
              <a:buChar char="―"/>
              <a:defRPr/>
            </a:pPr>
            <a:r>
              <a:rPr lang="en-US" sz="1400" dirty="0" smtClean="0">
                <a:solidFill>
                  <a:srgbClr val="002060"/>
                </a:solidFill>
                <a:cs typeface="Tahoma" pitchFamily="34" charset="0"/>
              </a:rPr>
              <a:t>Support </a:t>
            </a:r>
            <a:r>
              <a:rPr lang="en-US" sz="1400" dirty="0">
                <a:solidFill>
                  <a:srgbClr val="002060"/>
                </a:solidFill>
                <a:cs typeface="Tahoma" pitchFamily="34" charset="0"/>
              </a:rPr>
              <a:t>for </a:t>
            </a:r>
            <a:r>
              <a:rPr lang="en-US" sz="1400" dirty="0" smtClean="0">
                <a:solidFill>
                  <a:srgbClr val="002060"/>
                </a:solidFill>
                <a:cs typeface="Tahoma" pitchFamily="34" charset="0"/>
              </a:rPr>
              <a:t>energy efficiency in SMEs</a:t>
            </a:r>
          </a:p>
          <a:p>
            <a:pPr marL="447675" lvl="0" indent="-180975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Trebuchet MS" pitchFamily="34" charset="0"/>
              <a:buChar char="―"/>
              <a:defRPr/>
            </a:pPr>
            <a:r>
              <a:rPr lang="en-US" sz="1400" dirty="0" smtClean="0">
                <a:solidFill>
                  <a:srgbClr val="002060"/>
                </a:solidFill>
                <a:cs typeface="Tahoma" pitchFamily="34" charset="0"/>
              </a:rPr>
              <a:t>Support </a:t>
            </a:r>
            <a:r>
              <a:rPr lang="en-US" sz="1400" dirty="0">
                <a:solidFill>
                  <a:srgbClr val="002060"/>
                </a:solidFill>
                <a:cs typeface="Tahoma" pitchFamily="34" charset="0"/>
              </a:rPr>
              <a:t>for energy efficiency in </a:t>
            </a:r>
            <a:r>
              <a:rPr lang="en-US" sz="1400" dirty="0" smtClean="0">
                <a:solidFill>
                  <a:srgbClr val="002060"/>
                </a:solidFill>
                <a:cs typeface="Tahoma" pitchFamily="34" charset="0"/>
              </a:rPr>
              <a:t>large enterprises</a:t>
            </a: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1400" b="1" dirty="0" smtClean="0">
                <a:solidFill>
                  <a:srgbClr val="002060"/>
                </a:solidFill>
                <a:cs typeface="Tahoma" pitchFamily="34" charset="0"/>
              </a:rPr>
              <a:t>Total budget (grants) – 140</a:t>
            </a:r>
            <a:r>
              <a:rPr lang="bg-BG" sz="14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cs typeface="Tahoma" pitchFamily="34" charset="0"/>
              </a:rPr>
              <a:t>MEUR</a:t>
            </a:r>
            <a:endParaRPr lang="en-US" sz="1400" dirty="0">
              <a:solidFill>
                <a:srgbClr val="002060"/>
              </a:solidFill>
              <a:cs typeface="Tahoma" pitchFamily="34" charset="0"/>
            </a:endParaRP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1400" b="1" dirty="0">
                <a:solidFill>
                  <a:srgbClr val="002060"/>
                </a:solidFill>
                <a:cs typeface="Tahoma" pitchFamily="34" charset="0"/>
              </a:rPr>
              <a:t>Total budget </a:t>
            </a:r>
            <a:r>
              <a:rPr lang="en-US" sz="1400" b="1" dirty="0" smtClean="0">
                <a:solidFill>
                  <a:srgbClr val="002060"/>
                </a:solidFill>
                <a:cs typeface="Tahoma" pitchFamily="34" charset="0"/>
              </a:rPr>
              <a:t>(FI) </a:t>
            </a:r>
            <a:r>
              <a:rPr lang="en-US" sz="1400" b="1" dirty="0">
                <a:solidFill>
                  <a:srgbClr val="002060"/>
                </a:solidFill>
                <a:cs typeface="Tahoma" pitchFamily="34" charset="0"/>
              </a:rPr>
              <a:t>- </a:t>
            </a:r>
            <a:r>
              <a:rPr lang="en-US" sz="1400" b="1" dirty="0" smtClean="0">
                <a:solidFill>
                  <a:srgbClr val="002060"/>
                </a:solidFill>
                <a:cs typeface="Tahoma" pitchFamily="34" charset="0"/>
              </a:rPr>
              <a:t>40 </a:t>
            </a:r>
            <a:r>
              <a:rPr lang="en-US" sz="1400" b="1" dirty="0">
                <a:solidFill>
                  <a:srgbClr val="002060"/>
                </a:solidFill>
                <a:cs typeface="Tahoma" pitchFamily="34" charset="0"/>
              </a:rPr>
              <a:t>MEUR</a:t>
            </a:r>
            <a:endParaRPr lang="bg-BG" sz="1400" b="1" dirty="0">
              <a:solidFill>
                <a:srgbClr val="002060"/>
              </a:solidFill>
              <a:cs typeface="Tahoma" pitchFamily="34" charset="0"/>
            </a:endParaRP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1400" b="1" dirty="0" smtClean="0">
                <a:solidFill>
                  <a:srgbClr val="002060"/>
                </a:solidFill>
                <a:cs typeface="Tahoma" pitchFamily="34" charset="0"/>
              </a:rPr>
              <a:t>Eligible applicants -</a:t>
            </a:r>
            <a:r>
              <a:rPr lang="ru-RU" sz="1400" b="1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cs typeface="Tahoma" pitchFamily="34" charset="0"/>
              </a:rPr>
              <a:t>micro, small, medium and large enterprises</a:t>
            </a:r>
            <a:endParaRPr lang="en-US" sz="1400" dirty="0">
              <a:solidFill>
                <a:srgbClr val="002060"/>
              </a:solidFill>
              <a:cs typeface="Tahoma" pitchFamily="34" charset="0"/>
            </a:endParaRPr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45062470"/>
              </p:ext>
            </p:extLst>
          </p:nvPr>
        </p:nvGraphicFramePr>
        <p:xfrm>
          <a:off x="611560" y="2780928"/>
          <a:ext cx="345638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4152205073"/>
              </p:ext>
            </p:extLst>
          </p:nvPr>
        </p:nvGraphicFramePr>
        <p:xfrm>
          <a:off x="5220072" y="2636912"/>
          <a:ext cx="3384000" cy="36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646131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8136903" cy="1728191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800" dirty="0" smtClean="0">
                <a:solidFill>
                  <a:srgbClr val="002060"/>
                </a:solidFill>
              </a:rPr>
              <a:t>FINANCIAL INSTRUMENTS</a:t>
            </a:r>
            <a:br>
              <a:rPr lang="en-US" sz="48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OP Innovation and Competitiveness</a:t>
            </a:r>
            <a:endParaRPr lang="bg-BG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0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12193"/>
            <a:ext cx="914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General</a:t>
            </a:r>
            <a:r>
              <a:rPr lang="en-US" sz="1400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Overview</a:t>
            </a:r>
            <a:r>
              <a:rPr lang="en-US" sz="1400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of the Financial Instruments</a:t>
            </a:r>
            <a:endParaRPr lang="bg-BG" sz="24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521" y="907331"/>
            <a:ext cx="85459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1F497D">
                    <a:lumMod val="50000"/>
                  </a:srgbClr>
                </a:solidFill>
                <a:latin typeface="+mn-lt"/>
              </a:rPr>
              <a:t>Common Framework</a:t>
            </a:r>
            <a:r>
              <a:rPr lang="bg-BG" sz="2000" dirty="0" smtClean="0">
                <a:solidFill>
                  <a:srgbClr val="1F497D">
                    <a:lumMod val="50000"/>
                  </a:srgbClr>
                </a:solidFill>
                <a:latin typeface="+mn-lt"/>
              </a:rPr>
              <a:t> </a:t>
            </a:r>
            <a:endParaRPr lang="bg-BG" sz="2000" dirty="0">
              <a:solidFill>
                <a:srgbClr val="1F497D">
                  <a:lumMod val="50000"/>
                </a:srgbClr>
              </a:solidFill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6122" y="6124654"/>
            <a:ext cx="42007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rgbClr val="1F497D">
                  <a:lumMod val="50000"/>
                </a:srgbClr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Arial" panose="020B0604020202020204" pitchFamily="34" charset="0"/>
              </a:rPr>
              <a:t>*</a:t>
            </a:r>
            <a:r>
              <a:rPr lang="en-US" sz="1000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Arial" panose="020B0604020202020204" pitchFamily="34" charset="0"/>
              </a:rPr>
              <a:t>FLPG includes 2 instruments </a:t>
            </a:r>
            <a:r>
              <a:rPr lang="en-US" altLang="bg-BG" sz="1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‒ for innovation and energy efficiency</a:t>
            </a:r>
            <a:endParaRPr lang="bg-BG" sz="1000" dirty="0">
              <a:solidFill>
                <a:srgbClr val="1F497D">
                  <a:lumMod val="50000"/>
                </a:srgb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2578" y="1489436"/>
            <a:ext cx="4174284" cy="4567862"/>
            <a:chOff x="342578" y="1770257"/>
            <a:chExt cx="4174284" cy="3278879"/>
          </a:xfrm>
        </p:grpSpPr>
        <p:grpSp>
          <p:nvGrpSpPr>
            <p:cNvPr id="130" name="Group 129"/>
            <p:cNvGrpSpPr/>
            <p:nvPr/>
          </p:nvGrpSpPr>
          <p:grpSpPr>
            <a:xfrm>
              <a:off x="738458" y="1770257"/>
              <a:ext cx="3778404" cy="3278879"/>
              <a:chOff x="1403528" y="1772349"/>
              <a:chExt cx="3778404" cy="327887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403528" y="1772349"/>
                <a:ext cx="3778404" cy="2736771"/>
                <a:chOff x="1369660" y="1675407"/>
                <a:chExt cx="3778404" cy="2736771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3963134" y="1675407"/>
                  <a:ext cx="1184930" cy="272531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accent1">
                      <a:lumMod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Final Recipients</a:t>
                  </a:r>
                  <a:endParaRPr lang="bg-BG" sz="9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1427466" y="1686859"/>
                  <a:ext cx="1184930" cy="272531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accent1">
                      <a:lumMod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Contribution in MEUR and OPIC share</a:t>
                  </a:r>
                  <a:endParaRPr lang="bg-BG" sz="9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2698249" y="1675407"/>
                  <a:ext cx="1184930" cy="273677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accent1">
                      <a:lumMod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</a:t>
                  </a:r>
                  <a:endParaRPr lang="bg-BG" sz="9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" name="Elbow Connector 5"/>
                <p:cNvCxnSpPr>
                  <a:endCxn id="92" idx="1"/>
                </p:cNvCxnSpPr>
                <p:nvPr/>
              </p:nvCxnSpPr>
              <p:spPr>
                <a:xfrm flipV="1">
                  <a:off x="1369660" y="2086015"/>
                  <a:ext cx="2661510" cy="1020151"/>
                </a:xfrm>
                <a:prstGeom prst="bentConnector3">
                  <a:avLst>
                    <a:gd name="adj1" fmla="val 5782"/>
                  </a:avLst>
                </a:prstGeom>
                <a:ln w="12700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Elbow Connector 101"/>
                <p:cNvCxnSpPr>
                  <a:endCxn id="94" idx="1"/>
                </p:cNvCxnSpPr>
                <p:nvPr/>
              </p:nvCxnSpPr>
              <p:spPr>
                <a:xfrm flipV="1">
                  <a:off x="1369660" y="2502453"/>
                  <a:ext cx="2662396" cy="603713"/>
                </a:xfrm>
                <a:prstGeom prst="bentConnector3">
                  <a:avLst>
                    <a:gd name="adj1" fmla="val 5797"/>
                  </a:avLst>
                </a:prstGeom>
                <a:ln w="12700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Elbow Connector 105"/>
                <p:cNvCxnSpPr>
                  <a:endCxn id="95" idx="1"/>
                </p:cNvCxnSpPr>
                <p:nvPr/>
              </p:nvCxnSpPr>
              <p:spPr>
                <a:xfrm flipV="1">
                  <a:off x="1369660" y="2917567"/>
                  <a:ext cx="2662396" cy="188599"/>
                </a:xfrm>
                <a:prstGeom prst="bentConnector3">
                  <a:avLst>
                    <a:gd name="adj1" fmla="val 5797"/>
                  </a:avLst>
                </a:prstGeom>
                <a:ln w="12700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Elbow Connector 108"/>
                <p:cNvCxnSpPr>
                  <a:endCxn id="96" idx="1"/>
                </p:cNvCxnSpPr>
                <p:nvPr/>
              </p:nvCxnSpPr>
              <p:spPr>
                <a:xfrm>
                  <a:off x="1369660" y="3106166"/>
                  <a:ext cx="2662396" cy="224335"/>
                </a:xfrm>
                <a:prstGeom prst="bentConnector3">
                  <a:avLst>
                    <a:gd name="adj1" fmla="val 5797"/>
                  </a:avLst>
                </a:prstGeom>
                <a:ln w="12700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Elbow Connector 111"/>
                <p:cNvCxnSpPr>
                  <a:endCxn id="97" idx="1"/>
                </p:cNvCxnSpPr>
                <p:nvPr/>
              </p:nvCxnSpPr>
              <p:spPr>
                <a:xfrm>
                  <a:off x="1369660" y="3106166"/>
                  <a:ext cx="2662396" cy="637357"/>
                </a:xfrm>
                <a:prstGeom prst="bentConnector3">
                  <a:avLst>
                    <a:gd name="adj1" fmla="val 6115"/>
                  </a:avLst>
                </a:prstGeom>
                <a:ln w="12700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Elbow Connector 114"/>
                <p:cNvCxnSpPr>
                  <a:endCxn id="98" idx="1"/>
                </p:cNvCxnSpPr>
                <p:nvPr/>
              </p:nvCxnSpPr>
              <p:spPr>
                <a:xfrm>
                  <a:off x="1369660" y="3106166"/>
                  <a:ext cx="2661510" cy="1071529"/>
                </a:xfrm>
                <a:prstGeom prst="bentConnector3">
                  <a:avLst>
                    <a:gd name="adj1" fmla="val 5782"/>
                  </a:avLst>
                </a:prstGeom>
                <a:ln w="12700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Rectangle 46"/>
                <p:cNvSpPr/>
                <p:nvPr/>
              </p:nvSpPr>
              <p:spPr>
                <a:xfrm>
                  <a:off x="2750714" y="1886949"/>
                  <a:ext cx="1080000" cy="3960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Technology Transfer Fund</a:t>
                  </a:r>
                  <a:endParaRPr lang="bg-BG" sz="9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1643786" y="2011883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30 М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045892" y="2010817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</a:t>
                  </a: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0%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2750714" y="2305672"/>
                  <a:ext cx="1080000" cy="3960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8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Acceleration </a:t>
                  </a:r>
                  <a:r>
                    <a:rPr lang="en-GB" sz="8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&amp; </a:t>
                  </a:r>
                  <a:r>
                    <a:rPr lang="en-GB" sz="8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Seed Fund</a:t>
                  </a:r>
                  <a:endParaRPr lang="bg-BG" sz="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2750714" y="2718606"/>
                  <a:ext cx="1080000" cy="3960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Venture capital</a:t>
                  </a:r>
                  <a:r>
                    <a:rPr lang="en-US" sz="8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8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Fund</a:t>
                  </a:r>
                  <a:endParaRPr lang="bg-BG" sz="9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2750714" y="3131437"/>
                  <a:ext cx="1080000" cy="3960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Growth Fund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(Mezzanine)</a:t>
                  </a:r>
                  <a:endParaRPr lang="bg-BG" sz="9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750714" y="3547703"/>
                  <a:ext cx="1080000" cy="3960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First Loss Portfolio Guarantee*</a:t>
                  </a:r>
                  <a:endParaRPr lang="bg-BG" sz="9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750714" y="3969104"/>
                  <a:ext cx="1080000" cy="3960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Risk Sharing of Micro Financing Instrument</a:t>
                  </a:r>
                  <a:endParaRPr lang="bg-BG" sz="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2045892" y="2421073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</a:t>
                  </a: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0%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045892" y="2834007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0%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2045892" y="3266497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0%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2046211" y="3663104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0%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045892" y="4084505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0%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638107" y="2420888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55 М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634530" y="2836002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25 М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619672" y="3265934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40</a:t>
                  </a: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М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619672" y="3664114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 М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619672" y="4087695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</a:t>
                  </a: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М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4031170" y="1888015"/>
                  <a:ext cx="1044000" cy="39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SME&amp; Large Enterprises</a:t>
                  </a:r>
                  <a:endParaRPr lang="bg-BG" sz="9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4032056" y="2304453"/>
                  <a:ext cx="1044000" cy="39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SMEs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4032056" y="2719567"/>
                  <a:ext cx="1044000" cy="39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SMEs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4032056" y="3132501"/>
                  <a:ext cx="1044000" cy="39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SMEs</a:t>
                  </a:r>
                  <a:endParaRPr lang="bg-BG" sz="9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4032056" y="3545523"/>
                  <a:ext cx="1044000" cy="39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SME&amp; Large Enterprises</a:t>
                  </a:r>
                  <a:endParaRPr lang="bg-BG" sz="9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031170" y="3979695"/>
                  <a:ext cx="1044000" cy="39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SME</a:t>
                  </a:r>
                  <a:r>
                    <a:rPr lang="bg-BG" sz="9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/ </a:t>
                  </a:r>
                  <a:r>
                    <a:rPr lang="en-US" sz="9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Micro Enterprises</a:t>
                  </a:r>
                  <a:endParaRPr lang="bg-BG" sz="9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5" name="Rectangle 124"/>
              <p:cNvSpPr/>
              <p:nvPr/>
            </p:nvSpPr>
            <p:spPr>
              <a:xfrm>
                <a:off x="1461334" y="4655228"/>
                <a:ext cx="3720598" cy="396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Private co-financing</a:t>
                </a:r>
                <a:r>
                  <a:rPr lang="bg-BG" sz="9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bg-BG" sz="9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bg-BG" sz="9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9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approximately </a:t>
                </a:r>
                <a:r>
                  <a:rPr lang="bg-BG" sz="9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340 </a:t>
                </a:r>
                <a:r>
                  <a:rPr lang="en-US" sz="9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MEUR</a:t>
                </a:r>
                <a:r>
                  <a:rPr lang="bg-BG" sz="9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bg-BG" sz="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6" name="Elbow Connector 125"/>
              <p:cNvCxnSpPr>
                <a:stCxn id="125" idx="0"/>
                <a:endCxn id="100" idx="2"/>
              </p:cNvCxnSpPr>
              <p:nvPr/>
            </p:nvCxnSpPr>
            <p:spPr>
              <a:xfrm rot="5400000" flipH="1" flipV="1">
                <a:off x="3250053" y="4580700"/>
                <a:ext cx="146108" cy="2949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/>
            <p:cNvSpPr/>
            <p:nvPr/>
          </p:nvSpPr>
          <p:spPr>
            <a:xfrm rot="16200000">
              <a:off x="-827808" y="2940643"/>
              <a:ext cx="2736772" cy="396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OPIC Contribution</a:t>
              </a:r>
              <a:r>
                <a:rPr lang="bg-BG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bg-BG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bg-BG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(235 </a:t>
              </a:r>
              <a:r>
                <a:rPr lang="en-US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MEUR</a:t>
              </a:r>
              <a:r>
                <a:rPr lang="bg-BG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bg-BG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4644008" y="2276550"/>
            <a:ext cx="4248472" cy="241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7800" indent="-177800" eaLnBrk="1" fontAlgn="auto" hangingPunct="1">
              <a:spcBef>
                <a:spcPct val="35000"/>
              </a:spcBef>
              <a:spcAft>
                <a:spcPts val="12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bg-BG" sz="1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Total contribution of OPIC ‒</a:t>
            </a:r>
            <a:r>
              <a:rPr lang="ru-RU" altLang="bg-BG" sz="1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235 </a:t>
            </a:r>
            <a:r>
              <a:rPr lang="en-US" altLang="bg-BG" sz="1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MEUR</a:t>
            </a:r>
            <a:r>
              <a:rPr lang="ru-RU" altLang="bg-BG" sz="1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,  </a:t>
            </a:r>
            <a:r>
              <a:rPr lang="en-US" altLang="bg-BG" sz="1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distributed in 7 financial instruments </a:t>
            </a:r>
            <a:endParaRPr lang="ru-RU" altLang="bg-BG" sz="14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177800" indent="-177800" eaLnBrk="1" fontAlgn="auto" hangingPunct="1">
              <a:spcBef>
                <a:spcPct val="35000"/>
              </a:spcBef>
              <a:spcAft>
                <a:spcPts val="12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 minimum amount of private co-financing of</a:t>
            </a:r>
            <a:r>
              <a:rPr lang="en-US" altLang="bg-BG" sz="1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340 MEUR or a total amount of support for final recipients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up to</a:t>
            </a:r>
            <a:r>
              <a:rPr lang="ru-RU" altLang="bg-BG" sz="1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bg-BG" sz="1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575</a:t>
            </a:r>
            <a:r>
              <a:rPr lang="en-US" altLang="bg-BG" sz="1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MEUR</a:t>
            </a:r>
            <a:endParaRPr lang="ru-RU" altLang="bg-BG" sz="1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177800" indent="-177800" eaLnBrk="1" fontAlgn="auto" hangingPunct="1">
              <a:spcBef>
                <a:spcPct val="35000"/>
              </a:spcBef>
              <a:spcAft>
                <a:spcPts val="12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bg-BG" sz="1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Expected leverage</a:t>
            </a:r>
            <a:r>
              <a:rPr lang="bg-BG" altLang="bg-BG" sz="1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bg-BG" sz="1400" dirty="0">
                <a:solidFill>
                  <a:srgbClr val="002060"/>
                </a:solidFill>
                <a:cs typeface="Arial" panose="020B0604020202020204" pitchFamily="34" charset="0"/>
              </a:rPr>
              <a:t>‒</a:t>
            </a:r>
            <a:r>
              <a:rPr lang="ru-RU" altLang="bg-BG" sz="1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bg-BG" sz="1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2,45%</a:t>
            </a:r>
          </a:p>
          <a:p>
            <a:pPr marL="177800" indent="-177800" eaLnBrk="1" fontAlgn="auto" hangingPunct="1">
              <a:spcBef>
                <a:spcPct val="35000"/>
              </a:spcBef>
              <a:spcAft>
                <a:spcPts val="12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bg-BG" sz="1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 minimum </a:t>
            </a:r>
            <a:r>
              <a:rPr lang="en-US" altLang="bg-BG" sz="1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co-financing by the Financial Intermediaries</a:t>
            </a:r>
            <a:endParaRPr lang="ru-RU" altLang="bg-BG" sz="14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7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51520" y="908720"/>
            <a:ext cx="1944216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Technology Transfer Fund</a:t>
            </a:r>
          </a:p>
          <a:p>
            <a:pPr algn="ctr"/>
            <a:r>
              <a:rPr lang="en-US" sz="1200" b="1" dirty="0" smtClean="0"/>
              <a:t>30 MEUR</a:t>
            </a:r>
            <a:endParaRPr lang="bg-BG" sz="1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411760" y="980728"/>
            <a:ext cx="4248472" cy="792088"/>
          </a:xfrm>
          <a:prstGeom prst="roundRect">
            <a:avLst>
              <a:gd name="adj" fmla="val 115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</a:rPr>
              <a:t>R&amp;D&amp;I </a:t>
            </a:r>
            <a:r>
              <a:rPr lang="en-US" sz="1200" dirty="0">
                <a:solidFill>
                  <a:srgbClr val="002060"/>
                </a:solidFill>
              </a:rPr>
              <a:t>projects in an early stage deriving from </a:t>
            </a:r>
            <a:r>
              <a:rPr lang="en-US" sz="1200" dirty="0" smtClean="0">
                <a:solidFill>
                  <a:srgbClr val="002060"/>
                </a:solidFill>
              </a:rPr>
              <a:t>Universities, Tech </a:t>
            </a:r>
            <a:r>
              <a:rPr lang="en-US" sz="1200" dirty="0">
                <a:solidFill>
                  <a:srgbClr val="002060"/>
                </a:solidFill>
              </a:rPr>
              <a:t>Parks and Science Labs</a:t>
            </a:r>
            <a:endParaRPr lang="en-US" sz="1200" dirty="0" smtClean="0">
              <a:solidFill>
                <a:srgbClr val="002060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200" dirty="0" smtClean="0">
                <a:solidFill>
                  <a:srgbClr val="002060"/>
                </a:solidFill>
              </a:rPr>
              <a:t>Projects in thematic Areas of RIS3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12193"/>
            <a:ext cx="914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Financial Instruments Progress</a:t>
            </a:r>
            <a:endParaRPr lang="bg-BG" sz="24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1916832"/>
            <a:ext cx="1944216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Acceleration and Seed Fund</a:t>
            </a:r>
          </a:p>
          <a:p>
            <a:pPr algn="ctr"/>
            <a:r>
              <a:rPr lang="en-US" sz="1200" b="1" dirty="0"/>
              <a:t>55 MEUR</a:t>
            </a:r>
            <a:endParaRPr lang="bg-BG" sz="1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51520" y="2924944"/>
            <a:ext cx="1944216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Venture Capital Fund</a:t>
            </a:r>
          </a:p>
          <a:p>
            <a:pPr algn="ctr"/>
            <a:r>
              <a:rPr lang="en-US" sz="1200" b="1" dirty="0"/>
              <a:t>25 MEUR</a:t>
            </a:r>
            <a:endParaRPr lang="bg-BG" sz="12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51520" y="3933056"/>
            <a:ext cx="1944216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Growth Fund (Mezzanine)</a:t>
            </a:r>
          </a:p>
          <a:p>
            <a:pPr algn="ctr"/>
            <a:r>
              <a:rPr lang="en-US" sz="1200" b="1" dirty="0"/>
              <a:t>25 </a:t>
            </a:r>
            <a:r>
              <a:rPr lang="en-US" sz="1200" b="1" dirty="0" smtClean="0"/>
              <a:t>MEUR</a:t>
            </a:r>
            <a:endParaRPr lang="bg-BG" sz="1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51520" y="4941168"/>
            <a:ext cx="1944216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FLPG</a:t>
            </a:r>
          </a:p>
          <a:p>
            <a:pPr algn="ctr"/>
            <a:r>
              <a:rPr lang="en-US" sz="1200" b="1" dirty="0" smtClean="0"/>
              <a:t>30+30 MEUR</a:t>
            </a:r>
            <a:r>
              <a:rPr lang="en-US" sz="1200" dirty="0" smtClean="0"/>
              <a:t> </a:t>
            </a:r>
            <a:endParaRPr lang="bg-BG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251520" y="5877272"/>
            <a:ext cx="1944216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Microfinancing</a:t>
            </a:r>
            <a:endParaRPr lang="en-US" dirty="0" smtClean="0"/>
          </a:p>
          <a:p>
            <a:pPr algn="ctr"/>
            <a:r>
              <a:rPr lang="en-US" sz="1200" b="1" dirty="0" smtClean="0"/>
              <a:t>15 MEUR</a:t>
            </a:r>
            <a:endParaRPr lang="bg-BG" sz="1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411760" y="1916832"/>
            <a:ext cx="4248472" cy="864096"/>
          </a:xfrm>
          <a:prstGeom prst="roundRect">
            <a:avLst>
              <a:gd name="adj" fmla="val 1056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</a:rPr>
              <a:t>Integrated </a:t>
            </a:r>
            <a:r>
              <a:rPr lang="en-US" sz="1200" dirty="0">
                <a:solidFill>
                  <a:srgbClr val="002060"/>
                </a:solidFill>
              </a:rPr>
              <a:t>approach to supporting </a:t>
            </a:r>
            <a:r>
              <a:rPr lang="en-US" sz="1200" dirty="0" smtClean="0">
                <a:solidFill>
                  <a:srgbClr val="002060"/>
                </a:solidFill>
              </a:rPr>
              <a:t>start-ups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200" dirty="0" smtClean="0">
                <a:solidFill>
                  <a:srgbClr val="002060"/>
                </a:solidFill>
              </a:rPr>
              <a:t>Investment focus on pre-seed and seed companies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411760" y="2924944"/>
            <a:ext cx="4248472" cy="864096"/>
          </a:xfrm>
          <a:prstGeom prst="roundRect">
            <a:avLst>
              <a:gd name="adj" fmla="val 1056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</a:rPr>
              <a:t>SMEs </a:t>
            </a:r>
            <a:r>
              <a:rPr lang="en-US" sz="1200" dirty="0" smtClean="0">
                <a:solidFill>
                  <a:srgbClr val="002060"/>
                </a:solidFill>
              </a:rPr>
              <a:t>in </a:t>
            </a:r>
            <a:r>
              <a:rPr lang="en-US" sz="1200" dirty="0">
                <a:solidFill>
                  <a:srgbClr val="002060"/>
                </a:solidFill>
              </a:rPr>
              <a:t>their early-stage of development to achieve </a:t>
            </a:r>
            <a:r>
              <a:rPr lang="en-US" sz="1200" dirty="0" err="1">
                <a:solidFill>
                  <a:srgbClr val="002060"/>
                </a:solidFill>
              </a:rPr>
              <a:t>commercialisation</a:t>
            </a:r>
            <a:r>
              <a:rPr lang="en-US" sz="1200" dirty="0">
                <a:solidFill>
                  <a:srgbClr val="002060"/>
                </a:solidFill>
              </a:rPr>
              <a:t>, strengthen high-growth prospects, innovate, and </a:t>
            </a:r>
            <a:r>
              <a:rPr lang="en-US" sz="1200" dirty="0" smtClean="0">
                <a:solidFill>
                  <a:srgbClr val="002060"/>
                </a:solidFill>
              </a:rPr>
              <a:t>expand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11760" y="3933056"/>
            <a:ext cx="4248472" cy="864096"/>
          </a:xfrm>
          <a:prstGeom prst="roundRect">
            <a:avLst>
              <a:gd name="adj" fmla="val 1056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</a:rPr>
              <a:t>Alternative </a:t>
            </a:r>
            <a:r>
              <a:rPr lang="en-US" sz="1200" dirty="0">
                <a:solidFill>
                  <a:srgbClr val="002060"/>
                </a:solidFill>
              </a:rPr>
              <a:t>forms of finance to high-growth SMEs with expansion </a:t>
            </a:r>
            <a:r>
              <a:rPr lang="en-US" sz="1200" dirty="0" smtClean="0">
                <a:solidFill>
                  <a:srgbClr val="002060"/>
                </a:solidFill>
              </a:rPr>
              <a:t>plans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</a:rPr>
              <a:t>P</a:t>
            </a:r>
            <a:r>
              <a:rPr lang="en-US" sz="1200" dirty="0" smtClean="0">
                <a:solidFill>
                  <a:srgbClr val="002060"/>
                </a:solidFill>
              </a:rPr>
              <a:t>articular </a:t>
            </a:r>
            <a:r>
              <a:rPr lang="en-US" sz="1200" dirty="0">
                <a:solidFill>
                  <a:srgbClr val="002060"/>
                </a:solidFill>
              </a:rPr>
              <a:t>emphasis on strengthening the managerial capacity, corporate governance, and reporting systems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411760" y="4941168"/>
            <a:ext cx="4248472" cy="864096"/>
          </a:xfrm>
          <a:prstGeom prst="roundRect">
            <a:avLst>
              <a:gd name="adj" fmla="val 1056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</a:rPr>
              <a:t>High-risk </a:t>
            </a:r>
            <a:r>
              <a:rPr lang="en-US" sz="1200" dirty="0">
                <a:solidFill>
                  <a:srgbClr val="002060"/>
                </a:solidFill>
              </a:rPr>
              <a:t>innovative </a:t>
            </a:r>
            <a:r>
              <a:rPr lang="en-US" sz="1200" dirty="0" smtClean="0">
                <a:solidFill>
                  <a:srgbClr val="002060"/>
                </a:solidFill>
              </a:rPr>
              <a:t>projects and energy </a:t>
            </a:r>
            <a:r>
              <a:rPr lang="en-US" sz="1200" dirty="0">
                <a:solidFill>
                  <a:srgbClr val="002060"/>
                </a:solidFill>
              </a:rPr>
              <a:t>efficiency </a:t>
            </a:r>
            <a:r>
              <a:rPr lang="en-US" sz="1200" dirty="0" smtClean="0">
                <a:solidFill>
                  <a:srgbClr val="002060"/>
                </a:solidFill>
              </a:rPr>
              <a:t>projects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</a:rPr>
              <a:t>Reducing </a:t>
            </a:r>
            <a:r>
              <a:rPr lang="en-US" sz="1200" dirty="0">
                <a:solidFill>
                  <a:srgbClr val="002060"/>
                </a:solidFill>
              </a:rPr>
              <a:t>interest </a:t>
            </a:r>
            <a:r>
              <a:rPr lang="en-US" sz="1200" dirty="0" smtClean="0">
                <a:solidFill>
                  <a:srgbClr val="002060"/>
                </a:solidFill>
              </a:rPr>
              <a:t>rate and collateral level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411760" y="5877272"/>
            <a:ext cx="4248472" cy="864096"/>
          </a:xfrm>
          <a:prstGeom prst="roundRect">
            <a:avLst>
              <a:gd name="adj" fmla="val 1056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</a:rPr>
              <a:t>Risk-shared micro </a:t>
            </a:r>
            <a:r>
              <a:rPr lang="en-US" sz="1200" dirty="0" smtClean="0">
                <a:solidFill>
                  <a:srgbClr val="002060"/>
                </a:solidFill>
              </a:rPr>
              <a:t>loans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</a:rPr>
              <a:t>Micro </a:t>
            </a:r>
            <a:r>
              <a:rPr lang="en-US" sz="1200" dirty="0">
                <a:solidFill>
                  <a:srgbClr val="002060"/>
                </a:solidFill>
              </a:rPr>
              <a:t>and small companies in regions with high disparity which have never received a loan </a:t>
            </a:r>
            <a:endParaRPr lang="en-US" sz="1200" dirty="0" smtClean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04248" y="980728"/>
            <a:ext cx="2232248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dirty="0" smtClean="0">
                <a:solidFill>
                  <a:srgbClr val="002060"/>
                </a:solidFill>
              </a:rPr>
              <a:t>Market tests completed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dirty="0" smtClean="0">
                <a:solidFill>
                  <a:srgbClr val="002060"/>
                </a:solidFill>
              </a:rPr>
              <a:t>FI selection start in 3</a:t>
            </a:r>
            <a:r>
              <a:rPr lang="en-US" sz="1200" baseline="30000" dirty="0" smtClean="0">
                <a:solidFill>
                  <a:srgbClr val="002060"/>
                </a:solidFill>
              </a:rPr>
              <a:t>rd </a:t>
            </a:r>
            <a:r>
              <a:rPr lang="en-US" sz="1200" dirty="0" smtClean="0">
                <a:solidFill>
                  <a:srgbClr val="002060"/>
                </a:solidFill>
              </a:rPr>
              <a:t>Qr. ‘17  </a:t>
            </a:r>
            <a:endParaRPr lang="bg-BG" sz="1200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04248" y="1916832"/>
            <a:ext cx="2232248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dirty="0" smtClean="0">
                <a:solidFill>
                  <a:srgbClr val="002060"/>
                </a:solidFill>
              </a:rPr>
              <a:t>Market tests completed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srgbClr val="002060"/>
                </a:solidFill>
              </a:rPr>
              <a:t>FI selection start in 3</a:t>
            </a:r>
            <a:r>
              <a:rPr lang="en-US" sz="1200" baseline="30000" dirty="0">
                <a:solidFill>
                  <a:srgbClr val="002060"/>
                </a:solidFill>
              </a:rPr>
              <a:t>rd </a:t>
            </a:r>
            <a:r>
              <a:rPr lang="en-US" sz="1200" dirty="0">
                <a:solidFill>
                  <a:srgbClr val="002060"/>
                </a:solidFill>
              </a:rPr>
              <a:t>Qr. ‘17</a:t>
            </a:r>
            <a:endParaRPr lang="bg-BG" sz="1200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04248" y="2924944"/>
            <a:ext cx="2232248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dirty="0" smtClean="0">
                <a:solidFill>
                  <a:srgbClr val="002060"/>
                </a:solidFill>
              </a:rPr>
              <a:t>Market tests preparation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srgbClr val="002060"/>
                </a:solidFill>
              </a:rPr>
              <a:t>FI selection start in </a:t>
            </a:r>
            <a:r>
              <a:rPr lang="en-US" sz="1200" dirty="0" smtClean="0">
                <a:solidFill>
                  <a:srgbClr val="002060"/>
                </a:solidFill>
              </a:rPr>
              <a:t>4</a:t>
            </a:r>
            <a:r>
              <a:rPr lang="en-US" sz="1200" baseline="30000" dirty="0" smtClean="0">
                <a:solidFill>
                  <a:srgbClr val="002060"/>
                </a:solidFill>
              </a:rPr>
              <a:t>th </a:t>
            </a:r>
            <a:r>
              <a:rPr lang="en-US" sz="1200" dirty="0">
                <a:solidFill>
                  <a:srgbClr val="002060"/>
                </a:solidFill>
              </a:rPr>
              <a:t>Qr. ‘17</a:t>
            </a:r>
            <a:endParaRPr lang="bg-BG" sz="1200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04248" y="3933056"/>
            <a:ext cx="2232248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dirty="0" smtClean="0">
                <a:solidFill>
                  <a:srgbClr val="002060"/>
                </a:solidFill>
              </a:rPr>
              <a:t>Market tests completed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srgbClr val="002060"/>
                </a:solidFill>
              </a:rPr>
              <a:t>FI selection start in 3</a:t>
            </a:r>
            <a:r>
              <a:rPr lang="en-US" sz="1200" baseline="30000" dirty="0">
                <a:solidFill>
                  <a:srgbClr val="002060"/>
                </a:solidFill>
              </a:rPr>
              <a:t>rd </a:t>
            </a:r>
            <a:r>
              <a:rPr lang="en-US" sz="1200" dirty="0">
                <a:solidFill>
                  <a:srgbClr val="002060"/>
                </a:solidFill>
              </a:rPr>
              <a:t>Qr. ‘17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bg-BG" sz="1200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04248" y="4941168"/>
            <a:ext cx="2232248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dirty="0" smtClean="0">
                <a:solidFill>
                  <a:srgbClr val="002060"/>
                </a:solidFill>
              </a:rPr>
              <a:t>FI structuring and selection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dirty="0" smtClean="0">
                <a:solidFill>
                  <a:srgbClr val="002060"/>
                </a:solidFill>
              </a:rPr>
              <a:t>in 2018</a:t>
            </a:r>
            <a:endParaRPr lang="bg-BG" sz="1200" dirty="0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04248" y="5877272"/>
            <a:ext cx="2232248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dirty="0" smtClean="0">
                <a:solidFill>
                  <a:srgbClr val="002060"/>
                </a:solidFill>
              </a:rPr>
              <a:t>FI structuring and selection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dirty="0" smtClean="0">
                <a:solidFill>
                  <a:srgbClr val="002060"/>
                </a:solidFill>
              </a:rPr>
              <a:t>in 2018</a:t>
            </a:r>
            <a:endParaRPr lang="bg-BG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9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78092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OP</a:t>
            </a:r>
            <a:r>
              <a:rPr lang="en-US" sz="4800" dirty="0" smtClean="0"/>
              <a:t> </a:t>
            </a:r>
            <a:r>
              <a:rPr lang="en-US" sz="4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SME INITIATIVE</a:t>
            </a:r>
            <a:endParaRPr lang="bg-BG" sz="48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0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/>
          <a:lstStyle/>
          <a:p>
            <a:fld id="{1BFBAB30-7D6C-482F-9445-DA24C961621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" y="87015"/>
            <a:ext cx="9128596" cy="5232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Implementation </a:t>
            </a:r>
            <a:r>
              <a:rPr lang="en-US" sz="2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update /1</a:t>
            </a:r>
            <a:endParaRPr lang="en-GB" sz="2800" dirty="0">
              <a:solidFill>
                <a:srgbClr val="114FA0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68107" y="4437112"/>
            <a:ext cx="8632638" cy="1986607"/>
            <a:chOff x="272068" y="1460563"/>
            <a:chExt cx="8632638" cy="1986607"/>
          </a:xfrm>
        </p:grpSpPr>
        <p:sp>
          <p:nvSpPr>
            <p:cNvPr id="5" name="Rectangle 4"/>
            <p:cNvSpPr/>
            <p:nvPr/>
          </p:nvSpPr>
          <p:spPr>
            <a:xfrm>
              <a:off x="272068" y="1738960"/>
              <a:ext cx="8432275" cy="321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96335" y="2153171"/>
              <a:ext cx="13083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Target </a:t>
              </a:r>
              <a:r>
                <a:rPr lang="en-US" sz="1000" dirty="0" err="1" smtClean="0"/>
                <a:t>vol</a:t>
              </a:r>
              <a:r>
                <a:rPr lang="en-US" sz="1000" dirty="0" smtClean="0"/>
                <a:t>: EUR 608m</a:t>
              </a:r>
              <a:endParaRPr lang="en-GB" sz="1000" dirty="0"/>
            </a:p>
          </p:txBody>
        </p:sp>
        <p:sp>
          <p:nvSpPr>
            <p:cNvPr id="7" name="Line Callout 2 6"/>
            <p:cNvSpPr/>
            <p:nvPr/>
          </p:nvSpPr>
          <p:spPr>
            <a:xfrm>
              <a:off x="544630" y="2276282"/>
              <a:ext cx="1175604" cy="614124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51325"/>
                <a:gd name="adj6" fmla="val -16266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2</a:t>
              </a:r>
              <a:r>
                <a:rPr lang="en-US" sz="1000" baseline="30000" dirty="0" smtClean="0">
                  <a:solidFill>
                    <a:schemeClr val="tx1"/>
                  </a:solidFill>
                </a:rPr>
                <a:t>nd </a:t>
              </a:r>
              <a:r>
                <a:rPr lang="en-US" sz="1000" dirty="0" smtClean="0">
                  <a:solidFill>
                    <a:schemeClr val="tx1"/>
                  </a:solidFill>
                </a:rPr>
                <a:t> March, 2016:</a:t>
              </a:r>
            </a:p>
            <a:p>
              <a:r>
                <a:rPr lang="en-US" sz="1000" dirty="0" smtClean="0">
                  <a:solidFill>
                    <a:schemeClr val="tx1"/>
                  </a:solidFill>
                </a:rPr>
                <a:t>Financial Agreement signature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8" name="Line Callout 2 7"/>
            <p:cNvSpPr/>
            <p:nvPr/>
          </p:nvSpPr>
          <p:spPr>
            <a:xfrm>
              <a:off x="2591512" y="2439961"/>
              <a:ext cx="1704412" cy="45044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52621"/>
                <a:gd name="adj6" fmla="val -16861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Dec, 2016: 4 banks started  originating, SMEI political commitment fulfilled</a:t>
              </a:r>
            </a:p>
          </p:txBody>
        </p:sp>
        <p:sp>
          <p:nvSpPr>
            <p:cNvPr id="9" name="Line Callout 2 8"/>
            <p:cNvSpPr/>
            <p:nvPr/>
          </p:nvSpPr>
          <p:spPr>
            <a:xfrm>
              <a:off x="2235481" y="2972731"/>
              <a:ext cx="1341304" cy="474439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56295"/>
                <a:gd name="adj6" fmla="val -16331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 Nov, 2016: 5 transaction signatures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39484" y="1780960"/>
              <a:ext cx="504056" cy="2378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1.1%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64629" y="1631972"/>
              <a:ext cx="2478911" cy="0"/>
            </a:xfrm>
            <a:prstGeom prst="straightConnector1">
              <a:avLst/>
            </a:prstGeom>
            <a:ln w="15875"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517134" y="1540285"/>
              <a:ext cx="318562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 2016 </a:t>
              </a:r>
              <a:endParaRPr lang="en-GB" sz="1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2843540" y="1631972"/>
              <a:ext cx="3240628" cy="2"/>
            </a:xfrm>
            <a:prstGeom prst="straightConnector1">
              <a:avLst/>
            </a:prstGeom>
            <a:ln w="15875"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067944" y="1555028"/>
              <a:ext cx="39591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 2017</a:t>
              </a:r>
              <a:endParaRPr lang="en-GB" sz="1000" dirty="0"/>
            </a:p>
          </p:txBody>
        </p:sp>
        <p:sp>
          <p:nvSpPr>
            <p:cNvPr id="26" name="Diagonal Stripe 25"/>
            <p:cNvSpPr/>
            <p:nvPr/>
          </p:nvSpPr>
          <p:spPr>
            <a:xfrm>
              <a:off x="7164287" y="1471429"/>
              <a:ext cx="432048" cy="903705"/>
            </a:xfrm>
            <a:prstGeom prst="diagStripe">
              <a:avLst>
                <a:gd name="adj" fmla="val 7672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6084168" y="1631973"/>
              <a:ext cx="1296143" cy="0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836758" y="1541328"/>
              <a:ext cx="288032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2018</a:t>
              </a:r>
              <a:endParaRPr lang="en-GB" sz="1000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7540583" y="1631972"/>
              <a:ext cx="1215220" cy="2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8004177" y="1540285"/>
              <a:ext cx="288032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2019</a:t>
              </a:r>
              <a:endParaRPr lang="en-GB" sz="1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869870" y="1773643"/>
              <a:ext cx="774410" cy="237888"/>
            </a:xfrm>
            <a:prstGeom prst="rect">
              <a:avLst/>
            </a:prstGeom>
            <a:pattFill prst="lt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9.61%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59735" y="1468629"/>
              <a:ext cx="5040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/>
                <a:t>31</a:t>
              </a:r>
              <a:r>
                <a:rPr lang="en-US" sz="800" baseline="30000" dirty="0" smtClean="0"/>
                <a:t>st</a:t>
              </a:r>
              <a:r>
                <a:rPr lang="en-US" sz="800" dirty="0" smtClean="0"/>
                <a:t> Dec</a:t>
              </a:r>
              <a:endParaRPr lang="en-GB" sz="8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369693" y="1468628"/>
              <a:ext cx="5040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/>
                <a:t>31</a:t>
              </a:r>
              <a:r>
                <a:rPr lang="en-US" sz="800" baseline="30000" dirty="0" smtClean="0"/>
                <a:t>st</a:t>
              </a:r>
              <a:r>
                <a:rPr lang="en-US" sz="800" dirty="0" smtClean="0"/>
                <a:t> Dec</a:t>
              </a:r>
              <a:endParaRPr lang="en-GB" sz="8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35801" y="1468627"/>
              <a:ext cx="5040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/>
                <a:t>30</a:t>
              </a:r>
              <a:r>
                <a:rPr lang="en-US" sz="800" baseline="30000" dirty="0" smtClean="0"/>
                <a:t>th</a:t>
              </a:r>
              <a:r>
                <a:rPr lang="en-US" sz="800" dirty="0" smtClean="0"/>
                <a:t> April</a:t>
              </a:r>
              <a:endParaRPr lang="en-GB" sz="8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3644280" y="1460563"/>
              <a:ext cx="0" cy="600285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-38492" y="1700808"/>
            <a:ext cx="2863280" cy="1761026"/>
            <a:chOff x="4788022" y="4250980"/>
            <a:chExt cx="2863280" cy="1761026"/>
          </a:xfrm>
        </p:grpSpPr>
        <p:sp>
          <p:nvSpPr>
            <p:cNvPr id="90" name="Block Arc 89"/>
            <p:cNvSpPr/>
            <p:nvPr/>
          </p:nvSpPr>
          <p:spPr>
            <a:xfrm rot="5400000">
              <a:off x="4335987" y="4703015"/>
              <a:ext cx="1761026" cy="856955"/>
            </a:xfrm>
            <a:prstGeom prst="blockArc">
              <a:avLst>
                <a:gd name="adj1" fmla="val 10816396"/>
                <a:gd name="adj2" fmla="val 2709"/>
                <a:gd name="adj3" fmla="val 41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5292080" y="4326214"/>
              <a:ext cx="2359222" cy="324000"/>
              <a:chOff x="5665883" y="4550149"/>
              <a:chExt cx="2359222" cy="32400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5936443" y="4599601"/>
                <a:ext cx="2088662" cy="225097"/>
                <a:chOff x="175349" y="112476"/>
                <a:chExt cx="2088662" cy="225097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175349" y="112476"/>
                  <a:ext cx="2088662" cy="225097"/>
                </a:xfrm>
                <a:prstGeom prst="rect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0" name="Rectangle 69"/>
                <p:cNvSpPr/>
                <p:nvPr/>
              </p:nvSpPr>
              <p:spPr>
                <a:xfrm>
                  <a:off x="175349" y="112476"/>
                  <a:ext cx="2088662" cy="225097"/>
                </a:xfrm>
                <a:prstGeom prst="rect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8671" tIns="25400" rIns="25400" bIns="25400" numCol="1" spcCol="1270" anchor="ctr" anchorCtr="0">
                  <a:noAutofit/>
                </a:bodyPr>
                <a:lstStyle/>
                <a:p>
                  <a:pPr lvl="0" algn="l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000" kern="1200" dirty="0" smtClean="0"/>
                    <a:t>Originated as of 31 Dec, 2016</a:t>
                  </a:r>
                  <a:endParaRPr lang="en-GB" sz="1000" kern="1200" dirty="0"/>
                </a:p>
              </p:txBody>
            </p:sp>
          </p:grpSp>
          <p:sp>
            <p:nvSpPr>
              <p:cNvPr id="63" name="Oval 62"/>
              <p:cNvSpPr/>
              <p:nvPr/>
            </p:nvSpPr>
            <p:spPr>
              <a:xfrm>
                <a:off x="5665883" y="4550149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6.9m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5292080" y="5688005"/>
              <a:ext cx="2359222" cy="324000"/>
              <a:chOff x="5683023" y="5942632"/>
              <a:chExt cx="2359222" cy="32400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5978298" y="5992084"/>
                <a:ext cx="2063947" cy="225097"/>
              </a:xfrm>
              <a:prstGeom prst="rect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8671" tIns="25400" rIns="25400" bIns="25400" numCol="1" spcCol="1270" anchor="ctr" anchorCtr="0">
                <a:noAutofit/>
              </a:bodyPr>
              <a:lstStyle/>
              <a:p>
                <a:pPr lvl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dirty="0" smtClean="0"/>
                  <a:t>Interest rate</a:t>
                </a:r>
                <a:r>
                  <a:rPr lang="en-US" sz="1000" baseline="30000" dirty="0" smtClean="0"/>
                  <a:t>2</a:t>
                </a:r>
                <a:endParaRPr lang="en-GB" sz="1000" kern="1200" baseline="3000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683023" y="5942632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tx1"/>
                    </a:solidFill>
                  </a:rPr>
                  <a:t>3.4%</a:t>
                </a:r>
                <a:endParaRPr lang="en-GB" sz="9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442991" y="5240278"/>
              <a:ext cx="2208311" cy="324000"/>
              <a:chOff x="5665883" y="5597783"/>
              <a:chExt cx="2208311" cy="32400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5950507" y="5647235"/>
                <a:ext cx="1923687" cy="225097"/>
              </a:xfrm>
              <a:prstGeom prst="rect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8671" tIns="25400" rIns="25400" bIns="25400" numCol="1" spcCol="1270" anchor="ctr" anchorCtr="0">
                <a:noAutofit/>
              </a:bodyPr>
              <a:lstStyle/>
              <a:p>
                <a:pPr lvl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smtClean="0"/>
                  <a:t>Collateralization level</a:t>
                </a:r>
                <a:r>
                  <a:rPr lang="en-US" sz="1000" kern="1200" baseline="30000" dirty="0" smtClean="0"/>
                  <a:t>1</a:t>
                </a:r>
                <a:endParaRPr lang="en-GB" sz="1000" kern="1200" baseline="30000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665883" y="5597783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25%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433640" y="4775247"/>
              <a:ext cx="2217662" cy="324000"/>
              <a:chOff x="5685553" y="4907099"/>
              <a:chExt cx="2217662" cy="32400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5978298" y="4956551"/>
                <a:ext cx="1924917" cy="225097"/>
              </a:xfrm>
              <a:prstGeom prst="rect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8671" tIns="25400" rIns="25400" bIns="25400" numCol="1" spcCol="1270" anchor="ctr" anchorCtr="0">
                <a:noAutofit/>
              </a:bodyPr>
              <a:lstStyle/>
              <a:p>
                <a:pPr lvl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smtClean="0"/>
                  <a:t>SMEs supported</a:t>
                </a:r>
                <a:endParaRPr lang="en-GB" sz="1000" kern="120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685553" y="4907099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86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3" name="TextBox 92"/>
          <p:cNvSpPr txBox="1"/>
          <p:nvPr/>
        </p:nvSpPr>
        <p:spPr>
          <a:xfrm>
            <a:off x="168107" y="6423719"/>
            <a:ext cx="497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aseline="30000" dirty="0"/>
              <a:t>1</a:t>
            </a:r>
            <a:r>
              <a:rPr lang="en-US" sz="800" i="1" dirty="0" smtClean="0"/>
              <a:t>Not all banks report collateralization rates as of Q1 2017</a:t>
            </a:r>
          </a:p>
          <a:p>
            <a:r>
              <a:rPr lang="en-US" sz="800" baseline="30000" dirty="0"/>
              <a:t>2</a:t>
            </a:r>
            <a:r>
              <a:rPr lang="en-US" sz="800" i="1" dirty="0" smtClean="0"/>
              <a:t>The principle amount is used to calculate a </a:t>
            </a:r>
            <a:r>
              <a:rPr lang="en-US" sz="800" i="1" dirty="0"/>
              <a:t>weighted </a:t>
            </a:r>
            <a:r>
              <a:rPr lang="en-US" sz="800" i="1" dirty="0" smtClean="0"/>
              <a:t>average interest rate</a:t>
            </a:r>
          </a:p>
          <a:p>
            <a:r>
              <a:rPr lang="en-US" sz="800" baseline="30000" dirty="0"/>
              <a:t>3</a:t>
            </a:r>
            <a:r>
              <a:rPr lang="en-US" sz="800" i="1" dirty="0" smtClean="0"/>
              <a:t>BNB Statistics, February 2017, Interest </a:t>
            </a:r>
            <a:r>
              <a:rPr lang="en-US" sz="800" i="1" dirty="0"/>
              <a:t>Rates and Volumes of New Business on Loans to Non-financial </a:t>
            </a:r>
            <a:r>
              <a:rPr lang="en-US" sz="800" i="1" dirty="0" smtClean="0"/>
              <a:t>Corporations</a:t>
            </a:r>
            <a:endParaRPr lang="en-GB" sz="800" i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3340387" y="1470393"/>
            <a:ext cx="1473361" cy="1509364"/>
            <a:chOff x="6963738" y="1759641"/>
            <a:chExt cx="1734026" cy="1795648"/>
          </a:xfrm>
        </p:grpSpPr>
        <p:graphicFrame>
          <p:nvGraphicFramePr>
            <p:cNvPr id="95" name="Chart 9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595224979"/>
                </p:ext>
              </p:extLst>
            </p:nvPr>
          </p:nvGraphicFramePr>
          <p:xfrm>
            <a:off x="6963738" y="1776042"/>
            <a:ext cx="1734026" cy="17792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6" name="TextBox 95"/>
            <p:cNvSpPr txBox="1"/>
            <p:nvPr/>
          </p:nvSpPr>
          <p:spPr>
            <a:xfrm>
              <a:off x="7173314" y="2433798"/>
              <a:ext cx="483349" cy="256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Small</a:t>
              </a:r>
              <a:endParaRPr lang="en-GB" sz="8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856600" y="2026258"/>
              <a:ext cx="634277" cy="256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Medium</a:t>
              </a:r>
              <a:endParaRPr lang="en-GB" sz="8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947863" y="2690106"/>
              <a:ext cx="505988" cy="256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Micro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095766" y="1759641"/>
              <a:ext cx="1583238" cy="292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Portfolio by SME type</a:t>
              </a:r>
              <a:endParaRPr lang="en-GB" sz="1000" b="1" dirty="0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643811" y="4203846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Progress</a:t>
            </a:r>
            <a:endParaRPr lang="en-GB" sz="1200" i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598864" y="1423807"/>
            <a:ext cx="809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Highlights</a:t>
            </a:r>
            <a:endParaRPr lang="en-GB" sz="1200" i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3281042" y="2861825"/>
            <a:ext cx="1635977" cy="1553795"/>
            <a:chOff x="5440214" y="2441353"/>
            <a:chExt cx="1635977" cy="1553795"/>
          </a:xfrm>
        </p:grpSpPr>
        <p:grpSp>
          <p:nvGrpSpPr>
            <p:cNvPr id="11" name="Group 10"/>
            <p:cNvGrpSpPr/>
            <p:nvPr/>
          </p:nvGrpSpPr>
          <p:grpSpPr>
            <a:xfrm>
              <a:off x="5440214" y="2441353"/>
              <a:ext cx="1635977" cy="1553795"/>
              <a:chOff x="4181249" y="2619163"/>
              <a:chExt cx="1486565" cy="144784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181249" y="2661955"/>
                <a:ext cx="1358938" cy="1405056"/>
                <a:chOff x="3768528" y="2836976"/>
                <a:chExt cx="1358938" cy="1405056"/>
              </a:xfrm>
            </p:grpSpPr>
            <p:graphicFrame>
              <p:nvGraphicFramePr>
                <p:cNvPr id="50" name="Chart 49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="" xmlns:p14="http://schemas.microsoft.com/office/powerpoint/2010/main" val="1604601657"/>
                    </p:ext>
                  </p:extLst>
                </p:nvPr>
              </p:nvGraphicFramePr>
              <p:xfrm>
                <a:off x="3768528" y="2836976"/>
                <a:ext cx="1358938" cy="140505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51" name="TextBox 50"/>
                <p:cNvSpPr txBox="1"/>
                <p:nvPr/>
              </p:nvSpPr>
              <p:spPr>
                <a:xfrm>
                  <a:off x="4439505" y="3134475"/>
                  <a:ext cx="633913" cy="3154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Tangible </a:t>
                  </a:r>
                </a:p>
                <a:p>
                  <a:r>
                    <a:rPr lang="en-US" sz="800" dirty="0" smtClean="0"/>
                    <a:t>Investments</a:t>
                  </a:r>
                  <a:endParaRPr lang="en-GB" sz="800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3968847" y="3301349"/>
                  <a:ext cx="510102" cy="3154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chemeClr val="bg1"/>
                      </a:solidFill>
                    </a:rPr>
                    <a:t>Working </a:t>
                  </a:r>
                </a:p>
                <a:p>
                  <a:r>
                    <a:rPr lang="en-US" sz="800" dirty="0" smtClean="0">
                      <a:solidFill>
                        <a:schemeClr val="bg1"/>
                      </a:solidFill>
                    </a:rPr>
                    <a:t>capital</a:t>
                  </a:r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4269183" y="2619163"/>
                <a:ext cx="1398631" cy="229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Portfolio by loan purpose</a:t>
                </a:r>
                <a:endParaRPr lang="en-GB" sz="1000" b="1" dirty="0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5446054" y="3706430"/>
              <a:ext cx="16097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 dirty="0" smtClean="0"/>
                <a:t>Note: Based on principle amounts </a:t>
              </a:r>
              <a:endParaRPr lang="en-GB" sz="800" i="1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760840" y="3564782"/>
            <a:ext cx="2063947" cy="27454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8671" tIns="25400" rIns="25400" bIns="25400" numCol="1" spcCol="1270" anchor="ctr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/>
              <a:t>Market rate for loans in BGN up to EUR 1m with maturity  &gt;1y and &lt;5y</a:t>
            </a:r>
            <a:r>
              <a:rPr lang="en-US" sz="1000" kern="1200" baseline="30000" dirty="0" smtClean="0"/>
              <a:t>3</a:t>
            </a:r>
            <a:endParaRPr lang="en-GB" sz="1000" kern="1200" baseline="30000" dirty="0"/>
          </a:p>
        </p:txBody>
      </p:sp>
      <p:sp>
        <p:nvSpPr>
          <p:cNvPr id="75" name="Oval 74"/>
          <p:cNvSpPr/>
          <p:nvPr/>
        </p:nvSpPr>
        <p:spPr>
          <a:xfrm>
            <a:off x="465565" y="3540056"/>
            <a:ext cx="324000" cy="32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5.3%</a:t>
            </a:r>
            <a:endParaRPr lang="en-GB" sz="900" b="1" dirty="0">
              <a:solidFill>
                <a:schemeClr val="tx1"/>
              </a:solidFill>
            </a:endParaRPr>
          </a:p>
        </p:txBody>
      </p:sp>
      <p:graphicFrame>
        <p:nvGraphicFramePr>
          <p:cNvPr id="76" name="Chart 7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64825018"/>
              </p:ext>
            </p:extLst>
          </p:nvPr>
        </p:nvGraphicFramePr>
        <p:xfrm>
          <a:off x="5260948" y="1982663"/>
          <a:ext cx="3276535" cy="1944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5928561" y="2154719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Trade &amp; </a:t>
            </a:r>
          </a:p>
          <a:p>
            <a:r>
              <a:rPr lang="en-US" sz="1000" dirty="0" smtClean="0"/>
              <a:t>Vehicle Repair</a:t>
            </a:r>
            <a:endParaRPr lang="en-GB" sz="1000" dirty="0"/>
          </a:p>
        </p:txBody>
      </p:sp>
      <p:sp>
        <p:nvSpPr>
          <p:cNvPr id="78" name="TextBox 17"/>
          <p:cNvSpPr txBox="1"/>
          <p:nvPr/>
        </p:nvSpPr>
        <p:spPr>
          <a:xfrm>
            <a:off x="4984722" y="3099778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Transportation &amp; </a:t>
            </a:r>
          </a:p>
          <a:p>
            <a:r>
              <a:rPr lang="en-US" sz="1000" dirty="0" smtClean="0"/>
              <a:t>Storage</a:t>
            </a:r>
            <a:endParaRPr lang="en-GB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6056765" y="3288161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Manufacturing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46966" y="3668556"/>
            <a:ext cx="108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Accommodation </a:t>
            </a:r>
          </a:p>
          <a:p>
            <a:r>
              <a:rPr lang="en-US" sz="1000" dirty="0" smtClean="0"/>
              <a:t>&amp; Food</a:t>
            </a:r>
            <a:endParaRPr lang="en-GB" sz="1000" dirty="0"/>
          </a:p>
        </p:txBody>
      </p:sp>
      <p:cxnSp>
        <p:nvCxnSpPr>
          <p:cNvPr id="29" name="Straight Connector 28"/>
          <p:cNvCxnSpPr>
            <a:stCxn id="81" idx="0"/>
          </p:cNvCxnSpPr>
          <p:nvPr/>
        </p:nvCxnSpPr>
        <p:spPr>
          <a:xfrm flipH="1" flipV="1">
            <a:off x="7118689" y="3254818"/>
            <a:ext cx="172657" cy="413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19"/>
          <p:cNvSpPr txBox="1"/>
          <p:nvPr/>
        </p:nvSpPr>
        <p:spPr>
          <a:xfrm>
            <a:off x="8013387" y="1754609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Admin &amp; Support </a:t>
            </a:r>
          </a:p>
          <a:p>
            <a:r>
              <a:rPr lang="en-US" sz="1000" dirty="0" smtClean="0"/>
              <a:t>Services</a:t>
            </a:r>
            <a:endParaRPr lang="en-GB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8351011" y="2712604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Construction</a:t>
            </a:r>
            <a:endParaRPr lang="en-GB" sz="1000" dirty="0"/>
          </a:p>
        </p:txBody>
      </p:sp>
      <p:cxnSp>
        <p:nvCxnSpPr>
          <p:cNvPr id="34" name="Straight Connector 33"/>
          <p:cNvCxnSpPr>
            <a:stCxn id="85" idx="2"/>
          </p:cNvCxnSpPr>
          <p:nvPr/>
        </p:nvCxnSpPr>
        <p:spPr>
          <a:xfrm flipH="1">
            <a:off x="8280728" y="2154719"/>
            <a:ext cx="301886" cy="209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8279687" y="2852106"/>
            <a:ext cx="118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8478288" y="3131708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Other</a:t>
            </a:r>
            <a:endParaRPr lang="en-GB" sz="1000" dirty="0"/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8338754" y="3248705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8036630" y="370915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Scientific &amp; Tech </a:t>
            </a:r>
          </a:p>
          <a:p>
            <a:r>
              <a:rPr lang="en-US" sz="1000" dirty="0" smtClean="0"/>
              <a:t>Activities</a:t>
            </a:r>
            <a:endParaRPr lang="en-GB" sz="1000" dirty="0"/>
          </a:p>
        </p:txBody>
      </p:sp>
      <p:cxnSp>
        <p:nvCxnSpPr>
          <p:cNvPr id="104" name="Straight Connector 103"/>
          <p:cNvCxnSpPr>
            <a:stCxn id="103" idx="0"/>
          </p:cNvCxnSpPr>
          <p:nvPr/>
        </p:nvCxnSpPr>
        <p:spPr>
          <a:xfrm flipH="1" flipV="1">
            <a:off x="8280728" y="3534382"/>
            <a:ext cx="301885" cy="174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561162" y="1590291"/>
            <a:ext cx="1704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Portfolio by Industry, NACE1</a:t>
            </a:r>
            <a:endParaRPr lang="en-GB" sz="1000" b="1" dirty="0"/>
          </a:p>
        </p:txBody>
      </p:sp>
      <p:sp>
        <p:nvSpPr>
          <p:cNvPr id="106" name="Line Callout 2 105"/>
          <p:cNvSpPr/>
          <p:nvPr/>
        </p:nvSpPr>
        <p:spPr>
          <a:xfrm>
            <a:off x="3318915" y="5114423"/>
            <a:ext cx="2609646" cy="23725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8829"/>
              <a:gd name="adj6" fmla="val -16655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 Feb, 2017: All 10 banks started originating 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2739714" y="4437112"/>
            <a:ext cx="0" cy="6002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0668" y="836712"/>
            <a:ext cx="6367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+mn-lt"/>
              </a:rPr>
              <a:t>Mandate statistics as of 31</a:t>
            </a:r>
            <a:r>
              <a:rPr lang="en-US" sz="1600" baseline="30000" dirty="0">
                <a:solidFill>
                  <a:srgbClr val="002060"/>
                </a:solidFill>
                <a:latin typeface="+mn-lt"/>
              </a:rPr>
              <a:t>st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December, 2016</a:t>
            </a:r>
            <a:endParaRPr lang="bg-BG" sz="1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5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0" y="1547914"/>
            <a:ext cx="8640960" cy="49054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  <a:solidFill>
            <a:sysClr val="window" lastClr="FFFFFF"/>
          </a:solidFill>
        </p:spPr>
        <p:txBody>
          <a:bodyPr/>
          <a:lstStyle/>
          <a:p>
            <a:fld id="{1BFBAB30-7D6C-482F-9445-DA24C961621B}" type="slidenum">
              <a:rPr lang="en-GB" smtClean="0"/>
              <a:pPr/>
              <a:t>16</a:t>
            </a:fld>
            <a:endParaRPr lang="en-GB" dirty="0"/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15932905"/>
              </p:ext>
            </p:extLst>
          </p:nvPr>
        </p:nvGraphicFramePr>
        <p:xfrm>
          <a:off x="581352" y="1459988"/>
          <a:ext cx="2436088" cy="220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23582107"/>
              </p:ext>
            </p:extLst>
          </p:nvPr>
        </p:nvGraphicFramePr>
        <p:xfrm>
          <a:off x="3635896" y="2060848"/>
          <a:ext cx="2880320" cy="180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69525900"/>
              </p:ext>
            </p:extLst>
          </p:nvPr>
        </p:nvGraphicFramePr>
        <p:xfrm>
          <a:off x="6300192" y="1772816"/>
          <a:ext cx="2234660" cy="243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65336858"/>
              </p:ext>
            </p:extLst>
          </p:nvPr>
        </p:nvGraphicFramePr>
        <p:xfrm>
          <a:off x="6192864" y="4053325"/>
          <a:ext cx="2232248" cy="211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69345734"/>
              </p:ext>
            </p:extLst>
          </p:nvPr>
        </p:nvGraphicFramePr>
        <p:xfrm>
          <a:off x="155383" y="4052274"/>
          <a:ext cx="2546419" cy="2357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74860562"/>
              </p:ext>
            </p:extLst>
          </p:nvPr>
        </p:nvGraphicFramePr>
        <p:xfrm>
          <a:off x="2941978" y="4330316"/>
          <a:ext cx="2652096" cy="184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81923" y="2555112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Transportation &amp; </a:t>
            </a:r>
          </a:p>
          <a:p>
            <a:r>
              <a:rPr lang="en-US" sz="1000" b="1" dirty="0" smtClean="0"/>
              <a:t>Storage</a:t>
            </a:r>
            <a:endParaRPr lang="en-GB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51466" y="1842149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Construction</a:t>
            </a:r>
            <a:endParaRPr lang="en-GB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22943" y="19241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Trade &amp; </a:t>
            </a:r>
          </a:p>
          <a:p>
            <a:r>
              <a:rPr lang="en-US" sz="1000" b="1" dirty="0" smtClean="0"/>
              <a:t>Vehicle Repair</a:t>
            </a:r>
            <a:endParaRPr lang="en-GB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50991" y="2084686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Manufacturing</a:t>
            </a:r>
            <a:endParaRPr lang="en-GB" sz="1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911206" y="1828852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Construction</a:t>
            </a:r>
            <a:endParaRPr lang="en-GB" sz="1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77812" y="200774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Trade &amp; </a:t>
            </a:r>
          </a:p>
          <a:p>
            <a:r>
              <a:rPr lang="en-US" sz="1000" b="1" dirty="0" smtClean="0"/>
              <a:t>Vehicle Repair</a:t>
            </a:r>
            <a:endParaRPr lang="en-GB" sz="1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86276" y="3201132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Transportation &amp; </a:t>
            </a:r>
          </a:p>
          <a:p>
            <a:r>
              <a:rPr lang="en-US" sz="1000" b="1" dirty="0" smtClean="0"/>
              <a:t>Storage</a:t>
            </a:r>
            <a:endParaRPr lang="en-GB" sz="1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778155" y="2636912"/>
            <a:ext cx="108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Accommodation </a:t>
            </a:r>
          </a:p>
          <a:p>
            <a:r>
              <a:rPr lang="en-US" sz="1000" b="1" dirty="0" smtClean="0"/>
              <a:t>&amp; Food</a:t>
            </a:r>
            <a:endParaRPr lang="en-GB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35141" y="1800991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Trade &amp; </a:t>
            </a:r>
          </a:p>
          <a:p>
            <a:r>
              <a:rPr lang="en-US" sz="1000" b="1" dirty="0" smtClean="0"/>
              <a:t>Vehicle Repair</a:t>
            </a:r>
            <a:endParaRPr lang="en-GB" sz="1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116457" y="2555112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Transportation &amp; </a:t>
            </a:r>
          </a:p>
          <a:p>
            <a:r>
              <a:rPr lang="en-US" sz="1000" b="1" dirty="0" smtClean="0"/>
              <a:t>Storage</a:t>
            </a:r>
            <a:endParaRPr lang="en-GB" sz="1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345458" y="3154966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Construction</a:t>
            </a:r>
            <a:endParaRPr lang="en-GB" sz="1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741514" y="4685275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Manufacturing</a:t>
            </a:r>
            <a:endParaRPr lang="en-GB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955546" y="5927061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Transportation &amp; </a:t>
            </a:r>
          </a:p>
          <a:p>
            <a:r>
              <a:rPr lang="en-US" sz="1000" b="1" dirty="0" smtClean="0"/>
              <a:t>Storage</a:t>
            </a:r>
            <a:endParaRPr lang="en-GB" sz="1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402408" y="4665179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Trade &amp; </a:t>
            </a:r>
          </a:p>
          <a:p>
            <a:r>
              <a:rPr lang="en-US" sz="1000" b="1" dirty="0" smtClean="0"/>
              <a:t>Vehicle Repair</a:t>
            </a:r>
            <a:endParaRPr lang="en-GB" sz="1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499991" y="4881601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Manufacturing</a:t>
            </a:r>
            <a:endParaRPr lang="en-GB" sz="1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38581" y="4788289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Trade &amp; </a:t>
            </a:r>
          </a:p>
          <a:p>
            <a:r>
              <a:rPr lang="en-US" sz="1000" b="1" dirty="0" smtClean="0"/>
              <a:t>Vehicle Repair</a:t>
            </a:r>
            <a:endParaRPr lang="en-GB" sz="1000" b="1" dirty="0"/>
          </a:p>
        </p:txBody>
      </p:sp>
      <p:sp>
        <p:nvSpPr>
          <p:cNvPr id="34" name="TextBox 19"/>
          <p:cNvSpPr txBox="1"/>
          <p:nvPr/>
        </p:nvSpPr>
        <p:spPr>
          <a:xfrm>
            <a:off x="708834" y="40417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Admin &amp; Support </a:t>
            </a:r>
          </a:p>
          <a:p>
            <a:r>
              <a:rPr lang="en-US" sz="1000" b="1" dirty="0" smtClean="0"/>
              <a:t>Services</a:t>
            </a:r>
            <a:endParaRPr lang="en-GB" sz="1000" b="1" dirty="0"/>
          </a:p>
        </p:txBody>
      </p:sp>
      <p:sp>
        <p:nvSpPr>
          <p:cNvPr id="35" name="TextBox 19"/>
          <p:cNvSpPr txBox="1"/>
          <p:nvPr/>
        </p:nvSpPr>
        <p:spPr>
          <a:xfrm>
            <a:off x="107504" y="490400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Trade &amp; </a:t>
            </a:r>
          </a:p>
          <a:p>
            <a:r>
              <a:rPr lang="en-US" sz="1000" b="1" dirty="0" smtClean="0"/>
              <a:t>Vehicle Repair</a:t>
            </a:r>
            <a:endParaRPr lang="en-GB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690176" y="5333146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Transportation &amp; </a:t>
            </a:r>
          </a:p>
          <a:p>
            <a:r>
              <a:rPr lang="en-US" sz="1000" b="1" dirty="0" smtClean="0"/>
              <a:t>Storage</a:t>
            </a:r>
            <a:endParaRPr lang="en-GB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763162" y="4207206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Manufacturing</a:t>
            </a:r>
            <a:endParaRPr lang="en-GB" sz="1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190522" y="4701796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Scientific &amp; Tech </a:t>
            </a:r>
          </a:p>
          <a:p>
            <a:r>
              <a:rPr lang="en-US" sz="1000" b="1" dirty="0" smtClean="0"/>
              <a:t>Activities</a:t>
            </a:r>
            <a:endParaRPr lang="en-GB" sz="1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981923" y="4492754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Others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39446" y="3964829"/>
            <a:ext cx="107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South-Eastern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55161" y="4103328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South-Central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9206" y="3795634"/>
            <a:ext cx="1142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South-Western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20967" y="1489459"/>
            <a:ext cx="1142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North-Western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86276" y="1494079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North-Central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13003" y="1523992"/>
            <a:ext cx="107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North-Eastern</a:t>
            </a: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0" y="107921"/>
            <a:ext cx="9143999" cy="5232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Implementation update </a:t>
            </a:r>
            <a:r>
              <a:rPr lang="en-US" sz="2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/2</a:t>
            </a:r>
            <a:endParaRPr lang="en-GB" sz="2800" dirty="0">
              <a:solidFill>
                <a:srgbClr val="114F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870" y="1002214"/>
            <a:ext cx="6429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+mn-lt"/>
              </a:rPr>
              <a:t>Regional statistics – NUTS 2 as of 31</a:t>
            </a:r>
            <a:r>
              <a:rPr lang="en-US" sz="1600" baseline="30000" dirty="0">
                <a:solidFill>
                  <a:srgbClr val="002060"/>
                </a:solidFill>
                <a:latin typeface="+mn-lt"/>
              </a:rPr>
              <a:t>st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December, 2016</a:t>
            </a:r>
            <a:endParaRPr lang="bg-BG" sz="1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4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42072" y="2060848"/>
            <a:ext cx="7390368" cy="20162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bg-BG" sz="4000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  <a:p>
            <a:pPr marL="182880" indent="0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4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Thank you for the attention</a:t>
            </a:r>
            <a:endParaRPr lang="bg-BG" sz="40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7584" y="188640"/>
            <a:ext cx="7175351" cy="1584175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bg-BG" sz="2400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bg-BG" sz="24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WWW.OPIC.BG</a:t>
            </a:r>
            <a:endParaRPr lang="bg-BG" sz="24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43607" y="4821699"/>
            <a:ext cx="7776865" cy="2012749"/>
            <a:chOff x="1043607" y="4821699"/>
            <a:chExt cx="7776865" cy="2012749"/>
          </a:xfrm>
        </p:grpSpPr>
        <p:pic>
          <p:nvPicPr>
            <p:cNvPr id="12" name="Picture 3" descr="C:\Users\mdragomirova\Desktop\ОП Иновации и конкурентоспособност\Logo_EN\logo-en-center-no-back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4821699"/>
              <a:ext cx="2232248" cy="20127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1043608" y="6237312"/>
              <a:ext cx="196874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000" b="1" dirty="0">
                  <a:latin typeface="Tahoma" pitchFamily="34" charset="0"/>
                </a:rPr>
                <a:t>EUROPEAN UNION</a:t>
              </a:r>
            </a:p>
            <a:p>
              <a:pPr eaLnBrk="1" hangingPunct="1"/>
              <a:r>
                <a:rPr lang="en-US" sz="800" b="1" cap="all" dirty="0" smtClean="0">
                  <a:latin typeface="Antique Olive" pitchFamily="34" charset="0"/>
                </a:rPr>
                <a:t>European </a:t>
              </a:r>
              <a:r>
                <a:rPr lang="en-US" sz="800" b="1" cap="all" dirty="0">
                  <a:latin typeface="Antique Olive" pitchFamily="34" charset="0"/>
                </a:rPr>
                <a:t>Regional </a:t>
              </a:r>
              <a:endParaRPr lang="en-US" sz="800" b="1" cap="all" dirty="0" smtClean="0">
                <a:latin typeface="Antique Olive" pitchFamily="34" charset="0"/>
              </a:endParaRPr>
            </a:p>
            <a:p>
              <a:pPr eaLnBrk="1" hangingPunct="1"/>
              <a:r>
                <a:rPr lang="en-US" sz="800" b="1" cap="all" dirty="0" smtClean="0">
                  <a:latin typeface="Antique Olive" pitchFamily="34" charset="0"/>
                </a:rPr>
                <a:t>Development Fund</a:t>
              </a:r>
              <a:endParaRPr lang="bg-BG" sz="800" b="1" cap="all" dirty="0">
                <a:latin typeface="Tahoma" pitchFamily="34" charset="0"/>
              </a:endParaRPr>
            </a:p>
          </p:txBody>
        </p:sp>
        <p:pic>
          <p:nvPicPr>
            <p:cNvPr id="15" name="Picture 25" descr="EU-logo_fit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5331761"/>
              <a:ext cx="1307156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1043607" y="5121177"/>
              <a:ext cx="1968749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</a:rPr>
                <a:t>Investing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</a:rPr>
                <a:t>in your future</a:t>
              </a:r>
              <a:endParaRPr lang="bg-BG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98677"/>
            <a:ext cx="2232248" cy="20146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47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UNION 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SUPPORT 2014 </a:t>
            </a:r>
            <a:r>
              <a:rPr lang="en-US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– 2020 /1</a:t>
            </a:r>
            <a:endParaRPr lang="bg-BG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5648661"/>
              </p:ext>
            </p:extLst>
          </p:nvPr>
        </p:nvGraphicFramePr>
        <p:xfrm>
          <a:off x="395536" y="1033616"/>
          <a:ext cx="8280920" cy="5094324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6570532"/>
                <a:gridCol w="1710388"/>
              </a:tblGrid>
              <a:tr h="595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PARTNERSHIP AGREEMENT 2014-2020</a:t>
                      </a:r>
                      <a:endParaRPr lang="bg-BG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9,878</a:t>
                      </a:r>
                      <a:endParaRPr lang="bg-BG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4499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OP Innovation and Competitiveness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1,080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OP SME Initiative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102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OP Regions in Growth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1,312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OP Transport and Transport Infrastructure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1,604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OP </a:t>
                      </a:r>
                      <a:r>
                        <a:rPr lang="en-GB" sz="2000" dirty="0" smtClean="0">
                          <a:solidFill>
                            <a:srgbClr val="002060"/>
                          </a:solidFill>
                        </a:rPr>
                        <a:t>Environment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1,505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OP Science and Education for Smart Growth 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596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002060"/>
                          </a:solidFill>
                        </a:rPr>
                        <a:t>OP Development of Human Resources</a:t>
                      </a:r>
                      <a:endParaRPr lang="bg-BG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939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</a:rPr>
                        <a:t>Good Governance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286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Rural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Development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Programme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2,367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</a:rPr>
                        <a:t>Maritime and Fisheries Programme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88</a:t>
                      </a:r>
                      <a:endParaRPr lang="bg-BG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32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837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UNION </a:t>
            </a:r>
            <a:r>
              <a:rPr lang="en-US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SUPPORT 2014 </a:t>
            </a:r>
            <a:r>
              <a:rPr lang="en-US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– 2020 /2</a:t>
            </a:r>
            <a:endParaRPr lang="bg-BG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3588367920"/>
              </p:ext>
            </p:extLst>
          </p:nvPr>
        </p:nvGraphicFramePr>
        <p:xfrm>
          <a:off x="288000" y="908720"/>
          <a:ext cx="4356000" cy="56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2577626509"/>
              </p:ext>
            </p:extLst>
          </p:nvPr>
        </p:nvGraphicFramePr>
        <p:xfrm>
          <a:off x="4572000" y="908720"/>
          <a:ext cx="4392000" cy="504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7984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71095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OP Innovation and Competitiveness</a:t>
            </a:r>
            <a:endParaRPr lang="bg-BG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9" name="Object 5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4003257088"/>
              </p:ext>
            </p:extLst>
          </p:nvPr>
        </p:nvGraphicFramePr>
        <p:xfrm>
          <a:off x="1259633" y="1412776"/>
          <a:ext cx="6624736" cy="466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9"/>
          <p:cNvSpPr>
            <a:spLocks noChangeArrowheads="1"/>
          </p:cNvSpPr>
          <p:nvPr/>
        </p:nvSpPr>
        <p:spPr bwMode="auto">
          <a:xfrm rot="19020834">
            <a:off x="2242184" y="2202225"/>
            <a:ext cx="2426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</a:pPr>
            <a:r>
              <a:rPr lang="en-GB" sz="12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PA 1 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Technological Development and Innovation</a:t>
            </a:r>
            <a:endParaRPr lang="bg-BG" sz="1200" b="1" dirty="0">
              <a:solidFill>
                <a:srgbClr val="00206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 rot="2940664">
            <a:off x="4750781" y="2410771"/>
            <a:ext cx="2448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</a:pPr>
            <a:r>
              <a:rPr lang="en-GB" sz="12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PA 2 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Entrepreneurship </a:t>
            </a:r>
            <a:r>
              <a:rPr lang="en-US" sz="1200" b="1" dirty="0">
                <a:solidFill>
                  <a:srgbClr val="002060"/>
                </a:solidFill>
                <a:latin typeface="+mn-lt"/>
                <a:cs typeface="Calibri" pitchFamily="34" charset="0"/>
              </a:rPr>
              <a:t>and </a:t>
            </a:r>
            <a:endParaRPr lang="en-US" sz="1200" b="1" dirty="0" smtClean="0">
              <a:solidFill>
                <a:srgbClr val="002060"/>
              </a:solidFill>
              <a:latin typeface="+mn-lt"/>
              <a:cs typeface="Calibri" pitchFamily="34" charset="0"/>
            </a:endParaRPr>
          </a:p>
          <a:p>
            <a:pPr>
              <a:buClr>
                <a:srgbClr val="333399"/>
              </a:buClr>
            </a:pPr>
            <a:r>
              <a:rPr lang="en-US" sz="12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Capacity </a:t>
            </a:r>
            <a:r>
              <a:rPr lang="en-US" sz="1200" b="1" dirty="0">
                <a:solidFill>
                  <a:srgbClr val="002060"/>
                </a:solidFill>
                <a:latin typeface="+mn-lt"/>
                <a:cs typeface="Calibri" pitchFamily="34" charset="0"/>
              </a:rPr>
              <a:t>for 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Growth </a:t>
            </a:r>
            <a:r>
              <a:rPr lang="en-US" sz="1200" b="1" dirty="0">
                <a:solidFill>
                  <a:srgbClr val="002060"/>
                </a:solidFill>
                <a:latin typeface="+mn-lt"/>
                <a:cs typeface="Calibri" pitchFamily="34" charset="0"/>
              </a:rPr>
              <a:t>of SMEs</a:t>
            </a:r>
            <a:endParaRPr lang="bg-BG" sz="1200" b="1" dirty="0">
              <a:solidFill>
                <a:srgbClr val="00206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 rot="18577034">
            <a:off x="5097833" y="4645326"/>
            <a:ext cx="1656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</a:pPr>
            <a:r>
              <a:rPr lang="en-GB" sz="12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PA 3 </a:t>
            </a:r>
            <a:r>
              <a:rPr lang="en-US" sz="1200" b="1" dirty="0">
                <a:solidFill>
                  <a:srgbClr val="002060"/>
                </a:solidFill>
                <a:latin typeface="+mn-lt"/>
                <a:cs typeface="Calibri" pitchFamily="34" charset="0"/>
              </a:rPr>
              <a:t>Energy and Resource Efficiency</a:t>
            </a:r>
            <a:endParaRPr lang="bg-BG" sz="1200" b="1" dirty="0">
              <a:solidFill>
                <a:srgbClr val="00206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3203847" y="5013176"/>
            <a:ext cx="179390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</a:pPr>
            <a:r>
              <a:rPr lang="en-GB" sz="11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PA 4 </a:t>
            </a:r>
            <a:r>
              <a:rPr lang="en-US" sz="1100" b="1" dirty="0">
                <a:solidFill>
                  <a:srgbClr val="002060"/>
                </a:solidFill>
                <a:latin typeface="+mn-lt"/>
                <a:cs typeface="Calibri" pitchFamily="34" charset="0"/>
              </a:rPr>
              <a:t>Removing </a:t>
            </a:r>
            <a:endParaRPr lang="en-US" sz="1100" b="1" dirty="0" smtClean="0">
              <a:solidFill>
                <a:srgbClr val="002060"/>
              </a:solidFill>
              <a:latin typeface="+mn-lt"/>
              <a:cs typeface="Calibri" pitchFamily="34" charset="0"/>
            </a:endParaRPr>
          </a:p>
          <a:p>
            <a:pPr>
              <a:buClr>
                <a:srgbClr val="333399"/>
              </a:buClr>
            </a:pPr>
            <a:r>
              <a:rPr lang="en-US" sz="11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bottlenecks </a:t>
            </a:r>
            <a:r>
              <a:rPr lang="en-US" sz="1100" b="1" dirty="0">
                <a:solidFill>
                  <a:srgbClr val="002060"/>
                </a:solidFill>
                <a:latin typeface="+mn-lt"/>
                <a:cs typeface="Calibri" pitchFamily="34" charset="0"/>
              </a:rPr>
              <a:t>in </a:t>
            </a:r>
            <a:endParaRPr lang="en-US" sz="1100" b="1" dirty="0" smtClean="0">
              <a:solidFill>
                <a:srgbClr val="002060"/>
              </a:solidFill>
              <a:latin typeface="+mn-lt"/>
              <a:cs typeface="Calibri" pitchFamily="34" charset="0"/>
            </a:endParaRPr>
          </a:p>
          <a:p>
            <a:pPr>
              <a:buClr>
                <a:srgbClr val="333399"/>
              </a:buClr>
            </a:pPr>
            <a:r>
              <a:rPr lang="en-US" sz="11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security </a:t>
            </a:r>
            <a:r>
              <a:rPr lang="en-US" sz="1100" b="1" dirty="0">
                <a:solidFill>
                  <a:srgbClr val="002060"/>
                </a:solidFill>
                <a:latin typeface="+mn-lt"/>
                <a:cs typeface="Calibri" pitchFamily="34" charset="0"/>
              </a:rPr>
              <a:t>of gas supplies</a:t>
            </a:r>
            <a:endParaRPr lang="bg-BG" sz="1100" b="1" dirty="0">
              <a:solidFill>
                <a:srgbClr val="00206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2339752" y="4149080"/>
            <a:ext cx="1367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</a:pPr>
            <a:r>
              <a:rPr lang="en-GB" sz="12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PA 5 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Technical Assistance</a:t>
            </a:r>
            <a:endParaRPr lang="bg-BG" sz="1200" b="1" dirty="0">
              <a:solidFill>
                <a:srgbClr val="00206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493244" y="2716466"/>
            <a:ext cx="2158876" cy="20806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latin typeface="Arial" pitchFamily="34" charset="0"/>
                <a:cs typeface="Arial" pitchFamily="34" charset="0"/>
              </a:rPr>
              <a:t>OP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INNOVATION AND COMPETITIVENESS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1,270 MEUR</a:t>
            </a:r>
            <a:endParaRPr lang="bg-BG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87338" y="1340768"/>
            <a:ext cx="2052413" cy="177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3038" lvl="1" indent="-173038">
              <a:lnSpc>
                <a:spcPct val="114000"/>
              </a:lnSpc>
              <a:spcBef>
                <a:spcPts val="600"/>
              </a:spcBef>
              <a:buClr>
                <a:srgbClr val="333399"/>
              </a:buClr>
              <a:buFont typeface="Wingdings" pitchFamily="2" charset="2"/>
              <a:buChar char="v"/>
            </a:pPr>
            <a:r>
              <a:rPr lang="en-GB" sz="1200" dirty="0">
                <a:solidFill>
                  <a:srgbClr val="000000"/>
                </a:solidFill>
                <a:latin typeface="+mn-lt"/>
                <a:cs typeface="Calibri" pitchFamily="34" charset="0"/>
              </a:rPr>
              <a:t>R&amp;D and innovation in enterprises</a:t>
            </a:r>
          </a:p>
          <a:p>
            <a:pPr marL="173038" lvl="1" indent="-173038">
              <a:lnSpc>
                <a:spcPct val="114000"/>
              </a:lnSpc>
              <a:spcBef>
                <a:spcPts val="600"/>
              </a:spcBef>
              <a:buClr>
                <a:srgbClr val="333399"/>
              </a:buClr>
              <a:buFont typeface="Wingdings" pitchFamily="2" charset="2"/>
              <a:buChar char="v"/>
            </a:pPr>
            <a:r>
              <a:rPr lang="en-GB" sz="1200" dirty="0">
                <a:solidFill>
                  <a:srgbClr val="000000"/>
                </a:solidFill>
                <a:latin typeface="+mn-lt"/>
                <a:cs typeface="Calibri" pitchFamily="34" charset="0"/>
              </a:rPr>
              <a:t>Innovation infrastructure</a:t>
            </a:r>
          </a:p>
          <a:p>
            <a:pPr marL="173038" lvl="1" indent="-173038">
              <a:lnSpc>
                <a:spcPct val="114000"/>
              </a:lnSpc>
              <a:spcBef>
                <a:spcPts val="600"/>
              </a:spcBef>
              <a:buClr>
                <a:srgbClr val="333399"/>
              </a:buClr>
              <a:buFont typeface="Wingdings" pitchFamily="2" charset="2"/>
              <a:buChar char="v"/>
            </a:pPr>
            <a:r>
              <a:rPr lang="en-GB" sz="1200" dirty="0">
                <a:solidFill>
                  <a:srgbClr val="000000"/>
                </a:solidFill>
                <a:latin typeface="+mn-lt"/>
                <a:cs typeface="Calibri" pitchFamily="34" charset="0"/>
              </a:rPr>
              <a:t>Science and technology parks</a:t>
            </a:r>
          </a:p>
          <a:p>
            <a:pPr marL="0" lvl="1">
              <a:lnSpc>
                <a:spcPct val="114000"/>
              </a:lnSpc>
              <a:spcBef>
                <a:spcPts val="600"/>
              </a:spcBef>
              <a:buClr>
                <a:srgbClr val="333399"/>
              </a:buClr>
            </a:pPr>
            <a:r>
              <a:rPr lang="en-GB" sz="1200" b="1" dirty="0">
                <a:solidFill>
                  <a:srgbClr val="000000"/>
                </a:solidFill>
                <a:latin typeface="+mn-lt"/>
                <a:cs typeface="Calibri" pitchFamily="34" charset="0"/>
              </a:rPr>
              <a:t>EUR 259 million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832028" y="1340768"/>
            <a:ext cx="2276476" cy="137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3038" lvl="1" indent="-173038">
              <a:lnSpc>
                <a:spcPct val="114000"/>
              </a:lnSpc>
              <a:spcBef>
                <a:spcPts val="600"/>
              </a:spcBef>
              <a:buClr>
                <a:srgbClr val="333399"/>
              </a:buClr>
              <a:buFont typeface="Wingdings" pitchFamily="2" charset="2"/>
              <a:buChar char="v"/>
            </a:pPr>
            <a:r>
              <a:rPr lang="en-GB" sz="1200" dirty="0">
                <a:solidFill>
                  <a:srgbClr val="000000"/>
                </a:solidFill>
                <a:latin typeface="+mn-lt"/>
                <a:cs typeface="Calibri" pitchFamily="34" charset="0"/>
              </a:rPr>
              <a:t>Entrepreneurship </a:t>
            </a:r>
            <a:endParaRPr lang="en-GB" sz="1200" dirty="0" smtClean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marL="173038" lvl="1" indent="-173038">
              <a:lnSpc>
                <a:spcPct val="114000"/>
              </a:lnSpc>
              <a:spcBef>
                <a:spcPts val="600"/>
              </a:spcBef>
              <a:buClr>
                <a:srgbClr val="333399"/>
              </a:buClr>
              <a:buFont typeface="Wingdings" pitchFamily="2" charset="2"/>
              <a:buChar char="v"/>
            </a:pPr>
            <a:r>
              <a:rPr lang="en-GB" sz="12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Production capacity</a:t>
            </a:r>
            <a:endParaRPr lang="en-GB" sz="1200" dirty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marL="173038" lvl="1" indent="-173038">
              <a:lnSpc>
                <a:spcPct val="114000"/>
              </a:lnSpc>
              <a:spcBef>
                <a:spcPts val="600"/>
              </a:spcBef>
              <a:buClr>
                <a:srgbClr val="333399"/>
              </a:buClr>
              <a:buFont typeface="Wingdings" pitchFamily="2" charset="2"/>
              <a:buChar char="v"/>
            </a:pPr>
            <a:r>
              <a:rPr lang="en-GB" sz="12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ICT, standards and </a:t>
            </a:r>
            <a:r>
              <a:rPr lang="en-GB" sz="1200" dirty="0">
                <a:solidFill>
                  <a:srgbClr val="000000"/>
                </a:solidFill>
                <a:latin typeface="+mn-lt"/>
                <a:cs typeface="Calibri" pitchFamily="34" charset="0"/>
              </a:rPr>
              <a:t>management systems</a:t>
            </a:r>
          </a:p>
          <a:p>
            <a:pPr marL="0" lvl="1">
              <a:lnSpc>
                <a:spcPct val="114000"/>
              </a:lnSpc>
              <a:spcBef>
                <a:spcPts val="600"/>
              </a:spcBef>
              <a:buClr>
                <a:srgbClr val="333399"/>
              </a:buClr>
            </a:pPr>
            <a:r>
              <a:rPr lang="en-GB" sz="1200" b="1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EUR 577 million</a:t>
            </a:r>
            <a:endParaRPr lang="en-GB" sz="1200" b="1" dirty="0">
              <a:solidFill>
                <a:srgbClr val="000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948264" y="4437112"/>
            <a:ext cx="1944216" cy="137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3038" lvl="1" indent="-173038">
              <a:lnSpc>
                <a:spcPct val="114000"/>
              </a:lnSpc>
              <a:spcBef>
                <a:spcPts val="600"/>
              </a:spcBef>
              <a:buClr>
                <a:srgbClr val="333399"/>
              </a:buClr>
              <a:buFont typeface="Wingdings" pitchFamily="2" charset="2"/>
              <a:buChar char="v"/>
            </a:pPr>
            <a:r>
              <a:rPr lang="en-GB" sz="1200" dirty="0">
                <a:solidFill>
                  <a:srgbClr val="000000"/>
                </a:solidFill>
                <a:latin typeface="+mn-lt"/>
                <a:cs typeface="Calibri" pitchFamily="34" charset="0"/>
              </a:rPr>
              <a:t>Energy efficiency in enterprises </a:t>
            </a:r>
          </a:p>
          <a:p>
            <a:pPr marL="173038" lvl="1" indent="-173038">
              <a:lnSpc>
                <a:spcPct val="114000"/>
              </a:lnSpc>
              <a:spcBef>
                <a:spcPts val="600"/>
              </a:spcBef>
              <a:buClr>
                <a:srgbClr val="333399"/>
              </a:buClr>
              <a:buFont typeface="Wingdings" pitchFamily="2" charset="2"/>
              <a:buChar char="v"/>
            </a:pPr>
            <a:r>
              <a:rPr lang="en-GB" sz="1200" dirty="0">
                <a:solidFill>
                  <a:srgbClr val="000000"/>
                </a:solidFill>
                <a:latin typeface="+mn-lt"/>
                <a:cs typeface="Calibri" pitchFamily="34" charset="0"/>
              </a:rPr>
              <a:t>Institutional support</a:t>
            </a:r>
          </a:p>
          <a:p>
            <a:pPr marL="173038" lvl="1" indent="-173038">
              <a:lnSpc>
                <a:spcPct val="114000"/>
              </a:lnSpc>
              <a:spcBef>
                <a:spcPts val="600"/>
              </a:spcBef>
              <a:buClr>
                <a:srgbClr val="333399"/>
              </a:buClr>
              <a:buFont typeface="Wingdings" pitchFamily="2" charset="2"/>
              <a:buChar char="v"/>
            </a:pPr>
            <a:r>
              <a:rPr lang="en-GB" sz="1200" dirty="0">
                <a:solidFill>
                  <a:srgbClr val="000000"/>
                </a:solidFill>
                <a:latin typeface="+mn-lt"/>
                <a:cs typeface="Calibri" pitchFamily="34" charset="0"/>
              </a:rPr>
              <a:t>Resource efficiency</a:t>
            </a:r>
          </a:p>
          <a:p>
            <a:pPr marL="0" lvl="1">
              <a:lnSpc>
                <a:spcPct val="114000"/>
              </a:lnSpc>
              <a:spcBef>
                <a:spcPts val="600"/>
              </a:spcBef>
              <a:buClr>
                <a:srgbClr val="333399"/>
              </a:buClr>
            </a:pPr>
            <a:r>
              <a:rPr lang="en-GB" sz="1200" b="1" dirty="0">
                <a:solidFill>
                  <a:srgbClr val="000000"/>
                </a:solidFill>
                <a:latin typeface="+mn-lt"/>
                <a:cs typeface="Calibri" pitchFamily="34" charset="0"/>
              </a:rPr>
              <a:t>EUR 311 million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547664" y="5868563"/>
            <a:ext cx="2664296" cy="80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3038" lvl="1" indent="-173038">
              <a:lnSpc>
                <a:spcPct val="114000"/>
              </a:lnSpc>
              <a:spcBef>
                <a:spcPts val="600"/>
              </a:spcBef>
              <a:buClr>
                <a:srgbClr val="333399"/>
              </a:buClr>
              <a:buFont typeface="Wingdings" pitchFamily="2" charset="2"/>
              <a:buChar char="v"/>
            </a:pPr>
            <a:r>
              <a:rPr lang="en-GB" sz="1200" dirty="0">
                <a:solidFill>
                  <a:srgbClr val="000000"/>
                </a:solidFill>
                <a:latin typeface="+mn-lt"/>
                <a:cs typeface="Calibri" pitchFamily="34" charset="0"/>
              </a:rPr>
              <a:t>Construction of gas interconnector Bulgaria - Serbia</a:t>
            </a:r>
          </a:p>
          <a:p>
            <a:pPr marL="0" lvl="1">
              <a:lnSpc>
                <a:spcPct val="114000"/>
              </a:lnSpc>
              <a:spcBef>
                <a:spcPts val="600"/>
              </a:spcBef>
              <a:buClr>
                <a:srgbClr val="333399"/>
              </a:buClr>
            </a:pPr>
            <a:r>
              <a:rPr lang="en-GB" sz="1200" b="1" dirty="0">
                <a:solidFill>
                  <a:srgbClr val="000000"/>
                </a:solidFill>
                <a:latin typeface="+mn-lt"/>
                <a:cs typeface="Calibri" pitchFamily="34" charset="0"/>
              </a:rPr>
              <a:t>EUR 45 million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395536" y="4191471"/>
            <a:ext cx="1656183" cy="80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3038" lvl="1" indent="-173038">
              <a:lnSpc>
                <a:spcPct val="114000"/>
              </a:lnSpc>
              <a:spcBef>
                <a:spcPts val="600"/>
              </a:spcBef>
              <a:buClr>
                <a:srgbClr val="333399"/>
              </a:buClr>
              <a:buFont typeface="Wingdings" pitchFamily="2" charset="2"/>
              <a:buChar char="v"/>
            </a:pPr>
            <a:r>
              <a:rPr lang="en-GB" sz="1200" dirty="0">
                <a:solidFill>
                  <a:srgbClr val="000000"/>
                </a:solidFill>
                <a:latin typeface="+mn-lt"/>
                <a:cs typeface="Calibri" pitchFamily="34" charset="0"/>
              </a:rPr>
              <a:t>Management and control of OP</a:t>
            </a:r>
          </a:p>
          <a:p>
            <a:pPr marL="0" lvl="1">
              <a:lnSpc>
                <a:spcPct val="114000"/>
              </a:lnSpc>
              <a:spcBef>
                <a:spcPts val="600"/>
              </a:spcBef>
              <a:buClr>
                <a:srgbClr val="333399"/>
              </a:buClr>
            </a:pPr>
            <a:r>
              <a:rPr lang="en-GB" sz="1200" b="1" dirty="0">
                <a:solidFill>
                  <a:srgbClr val="000000"/>
                </a:solidFill>
                <a:latin typeface="+mn-lt"/>
                <a:cs typeface="Calibri" pitchFamily="34" charset="0"/>
              </a:rPr>
              <a:t>EUR 41 million</a:t>
            </a:r>
          </a:p>
        </p:txBody>
      </p:sp>
    </p:spTree>
    <p:extLst>
      <p:ext uri="{BB962C8B-B14F-4D97-AF65-F5344CB8AC3E}">
        <p14:creationId xmlns="" xmlns:p14="http://schemas.microsoft.com/office/powerpoint/2010/main" val="14273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OPIC Implementation Update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251520" y="1124744"/>
            <a:ext cx="8640960" cy="475252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23875" lvl="0" indent="-342900" algn="just">
              <a:lnSpc>
                <a:spcPct val="15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EUR 516.4 million</a:t>
            </a:r>
            <a:r>
              <a:rPr lang="en-US" sz="2000" dirty="0" smtClean="0">
                <a:solidFill>
                  <a:srgbClr val="002060"/>
                </a:solidFill>
              </a:rPr>
              <a:t>, i.e. 41% of OPIC budget, launched in </a:t>
            </a:r>
            <a:r>
              <a:rPr lang="en-US" sz="2000" dirty="0" smtClean="0">
                <a:solidFill>
                  <a:srgbClr val="C00000"/>
                </a:solidFill>
              </a:rPr>
              <a:t>7</a:t>
            </a:r>
            <a:r>
              <a:rPr lang="en-US" sz="2000" dirty="0" smtClean="0">
                <a:solidFill>
                  <a:srgbClr val="002060"/>
                </a:solidFill>
              </a:rPr>
              <a:t> calls for proposals, </a:t>
            </a:r>
            <a:r>
              <a:rPr lang="en-US" sz="2000" dirty="0" smtClean="0">
                <a:solidFill>
                  <a:srgbClr val="C00000"/>
                </a:solidFill>
              </a:rPr>
              <a:t>7</a:t>
            </a:r>
            <a:r>
              <a:rPr lang="en-US" sz="2000" dirty="0" smtClean="0">
                <a:solidFill>
                  <a:srgbClr val="002060"/>
                </a:solidFill>
              </a:rPr>
              <a:t> direct award procedures </a:t>
            </a:r>
            <a:r>
              <a:rPr lang="en-US" sz="2000" dirty="0">
                <a:solidFill>
                  <a:srgbClr val="002060"/>
                </a:solidFill>
              </a:rPr>
              <a:t>and </a:t>
            </a:r>
            <a:r>
              <a:rPr lang="en-US" sz="2000" dirty="0">
                <a:solidFill>
                  <a:srgbClr val="C00000"/>
                </a:solidFill>
              </a:rPr>
              <a:t>4</a:t>
            </a:r>
            <a:r>
              <a:rPr lang="en-US" sz="2000" dirty="0">
                <a:solidFill>
                  <a:srgbClr val="002060"/>
                </a:solidFill>
              </a:rPr>
              <a:t> budget </a:t>
            </a:r>
            <a:r>
              <a:rPr lang="en-US" sz="2000" dirty="0" smtClean="0">
                <a:solidFill>
                  <a:srgbClr val="002060"/>
                </a:solidFill>
              </a:rPr>
              <a:t>lines</a:t>
            </a:r>
            <a:endParaRPr lang="en-US" sz="2000" dirty="0">
              <a:solidFill>
                <a:srgbClr val="002060"/>
              </a:solidFill>
            </a:endParaRPr>
          </a:p>
          <a:p>
            <a:pPr marL="523875" lvl="0" indent="-342900" algn="just">
              <a:lnSpc>
                <a:spcPct val="15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Funding Agreement for </a:t>
            </a:r>
            <a:r>
              <a:rPr lang="en-US" sz="2000" dirty="0" smtClean="0">
                <a:solidFill>
                  <a:srgbClr val="C00000"/>
                </a:solidFill>
              </a:rPr>
              <a:t>EUR 235 million </a:t>
            </a:r>
            <a:r>
              <a:rPr lang="en-US" sz="2000" dirty="0" smtClean="0">
                <a:solidFill>
                  <a:srgbClr val="002060"/>
                </a:solidFill>
              </a:rPr>
              <a:t>for implementation of financial instruments signed</a:t>
            </a:r>
            <a:endParaRPr lang="ru-RU" sz="2000" dirty="0">
              <a:solidFill>
                <a:srgbClr val="002060"/>
              </a:solidFill>
            </a:endParaRPr>
          </a:p>
          <a:p>
            <a:pPr marL="523875" lvl="0" indent="-342900" algn="just">
              <a:lnSpc>
                <a:spcPct val="15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1 </a:t>
            </a:r>
            <a:r>
              <a:rPr lang="en-US" sz="2000" dirty="0" smtClean="0">
                <a:solidFill>
                  <a:srgbClr val="C00000"/>
                </a:solidFill>
              </a:rPr>
              <a:t>155 </a:t>
            </a:r>
            <a:r>
              <a:rPr lang="en-US" sz="2000" dirty="0">
                <a:solidFill>
                  <a:srgbClr val="002060"/>
                </a:solidFill>
              </a:rPr>
              <a:t>grant contracts </a:t>
            </a:r>
            <a:r>
              <a:rPr lang="en-US" sz="2000" dirty="0" smtClean="0">
                <a:solidFill>
                  <a:srgbClr val="002060"/>
                </a:solidFill>
              </a:rPr>
              <a:t>signed </a:t>
            </a:r>
            <a:r>
              <a:rPr lang="en-US" sz="2000" dirty="0">
                <a:solidFill>
                  <a:srgbClr val="002060"/>
                </a:solidFill>
              </a:rPr>
              <a:t>with </a:t>
            </a:r>
            <a:r>
              <a:rPr lang="en-US" sz="2000" dirty="0" smtClean="0">
                <a:solidFill>
                  <a:srgbClr val="002060"/>
                </a:solidFill>
              </a:rPr>
              <a:t>a total </a:t>
            </a:r>
            <a:r>
              <a:rPr lang="en-US" sz="2000" dirty="0">
                <a:solidFill>
                  <a:srgbClr val="002060"/>
                </a:solidFill>
              </a:rPr>
              <a:t>grant amount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of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EUR </a:t>
            </a:r>
            <a:r>
              <a:rPr lang="en-US" sz="2000" dirty="0" smtClean="0">
                <a:solidFill>
                  <a:srgbClr val="C00000"/>
                </a:solidFill>
              </a:rPr>
              <a:t>586 million 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45% of the total OP budget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</a:p>
          <a:p>
            <a:pPr marL="523875" lvl="0" indent="-342900" algn="just">
              <a:lnSpc>
                <a:spcPct val="15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801</a:t>
            </a:r>
            <a:r>
              <a:rPr lang="en-US" sz="2000" dirty="0" smtClean="0">
                <a:solidFill>
                  <a:srgbClr val="002060"/>
                </a:solidFill>
              </a:rPr>
              <a:t> projects in implementation, </a:t>
            </a:r>
            <a:r>
              <a:rPr lang="en-US" sz="2000" dirty="0" smtClean="0">
                <a:solidFill>
                  <a:srgbClr val="C00000"/>
                </a:solidFill>
              </a:rPr>
              <a:t>286</a:t>
            </a:r>
            <a:r>
              <a:rPr lang="en-US" sz="2000" dirty="0" smtClean="0">
                <a:solidFill>
                  <a:srgbClr val="002060"/>
                </a:solidFill>
              </a:rPr>
              <a:t> projects completed</a:t>
            </a:r>
          </a:p>
          <a:p>
            <a:pPr marL="523875" lvl="0" indent="-342900" algn="just">
              <a:lnSpc>
                <a:spcPct val="15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EUR 184.7 million </a:t>
            </a:r>
            <a:r>
              <a:rPr lang="en-US" sz="2000" dirty="0" smtClean="0">
                <a:solidFill>
                  <a:srgbClr val="002060"/>
                </a:solidFill>
              </a:rPr>
              <a:t>grant paid, incl. EUR 58.75 million in </a:t>
            </a:r>
            <a:r>
              <a:rPr lang="en-US" sz="2000" dirty="0" smtClean="0">
                <a:solidFill>
                  <a:srgbClr val="002060"/>
                </a:solidFill>
              </a:rPr>
              <a:t>FI (</a:t>
            </a:r>
            <a:r>
              <a:rPr lang="en-US" sz="2000" dirty="0" smtClean="0">
                <a:solidFill>
                  <a:srgbClr val="C00000"/>
                </a:solidFill>
              </a:rPr>
              <a:t>15% of the total OP budget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378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56270443"/>
              </p:ext>
            </p:extLst>
          </p:nvPr>
        </p:nvGraphicFramePr>
        <p:xfrm>
          <a:off x="467544" y="2852936"/>
          <a:ext cx="4104456" cy="3860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467544" y="620688"/>
            <a:ext cx="8424936" cy="187220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1400" b="1" dirty="0" smtClean="0">
                <a:solidFill>
                  <a:srgbClr val="002060"/>
                </a:solidFill>
                <a:cs typeface="Tahoma" pitchFamily="34" charset="0"/>
              </a:rPr>
              <a:t>2 calls for proposals</a:t>
            </a:r>
            <a:r>
              <a:rPr lang="en-US" sz="1400" dirty="0" smtClean="0">
                <a:solidFill>
                  <a:srgbClr val="002060"/>
                </a:solidFill>
                <a:cs typeface="Tahoma" pitchFamily="34" charset="0"/>
              </a:rPr>
              <a:t>  and </a:t>
            </a:r>
            <a:r>
              <a:rPr lang="en-US" sz="1400" b="1" dirty="0" smtClean="0">
                <a:solidFill>
                  <a:srgbClr val="002060"/>
                </a:solidFill>
                <a:cs typeface="Tahoma" pitchFamily="34" charset="0"/>
              </a:rPr>
              <a:t>2 direct award </a:t>
            </a:r>
            <a:r>
              <a:rPr lang="en-US" sz="1400" dirty="0" smtClean="0">
                <a:solidFill>
                  <a:srgbClr val="002060"/>
                </a:solidFill>
                <a:cs typeface="Tahoma" pitchFamily="34" charset="0"/>
              </a:rPr>
              <a:t>procedures</a:t>
            </a:r>
            <a:r>
              <a:rPr lang="en-US" sz="1400" b="1" dirty="0" smtClean="0">
                <a:solidFill>
                  <a:srgbClr val="002060"/>
                </a:solidFill>
                <a:cs typeface="Tahoma" pitchFamily="34" charset="0"/>
              </a:rPr>
              <a:t> launched</a:t>
            </a:r>
          </a:p>
          <a:p>
            <a:pPr marL="447675" lvl="0" indent="-180975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Trebuchet MS" pitchFamily="34" charset="0"/>
              <a:buChar char="―"/>
              <a:defRPr/>
            </a:pPr>
            <a:r>
              <a:rPr lang="en-US" sz="1400" dirty="0" smtClean="0">
                <a:solidFill>
                  <a:srgbClr val="002060"/>
                </a:solidFill>
                <a:cs typeface="Tahoma" pitchFamily="34" charset="0"/>
              </a:rPr>
              <a:t>Support </a:t>
            </a:r>
            <a:r>
              <a:rPr lang="en-US" sz="1400" dirty="0">
                <a:solidFill>
                  <a:srgbClr val="002060"/>
                </a:solidFill>
                <a:cs typeface="Tahoma" pitchFamily="34" charset="0"/>
              </a:rPr>
              <a:t>for </a:t>
            </a:r>
            <a:r>
              <a:rPr lang="en-US" sz="1400" dirty="0" smtClean="0">
                <a:solidFill>
                  <a:srgbClr val="002060"/>
                </a:solidFill>
                <a:cs typeface="Tahoma" pitchFamily="34" charset="0"/>
              </a:rPr>
              <a:t>introducing and development of innovation in enterprises</a:t>
            </a:r>
          </a:p>
          <a:p>
            <a:pPr marL="447675" lvl="0" indent="-180975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Trebuchet MS" pitchFamily="34" charset="0"/>
              <a:buChar char="―"/>
              <a:defRPr/>
            </a:pPr>
            <a:r>
              <a:rPr lang="en-US" sz="1400" dirty="0" smtClean="0">
                <a:solidFill>
                  <a:srgbClr val="002060"/>
                </a:solidFill>
                <a:cs typeface="Tahoma" pitchFamily="34" charset="0"/>
              </a:rPr>
              <a:t>Support to Sofia Tech Park and Patent Office</a:t>
            </a: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1400" b="1" dirty="0" smtClean="0">
                <a:solidFill>
                  <a:srgbClr val="002060"/>
                </a:solidFill>
                <a:cs typeface="Tahoma" pitchFamily="34" charset="0"/>
              </a:rPr>
              <a:t>Total budget (grants) – 66.4</a:t>
            </a:r>
            <a:r>
              <a:rPr lang="bg-BG" sz="14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cs typeface="Tahoma" pitchFamily="34" charset="0"/>
              </a:rPr>
              <a:t>MEUR</a:t>
            </a:r>
            <a:endParaRPr lang="en-US" sz="1400" dirty="0">
              <a:solidFill>
                <a:srgbClr val="002060"/>
              </a:solidFill>
              <a:cs typeface="Tahoma" pitchFamily="34" charset="0"/>
            </a:endParaRP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1400" b="1" dirty="0">
                <a:solidFill>
                  <a:srgbClr val="002060"/>
                </a:solidFill>
                <a:cs typeface="Tahoma" pitchFamily="34" charset="0"/>
              </a:rPr>
              <a:t>Total budget </a:t>
            </a:r>
            <a:r>
              <a:rPr lang="en-US" sz="1400" b="1" dirty="0" smtClean="0">
                <a:solidFill>
                  <a:srgbClr val="002060"/>
                </a:solidFill>
                <a:cs typeface="Tahoma" pitchFamily="34" charset="0"/>
              </a:rPr>
              <a:t>(FI) </a:t>
            </a:r>
            <a:r>
              <a:rPr lang="en-US" sz="1400" b="1" dirty="0">
                <a:solidFill>
                  <a:srgbClr val="002060"/>
                </a:solidFill>
                <a:cs typeface="Tahoma" pitchFamily="34" charset="0"/>
              </a:rPr>
              <a:t>- 60 MEUR</a:t>
            </a:r>
            <a:endParaRPr lang="bg-BG" sz="1400" b="1" dirty="0">
              <a:solidFill>
                <a:srgbClr val="002060"/>
              </a:solidFill>
              <a:cs typeface="Tahoma" pitchFamily="34" charset="0"/>
            </a:endParaRP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1400" b="1" dirty="0" smtClean="0">
                <a:solidFill>
                  <a:srgbClr val="002060"/>
                </a:solidFill>
                <a:cs typeface="Tahoma" pitchFamily="34" charset="0"/>
              </a:rPr>
              <a:t>Eligible applicants -</a:t>
            </a:r>
            <a:r>
              <a:rPr lang="ru-RU" sz="1400" b="1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cs typeface="Tahoma" pitchFamily="34" charset="0"/>
              </a:rPr>
              <a:t>micro, small, medium and large enterprises; institutions</a:t>
            </a:r>
            <a:endParaRPr lang="en-US" sz="1400" dirty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76064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Technological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evelopment and Innovation</a:t>
            </a:r>
            <a:endParaRPr lang="bg-BG" sz="2400" dirty="0">
              <a:solidFill>
                <a:srgbClr val="B4DCF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="" xmlns:p14="http://schemas.microsoft.com/office/powerpoint/2010/main" val="1488599078"/>
              </p:ext>
            </p:extLst>
          </p:nvPr>
        </p:nvGraphicFramePr>
        <p:xfrm>
          <a:off x="5220072" y="2636912"/>
          <a:ext cx="3384000" cy="36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560" y="249289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Competitive procedures distribution per category of enterprise </a:t>
            </a:r>
            <a:endParaRPr lang="bg-BG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 1 Sofia Tech Park </a:t>
            </a:r>
            <a:r>
              <a:rPr lang="en-US" sz="2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Project</a:t>
            </a:r>
            <a:endParaRPr lang="en-US" sz="24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737989"/>
            <a:ext cx="73803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Government-driven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project, designed to </a:t>
            </a:r>
            <a:r>
              <a:rPr lang="en-US" sz="1400" b="1" dirty="0">
                <a:solidFill>
                  <a:srgbClr val="002060"/>
                </a:solidFill>
                <a:latin typeface="+mn-lt"/>
              </a:rPr>
              <a:t>advance research, innovation and technology growth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in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Bulgaria</a:t>
            </a:r>
            <a:endParaRPr lang="en-US" sz="1400" dirty="0">
              <a:solidFill>
                <a:srgbClr val="002060"/>
              </a:solidFill>
              <a:latin typeface="+mn-lt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1400" b="1" dirty="0">
                <a:solidFill>
                  <a:srgbClr val="002060"/>
                </a:solidFill>
                <a:latin typeface="+mn-lt"/>
              </a:rPr>
              <a:t>40 </a:t>
            </a:r>
            <a:r>
              <a:rPr lang="en-US" sz="1400" b="1" dirty="0" smtClean="0">
                <a:solidFill>
                  <a:srgbClr val="002060"/>
                </a:solidFill>
                <a:latin typeface="+mn-lt"/>
              </a:rPr>
              <a:t>MEUR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support for </a:t>
            </a:r>
            <a:r>
              <a:rPr lang="en-US" sz="1400" b="1" dirty="0" smtClean="0">
                <a:solidFill>
                  <a:srgbClr val="002060"/>
                </a:solidFill>
                <a:latin typeface="+mn-lt"/>
              </a:rPr>
              <a:t>Phase I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from OP “Competitiveness” 2007-2013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and </a:t>
            </a:r>
            <a:r>
              <a:rPr lang="en-US" sz="1400" b="1" dirty="0" smtClean="0">
                <a:solidFill>
                  <a:srgbClr val="002060"/>
                </a:solidFill>
                <a:latin typeface="+mn-lt"/>
              </a:rPr>
              <a:t>6.4 MEUR for Phase II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from OPIC 2014-2020</a:t>
            </a:r>
            <a:endParaRPr lang="en-US" sz="1400" dirty="0">
              <a:solidFill>
                <a:srgbClr val="002060"/>
              </a:solidFill>
              <a:latin typeface="+mn-lt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P</a:t>
            </a:r>
            <a:r>
              <a:rPr lang="en-US" sz="1400" b="1" dirty="0" smtClean="0">
                <a:solidFill>
                  <a:srgbClr val="002060"/>
                </a:solidFill>
                <a:latin typeface="+mn-lt"/>
              </a:rPr>
              <a:t>latform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where members of the innovation ecosystem in Bulgaria can meet, share ideas and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collaborate</a:t>
            </a:r>
            <a:endParaRPr lang="bg-BG" sz="14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211962" y="3068960"/>
            <a:ext cx="4824534" cy="3614590"/>
            <a:chOff x="2246812" y="2357946"/>
            <a:chExt cx="5621774" cy="2231491"/>
          </a:xfrm>
        </p:grpSpPr>
        <p:sp>
          <p:nvSpPr>
            <p:cNvPr id="22" name="Rectangle 21"/>
            <p:cNvSpPr/>
            <p:nvPr/>
          </p:nvSpPr>
          <p:spPr>
            <a:xfrm>
              <a:off x="2246813" y="2357946"/>
              <a:ext cx="2089441" cy="374752"/>
            </a:xfrm>
            <a:prstGeom prst="rect">
              <a:avLst/>
            </a:prstGeom>
            <a:solidFill>
              <a:srgbClr val="545454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-100" normalizeH="0" baseline="0" noProof="0" dirty="0" smtClean="0">
                  <a:ln>
                    <a:noFill/>
                  </a:ln>
                  <a:solidFill>
                    <a:srgbClr val="BFBFBF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+mn-lt"/>
                </a:rPr>
                <a:t>Laboratory complex</a:t>
              </a:r>
              <a:endParaRPr kumimoji="0" lang="bg-BG" sz="1400" b="1" i="0" u="none" strike="noStrike" kern="0" cap="none" spc="-100" normalizeH="0" baseline="0" noProof="0" dirty="0">
                <a:ln>
                  <a:noFill/>
                </a:ln>
                <a:solidFill>
                  <a:srgbClr val="BFBFBF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46812" y="2815560"/>
              <a:ext cx="2089442" cy="386694"/>
            </a:xfrm>
            <a:prstGeom prst="rect">
              <a:avLst/>
            </a:prstGeom>
            <a:solidFill>
              <a:srgbClr val="40BAD2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-100" normalizeH="0" baseline="0" noProof="0" dirty="0" smtClean="0">
                  <a:ln>
                    <a:noFill/>
                  </a:ln>
                  <a:solidFill>
                    <a:srgbClr val="BFBFBF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+mn-lt"/>
                </a:rPr>
                <a:t>Incubator </a:t>
              </a:r>
              <a:endParaRPr kumimoji="0" lang="en-US" sz="1400" b="1" i="0" u="none" strike="noStrike" kern="0" cap="none" spc="-100" normalizeH="0" baseline="0" noProof="0" dirty="0">
                <a:ln>
                  <a:noFill/>
                </a:ln>
                <a:solidFill>
                  <a:srgbClr val="BFBFBF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46814" y="3285115"/>
              <a:ext cx="2089440" cy="375602"/>
            </a:xfrm>
            <a:prstGeom prst="rect">
              <a:avLst/>
            </a:prstGeom>
            <a:solidFill>
              <a:srgbClr val="40BAD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-100" normalizeH="0" baseline="0" noProof="0" dirty="0" smtClean="0">
                  <a:ln>
                    <a:noFill/>
                  </a:ln>
                  <a:solidFill>
                    <a:srgbClr val="BFBFBF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+mn-lt"/>
                </a:rPr>
                <a:t>Innovation forum</a:t>
              </a:r>
              <a:endParaRPr kumimoji="0" lang="bg-BG" sz="1600" b="1" i="0" u="none" strike="noStrike" kern="0" cap="none" spc="-100" normalizeH="0" baseline="0" noProof="0" dirty="0">
                <a:ln>
                  <a:noFill/>
                </a:ln>
                <a:solidFill>
                  <a:srgbClr val="BFBFBF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46812" y="3748342"/>
              <a:ext cx="2089441" cy="371539"/>
            </a:xfrm>
            <a:prstGeom prst="rect">
              <a:avLst/>
            </a:prstGeom>
            <a:solidFill>
              <a:srgbClr val="40BAD2">
                <a:lumMod val="7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-100" normalizeH="0" baseline="0" noProof="0" dirty="0">
                  <a:ln>
                    <a:noFill/>
                  </a:ln>
                  <a:solidFill>
                    <a:srgbClr val="BFBFBF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+mn-lt"/>
                </a:rPr>
                <a:t>Museum / Experimentarium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46815" y="4224353"/>
              <a:ext cx="2089437" cy="365084"/>
            </a:xfrm>
            <a:prstGeom prst="rect">
              <a:avLst/>
            </a:prstGeom>
            <a:solidFill>
              <a:srgbClr val="1AB39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-100" normalizeH="0" baseline="0" noProof="0" dirty="0">
                  <a:ln>
                    <a:noFill/>
                  </a:ln>
                  <a:solidFill>
                    <a:srgbClr val="BFBFBF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+mn-lt"/>
                </a:rPr>
                <a:t>Sport c</a:t>
              </a:r>
              <a:r>
                <a:rPr kumimoji="0" lang="en-US" sz="1600" b="1" i="0" u="none" strike="noStrike" kern="0" cap="none" spc="-100" normalizeH="0" baseline="0" noProof="0" dirty="0" smtClean="0">
                  <a:ln>
                    <a:noFill/>
                  </a:ln>
                  <a:solidFill>
                    <a:srgbClr val="BFBFBF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+mn-lt"/>
                </a:rPr>
                <a:t>omplex</a:t>
              </a:r>
              <a:endParaRPr kumimoji="0" lang="en-US" sz="1600" b="1" i="0" u="none" strike="noStrike" kern="0" cap="none" spc="-100" normalizeH="0" baseline="0" noProof="0" dirty="0">
                <a:ln>
                  <a:noFill/>
                </a:ln>
                <a:solidFill>
                  <a:srgbClr val="BFBFBF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59520" y="2479120"/>
              <a:ext cx="2809065" cy="190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-100" normalizeH="0" baseline="0" noProof="0" dirty="0">
                  <a:ln>
                    <a:noFill/>
                  </a:ln>
                  <a:solidFill>
                    <a:srgbClr val="40BAD2">
                      <a:lumMod val="50000"/>
                    </a:srgbClr>
                  </a:solidFill>
                  <a:effectLst/>
                  <a:uLnTx/>
                  <a:uFillTx/>
                  <a:latin typeface="+mn-lt"/>
                </a:rPr>
                <a:t>Managed by</a:t>
              </a:r>
              <a:r>
                <a:rPr kumimoji="0" lang="bg-BG" sz="1400" b="0" i="0" u="none" strike="noStrike" kern="0" cap="none" spc="-100" normalizeH="0" baseline="0" noProof="0" dirty="0">
                  <a:ln>
                    <a:noFill/>
                  </a:ln>
                  <a:solidFill>
                    <a:srgbClr val="40BAD2">
                      <a:lumMod val="50000"/>
                    </a:srgbClr>
                  </a:solidFill>
                  <a:effectLst/>
                  <a:uLnTx/>
                  <a:uFillTx/>
                  <a:latin typeface="+mn-lt"/>
                </a:rPr>
                <a:t> </a:t>
              </a:r>
              <a:r>
                <a:rPr kumimoji="0" lang="en-US" sz="1400" b="0" i="0" u="none" strike="noStrike" kern="0" cap="none" spc="-100" normalizeH="0" baseline="0" noProof="0" dirty="0" smtClean="0">
                  <a:ln>
                    <a:noFill/>
                  </a:ln>
                  <a:solidFill>
                    <a:srgbClr val="40BAD2">
                      <a:lumMod val="50000"/>
                    </a:srgbClr>
                  </a:solidFill>
                  <a:effectLst/>
                  <a:uLnTx/>
                  <a:uFillTx/>
                  <a:latin typeface="+mn-lt"/>
                </a:rPr>
                <a:t>R&amp;D&amp;I Consortium</a:t>
              </a:r>
              <a:endParaRPr kumimoji="0" lang="bg-BG" sz="1400" b="0" i="0" u="none" strike="noStrike" kern="0" cap="none" spc="-10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59521" y="2979586"/>
              <a:ext cx="2362569" cy="22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-100" normalizeH="0" baseline="0" noProof="0" dirty="0">
                  <a:ln>
                    <a:noFill/>
                  </a:ln>
                  <a:solidFill>
                    <a:srgbClr val="40BAD2">
                      <a:lumMod val="50000"/>
                    </a:srgbClr>
                  </a:solidFill>
                  <a:effectLst/>
                  <a:uLnTx/>
                  <a:uFillTx/>
                  <a:latin typeface="+mn-lt"/>
                </a:rPr>
                <a:t>Managed by </a:t>
              </a:r>
              <a:r>
                <a:rPr kumimoji="0" lang="en-US" sz="1400" b="0" i="0" u="none" strike="noStrike" kern="0" cap="none" spc="-100" normalizeH="0" baseline="0" noProof="0" dirty="0" smtClean="0">
                  <a:ln>
                    <a:noFill/>
                  </a:ln>
                  <a:solidFill>
                    <a:srgbClr val="40BAD2">
                      <a:lumMod val="50000"/>
                    </a:srgbClr>
                  </a:solidFill>
                  <a:effectLst/>
                  <a:uLnTx/>
                  <a:uFillTx/>
                  <a:latin typeface="+mn-lt"/>
                </a:rPr>
                <a:t>“Operator”</a:t>
              </a:r>
              <a:endParaRPr kumimoji="0" lang="bg-BG" sz="1400" b="0" i="0" u="none" strike="noStrike" kern="0" cap="none" spc="-10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59521" y="3424133"/>
              <a:ext cx="2809065" cy="22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-100" normalizeH="0" baseline="0" noProof="0" dirty="0" smtClean="0">
                  <a:ln>
                    <a:noFill/>
                  </a:ln>
                  <a:solidFill>
                    <a:srgbClr val="40BAD2">
                      <a:lumMod val="50000"/>
                    </a:srgbClr>
                  </a:solidFill>
                  <a:effectLst/>
                  <a:uLnTx/>
                  <a:uFillTx/>
                  <a:latin typeface="+mn-lt"/>
                </a:rPr>
                <a:t>Managed by R&amp;D&amp;I Consortium</a:t>
              </a:r>
              <a:endParaRPr kumimoji="0" lang="bg-BG" sz="1400" b="0" i="0" u="none" strike="noStrike" kern="0" cap="none" spc="-10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59521" y="4357679"/>
              <a:ext cx="2485078" cy="22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-100" normalizeH="0" baseline="0" noProof="0" dirty="0">
                  <a:ln>
                    <a:noFill/>
                  </a:ln>
                  <a:solidFill>
                    <a:srgbClr val="40BAD2">
                      <a:lumMod val="50000"/>
                    </a:srgbClr>
                  </a:solidFill>
                  <a:effectLst/>
                  <a:uLnTx/>
                  <a:uFillTx/>
                  <a:latin typeface="+mn-lt"/>
                </a:rPr>
                <a:t>Managed by “Operator”</a:t>
              </a:r>
              <a:endParaRPr kumimoji="0" lang="bg-BG" sz="1400" b="0" i="0" u="none" strike="noStrike" kern="0" cap="none" spc="-10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59521" y="3868679"/>
              <a:ext cx="2558979" cy="22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-100" normalizeH="0" baseline="0" noProof="0" dirty="0">
                  <a:ln>
                    <a:noFill/>
                  </a:ln>
                  <a:solidFill>
                    <a:srgbClr val="40BAD2">
                      <a:lumMod val="50000"/>
                    </a:srgbClr>
                  </a:solidFill>
                  <a:effectLst/>
                  <a:uLnTx/>
                  <a:uFillTx/>
                  <a:latin typeface="+mn-lt"/>
                </a:rPr>
                <a:t>Public-private partnership</a:t>
              </a:r>
              <a:endParaRPr kumimoji="0" lang="bg-BG" sz="1400" b="0" i="0" u="none" strike="noStrike" kern="0" cap="none" spc="-100" normalizeH="0" baseline="0" noProof="0" dirty="0">
                <a:ln>
                  <a:noFill/>
                </a:ln>
                <a:solidFill>
                  <a:srgbClr val="40BAD2">
                    <a:lumMod val="50000"/>
                  </a:srgbClr>
                </a:solidFill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67544" y="3140968"/>
            <a:ext cx="3096344" cy="3011829"/>
            <a:chOff x="3522663" y="1592263"/>
            <a:chExt cx="5257800" cy="4826000"/>
          </a:xfrm>
        </p:grpSpPr>
        <p:sp>
          <p:nvSpPr>
            <p:cNvPr id="44" name="Oval 4"/>
            <p:cNvSpPr>
              <a:spLocks noChangeArrowheads="1"/>
            </p:cNvSpPr>
            <p:nvPr/>
          </p:nvSpPr>
          <p:spPr bwMode="auto">
            <a:xfrm>
              <a:off x="4748213" y="1592263"/>
              <a:ext cx="2733675" cy="2663825"/>
            </a:xfrm>
            <a:prstGeom prst="ellipse">
              <a:avLst/>
            </a:prstGeom>
            <a:solidFill>
              <a:srgbClr val="40BAD2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2" tIns="45710" rIns="91422" bIns="4571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endParaRPr>
            </a:p>
          </p:txBody>
        </p:sp>
        <p:sp>
          <p:nvSpPr>
            <p:cNvPr id="45" name="Oval 8"/>
            <p:cNvSpPr>
              <a:spLocks noChangeArrowheads="1"/>
            </p:cNvSpPr>
            <p:nvPr/>
          </p:nvSpPr>
          <p:spPr bwMode="auto">
            <a:xfrm>
              <a:off x="6043613" y="3754438"/>
              <a:ext cx="2736850" cy="2663825"/>
            </a:xfrm>
            <a:prstGeom prst="ellipse">
              <a:avLst/>
            </a:prstGeom>
            <a:solidFill>
              <a:srgbClr val="1AB39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2" tIns="45710" rIns="91422" bIns="4571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endParaRPr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auto">
            <a:xfrm>
              <a:off x="3522663" y="3754438"/>
              <a:ext cx="2736850" cy="2663825"/>
            </a:xfrm>
            <a:prstGeom prst="ellipse">
              <a:avLst/>
            </a:prstGeom>
            <a:solidFill>
              <a:srgbClr val="FAB900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2" tIns="45710" rIns="91422" bIns="4571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4748213" y="2322929"/>
              <a:ext cx="2766418" cy="463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square" lIns="89982" tIns="46791" rIns="89982" bIns="46791">
              <a:spAutoFit/>
            </a:bodyPr>
            <a:lstStyle/>
            <a:p>
              <a:pPr marL="0" marR="0" lvl="0" indent="0" algn="ctr" defTabSz="4491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>
                  <a:tab pos="0" algn="l"/>
                  <a:tab pos="457112" algn="l"/>
                  <a:tab pos="914222" algn="l"/>
                  <a:tab pos="1371334" algn="l"/>
                  <a:tab pos="1828445" algn="l"/>
                  <a:tab pos="2285555" algn="l"/>
                  <a:tab pos="2742666" algn="l"/>
                  <a:tab pos="3199777" algn="l"/>
                  <a:tab pos="3656888" algn="l"/>
                  <a:tab pos="4114000" algn="l"/>
                  <a:tab pos="4571110" algn="l"/>
                  <a:tab pos="5028222" algn="l"/>
                  <a:tab pos="5485334" algn="l"/>
                  <a:tab pos="5942443" algn="l"/>
                  <a:tab pos="6399555" algn="l"/>
                  <a:tab pos="6856666" algn="l"/>
                  <a:tab pos="7313776" algn="l"/>
                  <a:tab pos="7770888" algn="l"/>
                  <a:tab pos="8228000" algn="l"/>
                  <a:tab pos="8685110" algn="l"/>
                  <a:tab pos="9142222" algn="l"/>
                </a:tabLst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itchFamily="34" charset="0"/>
                </a:rPr>
                <a:t>Information and communications technology</a:t>
              </a:r>
            </a:p>
          </p:txBody>
        </p:sp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3550286" y="4599572"/>
              <a:ext cx="2590800" cy="279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89982" tIns="46791" rIns="89982" bIns="46791">
              <a:spAutoFit/>
            </a:bodyPr>
            <a:lstStyle/>
            <a:p>
              <a:pPr marL="0" marR="0" lvl="0" indent="0" algn="ctr" defTabSz="4491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None/>
                <a:tabLst>
                  <a:tab pos="0" algn="l"/>
                  <a:tab pos="457112" algn="l"/>
                  <a:tab pos="914222" algn="l"/>
                  <a:tab pos="1371334" algn="l"/>
                  <a:tab pos="1828445" algn="l"/>
                  <a:tab pos="2285555" algn="l"/>
                  <a:tab pos="2742666" algn="l"/>
                  <a:tab pos="3199777" algn="l"/>
                  <a:tab pos="3656888" algn="l"/>
                  <a:tab pos="4114000" algn="l"/>
                  <a:tab pos="4571110" algn="l"/>
                  <a:tab pos="5028222" algn="l"/>
                  <a:tab pos="5485334" algn="l"/>
                  <a:tab pos="5942443" algn="l"/>
                  <a:tab pos="6399555" algn="l"/>
                  <a:tab pos="6856666" algn="l"/>
                  <a:tab pos="7313776" algn="l"/>
                  <a:tab pos="7770888" algn="l"/>
                  <a:tab pos="8228000" algn="l"/>
                  <a:tab pos="8685110" algn="l"/>
                  <a:tab pos="9142222" algn="l"/>
                </a:tabLst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itchFamily="34" charset="0"/>
                </a:rPr>
                <a:t>Life Sciences &amp; </a:t>
              </a:r>
              <a:r>
                <a:rPr kumimoji="0" lang="en-US" sz="1200" b="1" i="0" u="none" strike="noStrike" kern="0" cap="none" spc="-6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itchFamily="34" charset="0"/>
                </a:rPr>
                <a:t>Biotechnology</a:t>
              </a:r>
            </a:p>
          </p:txBody>
        </p:sp>
      </p:grpSp>
      <p:sp>
        <p:nvSpPr>
          <p:cNvPr id="49" name="Right Arrow 48"/>
          <p:cNvSpPr/>
          <p:nvPr/>
        </p:nvSpPr>
        <p:spPr>
          <a:xfrm>
            <a:off x="6084168" y="4775477"/>
            <a:ext cx="432048" cy="309707"/>
          </a:xfrm>
          <a:prstGeom prst="rightArrow">
            <a:avLst/>
          </a:prstGeom>
          <a:solidFill>
            <a:srgbClr val="C6E7FC">
              <a:lumMod val="9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 smtClean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6084168" y="4055397"/>
            <a:ext cx="432048" cy="309707"/>
          </a:xfrm>
          <a:prstGeom prst="rightArrow">
            <a:avLst/>
          </a:prstGeom>
          <a:solidFill>
            <a:srgbClr val="C6E7FC">
              <a:lumMod val="9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 smtClean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75656" y="5055567"/>
            <a:ext cx="2569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176">
              <a:tabLst>
                <a:tab pos="0" algn="l"/>
                <a:tab pos="457112" algn="l"/>
                <a:tab pos="914222" algn="l"/>
                <a:tab pos="1371334" algn="l"/>
                <a:tab pos="1828445" algn="l"/>
                <a:tab pos="2285555" algn="l"/>
                <a:tab pos="2742666" algn="l"/>
                <a:tab pos="3199777" algn="l"/>
                <a:tab pos="3656888" algn="l"/>
                <a:tab pos="4114000" algn="l"/>
                <a:tab pos="4571110" algn="l"/>
                <a:tab pos="5028222" algn="l"/>
                <a:tab pos="5485334" algn="l"/>
                <a:tab pos="5942443" algn="l"/>
                <a:tab pos="6399555" algn="l"/>
                <a:tab pos="6856666" algn="l"/>
                <a:tab pos="7313776" algn="l"/>
                <a:tab pos="7770888" algn="l"/>
                <a:tab pos="8228000" algn="l"/>
                <a:tab pos="8685110" algn="l"/>
                <a:tab pos="9142222" algn="l"/>
              </a:tabLst>
              <a:defRPr/>
            </a:pPr>
            <a:r>
              <a:rPr lang="en-US" sz="1200" b="1" spc="-60" dirty="0">
                <a:solidFill>
                  <a:schemeClr val="bg1"/>
                </a:solidFill>
                <a:latin typeface="Trebuchet MS" pitchFamily="34" charset="0"/>
              </a:rPr>
              <a:t>Green Energy </a:t>
            </a:r>
          </a:p>
          <a:p>
            <a:pPr lvl="0" algn="ctr" defTabSz="449176">
              <a:tabLst>
                <a:tab pos="0" algn="l"/>
                <a:tab pos="457112" algn="l"/>
                <a:tab pos="914222" algn="l"/>
                <a:tab pos="1371334" algn="l"/>
                <a:tab pos="1828445" algn="l"/>
                <a:tab pos="2285555" algn="l"/>
                <a:tab pos="2742666" algn="l"/>
                <a:tab pos="3199777" algn="l"/>
                <a:tab pos="3656888" algn="l"/>
                <a:tab pos="4114000" algn="l"/>
                <a:tab pos="4571110" algn="l"/>
                <a:tab pos="5028222" algn="l"/>
                <a:tab pos="5485334" algn="l"/>
                <a:tab pos="5942443" algn="l"/>
                <a:tab pos="6399555" algn="l"/>
                <a:tab pos="6856666" algn="l"/>
                <a:tab pos="7313776" algn="l"/>
                <a:tab pos="7770888" algn="l"/>
                <a:tab pos="8228000" algn="l"/>
                <a:tab pos="8685110" algn="l"/>
                <a:tab pos="9142222" algn="l"/>
              </a:tabLst>
              <a:defRPr/>
            </a:pPr>
            <a:r>
              <a:rPr lang="en-US" sz="1200" b="1" spc="-60" dirty="0">
                <a:solidFill>
                  <a:schemeClr val="bg1"/>
                </a:solidFill>
                <a:latin typeface="Trebuchet MS" pitchFamily="34" charset="0"/>
              </a:rPr>
              <a:t>&amp; Cleantech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251520" y="2420888"/>
            <a:ext cx="3456384" cy="472354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FOCAL AREAS </a:t>
            </a:r>
            <a:endParaRPr lang="bg-BG" sz="24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211" y="724634"/>
            <a:ext cx="1595477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BASIC INFO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6084168" y="3263309"/>
            <a:ext cx="432048" cy="309707"/>
          </a:xfrm>
          <a:prstGeom prst="rightArrow">
            <a:avLst/>
          </a:prstGeom>
          <a:solidFill>
            <a:srgbClr val="C6E7FC">
              <a:lumMod val="9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 smtClean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6084168" y="5567565"/>
            <a:ext cx="432048" cy="309707"/>
          </a:xfrm>
          <a:prstGeom prst="rightArrow">
            <a:avLst/>
          </a:prstGeom>
          <a:solidFill>
            <a:srgbClr val="C6E7FC">
              <a:lumMod val="9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 smtClean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6084168" y="6287645"/>
            <a:ext cx="432048" cy="309707"/>
          </a:xfrm>
          <a:prstGeom prst="rightArrow">
            <a:avLst/>
          </a:prstGeom>
          <a:solidFill>
            <a:srgbClr val="C6E7FC">
              <a:lumMod val="9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 smtClean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716016" y="2420888"/>
            <a:ext cx="3456384" cy="472354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COMPONENTS</a:t>
            </a:r>
            <a:endParaRPr lang="bg-BG" sz="2400" dirty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3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251520" y="620688"/>
            <a:ext cx="8640960" cy="223224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1100" b="1" dirty="0" smtClean="0">
                <a:solidFill>
                  <a:srgbClr val="002060"/>
                </a:solidFill>
                <a:cs typeface="Tahoma" pitchFamily="34" charset="0"/>
              </a:rPr>
              <a:t>3 </a:t>
            </a:r>
            <a:r>
              <a:rPr lang="en-US" sz="1100" b="1" dirty="0">
                <a:solidFill>
                  <a:srgbClr val="002060"/>
                </a:solidFill>
                <a:cs typeface="Tahoma" pitchFamily="34" charset="0"/>
              </a:rPr>
              <a:t>calls for proposals</a:t>
            </a:r>
            <a:r>
              <a:rPr lang="en-US" sz="1100" dirty="0">
                <a:solidFill>
                  <a:srgbClr val="002060"/>
                </a:solidFill>
                <a:cs typeface="Tahoma" pitchFamily="34" charset="0"/>
              </a:rPr>
              <a:t> and </a:t>
            </a:r>
            <a:r>
              <a:rPr lang="en-US" sz="1100" b="1" dirty="0" smtClean="0">
                <a:solidFill>
                  <a:srgbClr val="002060"/>
                </a:solidFill>
                <a:cs typeface="Tahoma" pitchFamily="34" charset="0"/>
              </a:rPr>
              <a:t>5 direct award </a:t>
            </a:r>
            <a:r>
              <a:rPr lang="en-US" sz="1100" dirty="0" smtClean="0">
                <a:solidFill>
                  <a:srgbClr val="002060"/>
                </a:solidFill>
                <a:cs typeface="Tahoma" pitchFamily="34" charset="0"/>
              </a:rPr>
              <a:t>procedures</a:t>
            </a:r>
            <a:r>
              <a:rPr lang="en-US" sz="1100" b="1" dirty="0" smtClean="0">
                <a:solidFill>
                  <a:srgbClr val="002060"/>
                </a:solidFill>
                <a:cs typeface="Tahoma" pitchFamily="34" charset="0"/>
              </a:rPr>
              <a:t> launched</a:t>
            </a:r>
          </a:p>
          <a:p>
            <a:pPr marL="447675" lvl="0" indent="-180975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Trebuchet MS" pitchFamily="34" charset="0"/>
              <a:buChar char="―"/>
              <a:defRPr/>
            </a:pPr>
            <a:r>
              <a:rPr lang="en-US" sz="1100" dirty="0" smtClean="0">
                <a:solidFill>
                  <a:srgbClr val="002060"/>
                </a:solidFill>
                <a:cs typeface="Tahoma" pitchFamily="34" charset="0"/>
              </a:rPr>
              <a:t>Support </a:t>
            </a:r>
            <a:r>
              <a:rPr lang="en-US" sz="1100" dirty="0">
                <a:solidFill>
                  <a:srgbClr val="002060"/>
                </a:solidFill>
                <a:cs typeface="Tahoma" pitchFamily="34" charset="0"/>
              </a:rPr>
              <a:t>for </a:t>
            </a:r>
            <a:r>
              <a:rPr lang="en-US" sz="1100" dirty="0" smtClean="0">
                <a:solidFill>
                  <a:srgbClr val="002060"/>
                </a:solidFill>
                <a:cs typeface="Tahoma" pitchFamily="34" charset="0"/>
              </a:rPr>
              <a:t>improvement of production capacity of SMEs  - 205 MEUR</a:t>
            </a:r>
          </a:p>
          <a:p>
            <a:pPr marL="447675" lvl="0" indent="-180975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Trebuchet MS" pitchFamily="34" charset="0"/>
              <a:buChar char="―"/>
              <a:defRPr/>
            </a:pPr>
            <a:r>
              <a:rPr lang="en-US" sz="1100" dirty="0" smtClean="0">
                <a:solidFill>
                  <a:srgbClr val="002060"/>
                </a:solidFill>
                <a:cs typeface="Tahoma" pitchFamily="34" charset="0"/>
              </a:rPr>
              <a:t>Support for management capacity development, introduction and certification of international standards of SMEs – 30 MEUR</a:t>
            </a:r>
          </a:p>
          <a:p>
            <a:pPr marL="447675" lvl="0" indent="-180975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Trebuchet MS" pitchFamily="34" charset="0"/>
              <a:buChar char="―"/>
              <a:defRPr/>
            </a:pPr>
            <a:r>
              <a:rPr lang="en-US" sz="1100" dirty="0" smtClean="0">
                <a:solidFill>
                  <a:srgbClr val="002060"/>
                </a:solidFill>
                <a:cs typeface="Tahoma" pitchFamily="34" charset="0"/>
              </a:rPr>
              <a:t>Support for cluster development – 20 MEUR</a:t>
            </a:r>
          </a:p>
          <a:p>
            <a:pPr marL="447675" lvl="0" indent="-180975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Trebuchet MS" pitchFamily="34" charset="0"/>
              <a:buChar char="―"/>
              <a:defRPr/>
            </a:pPr>
            <a:r>
              <a:rPr lang="en-US" sz="1100" dirty="0" smtClean="0">
                <a:solidFill>
                  <a:srgbClr val="002060"/>
                </a:solidFill>
                <a:cs typeface="Tahoma" pitchFamily="34" charset="0"/>
              </a:rPr>
              <a:t>Support to SME Promotion, </a:t>
            </a:r>
            <a:r>
              <a:rPr lang="en-US" sz="1100" dirty="0" err="1" smtClean="0">
                <a:solidFill>
                  <a:srgbClr val="002060"/>
                </a:solidFill>
                <a:cs typeface="Tahoma" pitchFamily="34" charset="0"/>
              </a:rPr>
              <a:t>InvestBulgaria</a:t>
            </a:r>
            <a:r>
              <a:rPr lang="en-US" sz="1100" dirty="0" smtClean="0">
                <a:solidFill>
                  <a:srgbClr val="002060"/>
                </a:solidFill>
                <a:cs typeface="Tahoma" pitchFamily="34" charset="0"/>
              </a:rPr>
              <a:t>, Metrological and Technical Surveillance and Bulgarian Accreditation Service Agencies; Consumer </a:t>
            </a:r>
            <a:r>
              <a:rPr lang="en-US" sz="1100" dirty="0">
                <a:solidFill>
                  <a:srgbClr val="002060"/>
                </a:solidFill>
                <a:cs typeface="Tahoma" pitchFamily="34" charset="0"/>
              </a:rPr>
              <a:t>P</a:t>
            </a:r>
            <a:r>
              <a:rPr lang="en-US" sz="1100" dirty="0" smtClean="0">
                <a:solidFill>
                  <a:srgbClr val="002060"/>
                </a:solidFill>
                <a:cs typeface="Tahoma" pitchFamily="34" charset="0"/>
              </a:rPr>
              <a:t>rotection Commission– 16 MEUR</a:t>
            </a: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1100" b="1" dirty="0" smtClean="0">
                <a:solidFill>
                  <a:srgbClr val="002060"/>
                </a:solidFill>
                <a:cs typeface="Tahoma" pitchFamily="34" charset="0"/>
              </a:rPr>
              <a:t>Total budget (grants) – </a:t>
            </a:r>
            <a:r>
              <a:rPr lang="en-US" sz="1100" dirty="0" smtClean="0">
                <a:solidFill>
                  <a:srgbClr val="002060"/>
                </a:solidFill>
                <a:cs typeface="Tahoma" pitchFamily="34" charset="0"/>
              </a:rPr>
              <a:t>270.4 MEUR</a:t>
            </a:r>
            <a:r>
              <a:rPr lang="bg-BG" sz="11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endParaRPr lang="en-US" sz="1100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1100" b="1" dirty="0">
                <a:solidFill>
                  <a:srgbClr val="002060"/>
                </a:solidFill>
                <a:cs typeface="Tahoma" pitchFamily="34" charset="0"/>
              </a:rPr>
              <a:t>Total budget </a:t>
            </a:r>
            <a:r>
              <a:rPr lang="en-US" sz="1100" b="1" dirty="0" smtClean="0">
                <a:solidFill>
                  <a:srgbClr val="002060"/>
                </a:solidFill>
                <a:cs typeface="Tahoma" pitchFamily="34" charset="0"/>
              </a:rPr>
              <a:t>(FI) – 135</a:t>
            </a:r>
            <a:r>
              <a:rPr lang="en-US" sz="11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1100" dirty="0">
                <a:solidFill>
                  <a:srgbClr val="002060"/>
                </a:solidFill>
                <a:cs typeface="Tahoma" pitchFamily="34" charset="0"/>
              </a:rPr>
              <a:t>MEUR</a:t>
            </a:r>
            <a:r>
              <a:rPr lang="bg-BG" sz="1100" dirty="0">
                <a:solidFill>
                  <a:srgbClr val="002060"/>
                </a:solidFill>
                <a:cs typeface="Tahoma" pitchFamily="34" charset="0"/>
              </a:rPr>
              <a:t> </a:t>
            </a:r>
            <a:endParaRPr lang="ru-RU" sz="1100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1100" b="1" dirty="0" smtClean="0">
                <a:solidFill>
                  <a:srgbClr val="002060"/>
                </a:solidFill>
                <a:cs typeface="Tahoma" pitchFamily="34" charset="0"/>
              </a:rPr>
              <a:t>Eligible applicants -</a:t>
            </a:r>
            <a:r>
              <a:rPr lang="ru-RU" sz="1100" b="1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US" sz="1100" dirty="0" smtClean="0">
                <a:solidFill>
                  <a:srgbClr val="002060"/>
                </a:solidFill>
                <a:cs typeface="Tahoma" pitchFamily="34" charset="0"/>
              </a:rPr>
              <a:t>micro</a:t>
            </a:r>
            <a:r>
              <a:rPr lang="en-US" sz="1100" dirty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en-US" sz="1100" dirty="0" smtClean="0">
                <a:solidFill>
                  <a:srgbClr val="002060"/>
                </a:solidFill>
                <a:cs typeface="Tahoma" pitchFamily="34" charset="0"/>
              </a:rPr>
              <a:t>small, medium and </a:t>
            </a:r>
            <a:r>
              <a:rPr lang="en-US" sz="1100" dirty="0">
                <a:solidFill>
                  <a:srgbClr val="002060"/>
                </a:solidFill>
                <a:cs typeface="Tahoma" pitchFamily="34" charset="0"/>
              </a:rPr>
              <a:t>enterprises; institutions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76064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 2 </a:t>
            </a:r>
            <a:r>
              <a:rPr lang="en-US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Entrepreneurship and capacity for growth of SMEs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bg-BG" sz="2400" dirty="0">
              <a:solidFill>
                <a:srgbClr val="B4DCF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07248470"/>
              </p:ext>
            </p:extLst>
          </p:nvPr>
        </p:nvGraphicFramePr>
        <p:xfrm>
          <a:off x="611560" y="3136612"/>
          <a:ext cx="3960440" cy="368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285293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Competitive procedures distribution </a:t>
            </a:r>
          </a:p>
          <a:p>
            <a:pPr algn="ctr"/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per category of enterprise </a:t>
            </a:r>
            <a:endParaRPr lang="bg-BG" sz="1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643194" y="3573016"/>
            <a:ext cx="2144830" cy="4977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000" b="1" dirty="0" smtClean="0">
                <a:solidFill>
                  <a:srgbClr val="002060"/>
                </a:solidFill>
                <a:cs typeface="Tahoma" pitchFamily="34" charset="0"/>
              </a:rPr>
              <a:t>400.9 MEUR grant requested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000" b="1" dirty="0" smtClean="0">
                <a:solidFill>
                  <a:srgbClr val="002060"/>
                </a:solidFill>
                <a:cs typeface="Tahoma" pitchFamily="34" charset="0"/>
              </a:rPr>
              <a:t>232.8 MEUR grant committed</a:t>
            </a:r>
            <a:endParaRPr lang="bg-BG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="" xmlns:p14="http://schemas.microsoft.com/office/powerpoint/2010/main" val="2466454414"/>
              </p:ext>
            </p:extLst>
          </p:nvPr>
        </p:nvGraphicFramePr>
        <p:xfrm>
          <a:off x="5220072" y="2636912"/>
          <a:ext cx="3384000" cy="36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091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 2 </a:t>
            </a:r>
            <a:r>
              <a:rPr lang="en-US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SMEs PROMOTION AGENCY PROJECTS</a:t>
            </a:r>
            <a:endParaRPr lang="en-US" sz="24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37989"/>
            <a:ext cx="871296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1400" b="1" dirty="0" smtClean="0">
                <a:solidFill>
                  <a:srgbClr val="002060"/>
                </a:solidFill>
                <a:latin typeface="+mn-lt"/>
              </a:rPr>
              <a:t>Government institution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established in 2004 to implement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the Bulgarian Government’s policy for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SMEs</a:t>
            </a:r>
            <a:endParaRPr lang="en-US" sz="1400" dirty="0">
              <a:solidFill>
                <a:srgbClr val="002060"/>
              </a:solidFill>
              <a:latin typeface="+mn-lt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Government </a:t>
            </a:r>
            <a:r>
              <a:rPr lang="en-US" sz="1400" b="1" dirty="0" smtClean="0">
                <a:solidFill>
                  <a:srgbClr val="002060"/>
                </a:solidFill>
                <a:latin typeface="+mn-lt"/>
              </a:rPr>
              <a:t>support of 11.8 MEUR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in 2007-2013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1400" b="1" dirty="0" smtClean="0">
                <a:solidFill>
                  <a:srgbClr val="002060"/>
                </a:solidFill>
                <a:latin typeface="+mn-lt"/>
              </a:rPr>
              <a:t>5 MEUR of support approved under OPIC 2014-2020  </a:t>
            </a:r>
            <a:endParaRPr lang="en-US" sz="1400" dirty="0">
              <a:solidFill>
                <a:srgbClr val="002060"/>
              </a:solidFill>
              <a:latin typeface="+mn-lt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1400" b="1" dirty="0" smtClean="0">
                <a:solidFill>
                  <a:srgbClr val="002060"/>
                </a:solidFill>
                <a:latin typeface="+mn-lt"/>
              </a:rPr>
              <a:t>3 projects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in implementation and 1 completed</a:t>
            </a:r>
            <a:endParaRPr lang="bg-BG" sz="14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3045685509"/>
              </p:ext>
            </p:extLst>
          </p:nvPr>
        </p:nvGraphicFramePr>
        <p:xfrm>
          <a:off x="395536" y="2708920"/>
          <a:ext cx="48965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2204864"/>
            <a:ext cx="4824536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Focus of the support</a:t>
            </a:r>
            <a:endParaRPr lang="bg-BG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2204864"/>
            <a:ext cx="3240360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2007-2013 Results</a:t>
            </a:r>
            <a:endParaRPr lang="bg-BG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2780928"/>
            <a:ext cx="3312368" cy="31547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946 SMEs trained in skills for successful development on international markets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1750 SMEs supported to participate in trade missions, business delegations and B2B meetings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1312 SMEs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supported to participate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in international fairs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121 market analyses of industrial sectors in different countries developed</a:t>
            </a:r>
            <a:endParaRPr lang="bg-BG" sz="1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7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qEXFTNv0KvCqSrWQKtXA"/>
</p:tagLst>
</file>

<file path=ppt/theme/theme1.xml><?xml version="1.0" encoding="utf-8"?>
<a:theme xmlns:a="http://schemas.openxmlformats.org/drawingml/2006/main" name="Ppt0000003">
  <a:themeElements>
    <a:clrScheme name="Ppt0000003 1">
      <a:dk1>
        <a:srgbClr val="050595"/>
      </a:dk1>
      <a:lt1>
        <a:srgbClr val="FFFFFF"/>
      </a:lt1>
      <a:dk2>
        <a:srgbClr val="000000"/>
      </a:dk2>
      <a:lt2>
        <a:srgbClr val="FFFF99"/>
      </a:lt2>
      <a:accent1>
        <a:srgbClr val="FFC000"/>
      </a:accent1>
      <a:accent2>
        <a:srgbClr val="3497AE"/>
      </a:accent2>
      <a:accent3>
        <a:srgbClr val="AAAAAA"/>
      </a:accent3>
      <a:accent4>
        <a:srgbClr val="DADADA"/>
      </a:accent4>
      <a:accent5>
        <a:srgbClr val="FFDCAA"/>
      </a:accent5>
      <a:accent6>
        <a:srgbClr val="2E889D"/>
      </a:accent6>
      <a:hlink>
        <a:srgbClr val="F3EB4F"/>
      </a:hlink>
      <a:folHlink>
        <a:srgbClr val="7DDDFF"/>
      </a:folHlink>
    </a:clrScheme>
    <a:fontScheme name="Ppt0000003">
      <a:majorFont>
        <a:latin typeface="Calibri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0000003 1">
        <a:dk1>
          <a:srgbClr val="050595"/>
        </a:dk1>
        <a:lt1>
          <a:srgbClr val="FFFFFF"/>
        </a:lt1>
        <a:dk2>
          <a:srgbClr val="000000"/>
        </a:dk2>
        <a:lt2>
          <a:srgbClr val="FFFF99"/>
        </a:lt2>
        <a:accent1>
          <a:srgbClr val="FFC000"/>
        </a:accent1>
        <a:accent2>
          <a:srgbClr val="3497AE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2E889D"/>
        </a:accent6>
        <a:hlink>
          <a:srgbClr val="F3EB4F"/>
        </a:hlink>
        <a:folHlink>
          <a:srgbClr val="7DDD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2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3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4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5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6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7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10924</TotalTime>
  <Words>1517</Words>
  <Application>Microsoft Office PowerPoint</Application>
  <PresentationFormat>On-screen Show (4:3)</PresentationFormat>
  <Paragraphs>384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17</vt:i4>
      </vt:variant>
    </vt:vector>
  </HeadingPairs>
  <TitlesOfParts>
    <vt:vector size="39" baseType="lpstr">
      <vt:lpstr>Ppt0000003</vt:lpstr>
      <vt:lpstr>OPIK-Portrait_Transperant_14</vt:lpstr>
      <vt:lpstr>1_Slipstream</vt:lpstr>
      <vt:lpstr>2_Slipstream</vt:lpstr>
      <vt:lpstr>1_OPIK-Portrait_Transperant_14</vt:lpstr>
      <vt:lpstr>3_Slipstream</vt:lpstr>
      <vt:lpstr>4_Slipstream</vt:lpstr>
      <vt:lpstr>3_OPIK-Portrait_Transperant_14</vt:lpstr>
      <vt:lpstr>4_OPIK-Portrait_Transperant_14</vt:lpstr>
      <vt:lpstr>5_OPIK-Portrait_Transperant_14</vt:lpstr>
      <vt:lpstr>6_OPIK-Portrait_Transperant_14</vt:lpstr>
      <vt:lpstr>7_OPIK-Portrait_Transperant_14</vt:lpstr>
      <vt:lpstr>8_OPIK-Portrait_Transperant_14</vt:lpstr>
      <vt:lpstr>9_OPIK-Portrait_Transperant_14</vt:lpstr>
      <vt:lpstr>10_OPIK-Portrait_Transperant_14</vt:lpstr>
      <vt:lpstr>11_OPIK-Portrait_Transperant_14</vt:lpstr>
      <vt:lpstr>12_OPIK-Portrait_Transperant_14</vt:lpstr>
      <vt:lpstr>13_OPIK-Portrait_Transperant_14</vt:lpstr>
      <vt:lpstr>14_OPIK-Portrait_Transperant_14</vt:lpstr>
      <vt:lpstr>15_OPIK-Portrait_Transperant_14</vt:lpstr>
      <vt:lpstr>16_OPIK-Portrait_Transperant_14</vt:lpstr>
      <vt:lpstr>17_OPIK-Portrait_Transperant_14</vt:lpstr>
      <vt:lpstr>Progress in the implementation of OP Innovation and Competitiveness  2014-2020</vt:lpstr>
      <vt:lpstr>Slide 2</vt:lpstr>
      <vt:lpstr>Slide 3</vt:lpstr>
      <vt:lpstr>OP Innovation and Competitiveness</vt:lpstr>
      <vt:lpstr>       OPIC Implementation Update </vt:lpstr>
      <vt:lpstr>PA 1 Technological Development and Innovation</vt:lpstr>
      <vt:lpstr>Slide 7</vt:lpstr>
      <vt:lpstr>PA 2 Entrepreneurship and capacity for growth of SMEs </vt:lpstr>
      <vt:lpstr>Slide 9</vt:lpstr>
      <vt:lpstr>PA 3 Energy and Resource Efficiency </vt:lpstr>
      <vt:lpstr>FINANCIAL INSTRUMENTS OP Innovation and Competitiveness</vt:lpstr>
      <vt:lpstr>Slide 12</vt:lpstr>
      <vt:lpstr>Slide 13</vt:lpstr>
      <vt:lpstr>Slide 14</vt:lpstr>
      <vt:lpstr>Slide 15</vt:lpstr>
      <vt:lpstr>Slide 16</vt:lpstr>
      <vt:lpstr>Slide 17</vt:lpstr>
    </vt:vector>
  </TitlesOfParts>
  <Company>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e.gerdjikova</dc:creator>
  <cp:lastModifiedBy>Kalin Marinov</cp:lastModifiedBy>
  <cp:revision>2230</cp:revision>
  <cp:lastPrinted>2015-11-18T12:51:41Z</cp:lastPrinted>
  <dcterms:created xsi:type="dcterms:W3CDTF">2011-06-13T12:15:19Z</dcterms:created>
  <dcterms:modified xsi:type="dcterms:W3CDTF">2017-05-18T07:12:10Z</dcterms:modified>
</cp:coreProperties>
</file>